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 id="2147483713" r:id="rId5"/>
  </p:sldMasterIdLst>
  <p:notesMasterIdLst>
    <p:notesMasterId r:id="rId75"/>
  </p:notesMasterIdLst>
  <p:sldIdLst>
    <p:sldId id="2147139324" r:id="rId6"/>
    <p:sldId id="2147139351" r:id="rId7"/>
    <p:sldId id="2147139209" r:id="rId8"/>
    <p:sldId id="2147138955" r:id="rId9"/>
    <p:sldId id="2147139079" r:id="rId10"/>
    <p:sldId id="2147139327" r:id="rId11"/>
    <p:sldId id="2147139357" r:id="rId12"/>
    <p:sldId id="2147139211" r:id="rId13"/>
    <p:sldId id="2147139232" r:id="rId14"/>
    <p:sldId id="2147139085" r:id="rId15"/>
    <p:sldId id="2147139212" r:id="rId16"/>
    <p:sldId id="2147139213" r:id="rId17"/>
    <p:sldId id="2147139214" r:id="rId18"/>
    <p:sldId id="2147139215" r:id="rId19"/>
    <p:sldId id="2147139362" r:id="rId20"/>
    <p:sldId id="2147139370" r:id="rId21"/>
    <p:sldId id="2147139102" r:id="rId22"/>
    <p:sldId id="2147139371" r:id="rId23"/>
    <p:sldId id="256" r:id="rId24"/>
    <p:sldId id="259" r:id="rId25"/>
    <p:sldId id="2147139314" r:id="rId26"/>
    <p:sldId id="2147139291" r:id="rId27"/>
    <p:sldId id="2147139365" r:id="rId28"/>
    <p:sldId id="2147139226" r:id="rId29"/>
    <p:sldId id="2147139368" r:id="rId30"/>
    <p:sldId id="2147139366" r:id="rId31"/>
    <p:sldId id="2147139219" r:id="rId32"/>
    <p:sldId id="2147139221" r:id="rId33"/>
    <p:sldId id="2147139313" r:id="rId34"/>
    <p:sldId id="2134807177" r:id="rId35"/>
    <p:sldId id="2134807405" r:id="rId36"/>
    <p:sldId id="2134807410" r:id="rId37"/>
    <p:sldId id="2147139222" r:id="rId38"/>
    <p:sldId id="2147139369" r:id="rId39"/>
    <p:sldId id="263" r:id="rId40"/>
    <p:sldId id="2147139129" r:id="rId41"/>
    <p:sldId id="2147139285" r:id="rId42"/>
    <p:sldId id="2147139289" r:id="rId43"/>
    <p:sldId id="2147139372" r:id="rId44"/>
    <p:sldId id="2147139378" r:id="rId45"/>
    <p:sldId id="2147139029" r:id="rId46"/>
    <p:sldId id="2147139309" r:id="rId47"/>
    <p:sldId id="2147139373" r:id="rId48"/>
    <p:sldId id="2147139271" r:id="rId49"/>
    <p:sldId id="2147139328" r:id="rId50"/>
    <p:sldId id="2147139207" r:id="rId51"/>
    <p:sldId id="2147139379" r:id="rId52"/>
    <p:sldId id="2147139380" r:id="rId53"/>
    <p:sldId id="2147139381" r:id="rId54"/>
    <p:sldId id="2147139302" r:id="rId55"/>
    <p:sldId id="2147139303" r:id="rId56"/>
    <p:sldId id="2147139018" r:id="rId57"/>
    <p:sldId id="2147139300" r:id="rId58"/>
    <p:sldId id="2147139382" r:id="rId59"/>
    <p:sldId id="2147139374" r:id="rId60"/>
    <p:sldId id="2147139318" r:id="rId61"/>
    <p:sldId id="2147139317" r:id="rId62"/>
    <p:sldId id="2147139258" r:id="rId63"/>
    <p:sldId id="2147139259" r:id="rId64"/>
    <p:sldId id="2147139260" r:id="rId65"/>
    <p:sldId id="2147139268" r:id="rId66"/>
    <p:sldId id="2147139247" r:id="rId67"/>
    <p:sldId id="2147139375" r:id="rId68"/>
    <p:sldId id="2147139383" r:id="rId69"/>
    <p:sldId id="2147139384" r:id="rId70"/>
    <p:sldId id="2147139385" r:id="rId71"/>
    <p:sldId id="2147139386" r:id="rId72"/>
    <p:sldId id="2147139329" r:id="rId73"/>
    <p:sldId id="214713903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0AFC0C-A7D3-EB3B-41CC-22E6C27CC0A1}" name="Clare Ollerenshaw" initials="CO" userId="S::Clare.Ollerenshaw@wmca.org.uk::c59de710-5612-4e6c-abd5-61d00a2b6ce2" providerId="AD"/>
  <p188:author id="{707B0417-F769-3A8A-A603-A0AED0CBA15C}" name="Hannah Needham" initials="HN" userId="S::hneedham@accelar.co.uk::2e019e06-fec0-4dff-aa4d-fbf43eed345d" providerId="AD"/>
  <p188:author id="{C7943B1D-9CBE-E796-0A74-5243823E496E}" name="Alex Hume" initials="AH" userId="S::alex_finance.earth#ext#@accelar.onmicrosoft.com::e0ca9a26-d46e-4d66-9aee-d4a384083460" providerId="AD"/>
  <p188:author id="{5334A11D-C111-247F-8A7F-1442922BE731}" name="Alex Hume" initials="AH" userId="S::alex.hume@environmentalfinance.co.uk::8ff60d72-2c2a-45b1-afb3-ddf139158c82" providerId="AD"/>
  <p188:author id="{EBBAA71E-CF45-06D4-D9E1-A71936A3FCD8}" name="Florence White" initials="FW" userId="Florence White" providerId="None"/>
  <p188:author id="{E9F08E27-29FA-03AC-F602-0E46F83B1383}" name="Beck Collins" initials="BC" userId="S::Beck.Collins@swm.org.uk::d1547936-a498-4f5c-bcf4-ad84d0d687e8" providerId="AD"/>
  <p188:author id="{3AD7A530-CEC4-4287-7507-7A5E97702B8D}" name="Florence White" initials="FW" userId="S::florence@finance.earth::8d52337b-8059-410b-bbad-dcdf023694ec" providerId="AD"/>
  <p188:author id="{8B1D4D39-8D95-AEAD-02E9-C84222DDFDF5}" name="Jackie Homan" initials="JH" userId="S::jackie.homan@wmca.org.uk::471de4b4-a383-4267-99a8-18aed2f390fa" providerId="AD"/>
  <p188:author id="{0B25A95A-FF6E-D99B-7D1F-B719E714916E}" name="Michael Smith" initials="MS" userId="S::msmith@accelar.co.uk::419e4621-e47f-4326-8ed0-1f0f56fef5ea" providerId="AD"/>
  <p188:author id="{2AE2DA6C-0CD0-D3FF-CE9B-FD0B9BD2DABB}" name="Matthew Griffin (He/Him)" initials="MG" userId="S::Matthew.Griffin@wmca.org.uk::402d8ac3-3284-4429-81ab-28db5e1ce557" providerId="AD"/>
  <p188:author id="{CBE7197B-AADD-BB4E-FED1-E0B019B7BAFE}" name="Beck Collins" initials="BC" userId="S::beck.collins_swm.org.uk#ext#@accelar.onmicrosoft.com::d2659b75-1e7b-4680-92e2-8a772176e1f9" providerId="AD"/>
  <p188:author id="{4F3C798A-A673-2EFE-11C3-9F9273F54ECF}" name="Tristan Semple" initials="TS" userId="S::tristan.semple_wmca.org.uk#ext#@accelar.onmicrosoft.com::653fc745-3170-42a3-b4b9-5f7cc22c93d6" providerId="AD"/>
  <p188:author id="{2DF4048D-0967-0285-BF4A-47AF8C4D577D}" name="Sanchi Gupta" initials="SG" userId="S::sanchi_finance.earth#ext#@accelar.onmicrosoft.com::6cf596d3-4d36-4985-9d90-6046c3997db1" providerId="AD"/>
  <p188:author id="{F070EA97-53FF-3F70-2F78-838DC89DF8C1}" name="Florence White" initials="FW" userId="S::florence_finance.earth#ext#@accelar.onmicrosoft.com::64894cb6-f11a-4d8c-b7f8-c4fc3e1a3de3" providerId="AD"/>
  <p188:author id="{55E8699C-CBA8-BF66-1AD1-0ECCED4B437F}" name="Richard Rees" initials="RR" userId="S::Richard.Rees@wmca.org.uk::ffeeb280-88f1-4c98-90c6-4c9a66e98627" providerId="AD"/>
  <p188:author id="{627E7CC2-C020-996D-5B92-9F279B27D1C2}" name="Clare Ollerenshaw" initials="CO" userId="S::clare.ollerenshaw@wmca.org.uk::c59de710-5612-4e6c-abd5-61d00a2b6ce2" providerId="AD"/>
  <p188:author id="{794B2BDD-E4A4-9148-C1DE-D29ACF616A2B}" name="Sanchi Gupta" initials="SG" userId="S::sanchi@finance.earth::1a45a69b-2f40-4b53-aca2-4c7d078c5928" providerId="AD"/>
  <p188:author id="{50D7D4F2-4F6C-A13C-297F-303966CFA95C}" name="Tristan Semple" initials="TS" userId="S::Tristan.Semple@wmca.org.uk::8f848d88-8b4a-4955-a024-ce5fb7e0087a" providerId="AD"/>
  <p188:author id="{61470AFE-1074-73F6-AE85-CCE604910FD5}" name="Alex Hume" initials="AH" userId="S::alex@finance.earth::8ff60d72-2c2a-45b1-afb3-ddf139158c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43D"/>
    <a:srgbClr val="4C815E"/>
    <a:srgbClr val="33543D"/>
    <a:srgbClr val="007976"/>
    <a:srgbClr val="196B24"/>
    <a:srgbClr val="00A3A2"/>
    <a:srgbClr val="497389"/>
    <a:srgbClr val="0A859E"/>
    <a:srgbClr val="307A39"/>
    <a:srgbClr val="014C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b="1">
                <a:solidFill>
                  <a:schemeClr val="tx1"/>
                </a:solidFill>
              </a:rPr>
              <a:t>£3.7</a:t>
            </a:r>
            <a:r>
              <a:rPr lang="en-US" b="1" baseline="0">
                <a:solidFill>
                  <a:schemeClr val="tx1"/>
                </a:solidFill>
              </a:rPr>
              <a:t> billion</a:t>
            </a:r>
            <a:r>
              <a:rPr lang="en-US" b="1">
                <a:solidFill>
                  <a:schemeClr val="tx1"/>
                </a:solidFill>
              </a:rPr>
              <a:t> annual funding gap for England</a:t>
            </a:r>
            <a:r>
              <a:rPr lang="en-US" b="1" baseline="30000">
                <a:solidFill>
                  <a:schemeClr val="bg1"/>
                </a:solidFill>
              </a:rPr>
              <a:t>(1)</a:t>
            </a:r>
            <a:endParaRPr lang="en-US" baseline="30000">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pieChart>
        <c:varyColors val="1"/>
        <c:ser>
          <c:idx val="0"/>
          <c:order val="0"/>
          <c:tx>
            <c:strRef>
              <c:f>Sheet1!$B$1</c:f>
              <c:strCache>
                <c:ptCount val="1"/>
                <c:pt idx="0">
                  <c:v>Funding gap (£B)</c:v>
                </c:pt>
              </c:strCache>
            </c:strRef>
          </c:tx>
          <c:dPt>
            <c:idx val="0"/>
            <c:bubble3D val="0"/>
            <c:spPr>
              <a:solidFill>
                <a:schemeClr val="accent6">
                  <a:lumMod val="25000"/>
                </a:schemeClr>
              </a:solidFill>
              <a:ln w="19050">
                <a:solidFill>
                  <a:schemeClr val="lt1"/>
                </a:solidFill>
              </a:ln>
              <a:effectLst/>
            </c:spPr>
            <c:extLst>
              <c:ext xmlns:c16="http://schemas.microsoft.com/office/drawing/2014/chart" uri="{C3380CC4-5D6E-409C-BE32-E72D297353CC}">
                <c16:uniqueId val="{00000001-8C66-4C55-94AC-426DDAB4D81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C66-4C55-94AC-426DDAB4D8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C66-4C55-94AC-426DDAB4D81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C66-4C55-94AC-426DDAB4D81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C66-4C55-94AC-426DDAB4D810}"/>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8C66-4C55-94AC-426DDAB4D810}"/>
              </c:ext>
            </c:extLst>
          </c:dPt>
          <c:dLbls>
            <c:delete val="1"/>
          </c:dLbls>
          <c:cat>
            <c:strRef>
              <c:f>Sheet1!$A$2:$A$7</c:f>
              <c:strCache>
                <c:ptCount val="6"/>
                <c:pt idx="0">
                  <c:v>Biodiversity</c:v>
                </c:pt>
                <c:pt idx="1">
                  <c:v>Climate</c:v>
                </c:pt>
                <c:pt idx="2">
                  <c:v>Wellbeing</c:v>
                </c:pt>
                <c:pt idx="3">
                  <c:v>Water</c:v>
                </c:pt>
                <c:pt idx="4">
                  <c:v>NFM</c:v>
                </c:pt>
                <c:pt idx="5">
                  <c:v>Access</c:v>
                </c:pt>
              </c:strCache>
            </c:strRef>
          </c:cat>
          <c:val>
            <c:numRef>
              <c:f>Sheet1!$B$2:$B$7</c:f>
              <c:numCache>
                <c:formatCode>General</c:formatCode>
                <c:ptCount val="6"/>
                <c:pt idx="0">
                  <c:v>0.9</c:v>
                </c:pt>
                <c:pt idx="1">
                  <c:v>0.8</c:v>
                </c:pt>
                <c:pt idx="2">
                  <c:v>0.4</c:v>
                </c:pt>
                <c:pt idx="3">
                  <c:v>0.3</c:v>
                </c:pt>
                <c:pt idx="4">
                  <c:v>0.03</c:v>
                </c:pt>
                <c:pt idx="5">
                  <c:v>0.4</c:v>
                </c:pt>
              </c:numCache>
            </c:numRef>
          </c:val>
          <c:extLst>
            <c:ext xmlns:c16="http://schemas.microsoft.com/office/drawing/2014/chart" uri="{C3380CC4-5D6E-409C-BE32-E72D297353CC}">
              <c16:uniqueId val="{0000000C-8C66-4C55-94AC-426DDAB4D810}"/>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8567347907893761"/>
          <c:y val="0.34004905091685855"/>
          <c:w val="0.21928489967564296"/>
          <c:h val="0.5014925603536606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EEA106-A88D-4514-9524-B40BAD873C76}" type="doc">
      <dgm:prSet loTypeId="urn:microsoft.com/office/officeart/2005/8/layout/vList3" loCatId="list" qsTypeId="urn:microsoft.com/office/officeart/2005/8/quickstyle/simple1" qsCatId="simple" csTypeId="urn:microsoft.com/office/officeart/2005/8/colors/accent3_2" csCatId="accent3" phldr="1"/>
      <dgm:spPr/>
      <dgm:t>
        <a:bodyPr/>
        <a:lstStyle/>
        <a:p>
          <a:endParaRPr lang="en-GB"/>
        </a:p>
      </dgm:t>
    </dgm:pt>
    <dgm:pt modelId="{5A2C9D18-00C4-4009-B1F3-3C3D7037A298}">
      <dgm:prSet phldrT="[Text]" phldr="0"/>
      <dgm:spPr>
        <a:solidFill>
          <a:srgbClr val="00A3A2"/>
        </a:solidFill>
      </dgm:spPr>
      <dgm:t>
        <a:bodyPr/>
        <a:lstStyle/>
        <a:p>
          <a:r>
            <a:rPr lang="en-GB"/>
            <a:t>Impact investment</a:t>
          </a:r>
        </a:p>
      </dgm:t>
    </dgm:pt>
    <dgm:pt modelId="{344FACC3-422E-4633-A14F-0999D3FB9A36}" type="parTrans" cxnId="{52E4184F-795E-461C-925A-B6DEC44DBFBA}">
      <dgm:prSet/>
      <dgm:spPr/>
      <dgm:t>
        <a:bodyPr/>
        <a:lstStyle/>
        <a:p>
          <a:endParaRPr lang="en-GB"/>
        </a:p>
      </dgm:t>
    </dgm:pt>
    <dgm:pt modelId="{125E98BD-1C82-4A2A-BF02-D223591037EE}" type="sibTrans" cxnId="{52E4184F-795E-461C-925A-B6DEC44DBFBA}">
      <dgm:prSet/>
      <dgm:spPr/>
      <dgm:t>
        <a:bodyPr/>
        <a:lstStyle/>
        <a:p>
          <a:endParaRPr lang="en-GB"/>
        </a:p>
      </dgm:t>
    </dgm:pt>
    <dgm:pt modelId="{5E91F340-EF49-4FDD-AF5C-721D23AB2FDD}">
      <dgm:prSet phldrT="[Text]" phldr="0"/>
      <dgm:spPr>
        <a:solidFill>
          <a:srgbClr val="00A3A2"/>
        </a:solidFill>
      </dgm:spPr>
      <dgm:t>
        <a:bodyPr/>
        <a:lstStyle/>
        <a:p>
          <a:r>
            <a:rPr lang="en-GB"/>
            <a:t>Corporate sponsorship</a:t>
          </a:r>
        </a:p>
      </dgm:t>
    </dgm:pt>
    <dgm:pt modelId="{8236A15C-502B-41B6-9060-00C0B1E33C7F}" type="parTrans" cxnId="{2205E5F6-69D9-4A63-BC4E-A06DFE77C78B}">
      <dgm:prSet/>
      <dgm:spPr/>
      <dgm:t>
        <a:bodyPr/>
        <a:lstStyle/>
        <a:p>
          <a:endParaRPr lang="en-GB"/>
        </a:p>
      </dgm:t>
    </dgm:pt>
    <dgm:pt modelId="{88987F5F-3A29-420B-AE82-91DA51EA773A}" type="sibTrans" cxnId="{2205E5F6-69D9-4A63-BC4E-A06DFE77C78B}">
      <dgm:prSet/>
      <dgm:spPr/>
      <dgm:t>
        <a:bodyPr/>
        <a:lstStyle/>
        <a:p>
          <a:endParaRPr lang="en-GB"/>
        </a:p>
      </dgm:t>
    </dgm:pt>
    <dgm:pt modelId="{654D309F-F23E-41E0-B81A-ABFD9FF845A9}">
      <dgm:prSet phldrT="[Text]" phldr="0"/>
      <dgm:spPr>
        <a:solidFill>
          <a:srgbClr val="00A3A2"/>
        </a:solidFill>
      </dgm:spPr>
      <dgm:t>
        <a:bodyPr/>
        <a:lstStyle/>
        <a:p>
          <a:r>
            <a:rPr lang="en-GB"/>
            <a:t>ESG/CSR donations</a:t>
          </a:r>
        </a:p>
      </dgm:t>
    </dgm:pt>
    <dgm:pt modelId="{5766E2E6-A3A4-4CF9-B878-35707B6E1F98}" type="parTrans" cxnId="{CD800276-ED08-46AB-80DC-7D2480810398}">
      <dgm:prSet/>
      <dgm:spPr/>
      <dgm:t>
        <a:bodyPr/>
        <a:lstStyle/>
        <a:p>
          <a:endParaRPr lang="en-GB"/>
        </a:p>
      </dgm:t>
    </dgm:pt>
    <dgm:pt modelId="{80A081FA-3956-44FB-8C64-6E291BD7F6BF}" type="sibTrans" cxnId="{CD800276-ED08-46AB-80DC-7D2480810398}">
      <dgm:prSet/>
      <dgm:spPr/>
      <dgm:t>
        <a:bodyPr/>
        <a:lstStyle/>
        <a:p>
          <a:endParaRPr lang="en-GB"/>
        </a:p>
      </dgm:t>
    </dgm:pt>
    <dgm:pt modelId="{88AB1C99-0F9C-4BC7-9114-32C5A5118C9C}">
      <dgm:prSet phldrT="[Text]" phldr="0"/>
      <dgm:spPr>
        <a:solidFill>
          <a:srgbClr val="00A3A2"/>
        </a:solidFill>
      </dgm:spPr>
      <dgm:t>
        <a:bodyPr/>
        <a:lstStyle/>
        <a:p>
          <a:r>
            <a:rPr lang="en-GB"/>
            <a:t>Ecosystem service purchases</a:t>
          </a:r>
        </a:p>
      </dgm:t>
    </dgm:pt>
    <dgm:pt modelId="{46C48F37-1151-4948-9474-937EE7A0AD85}" type="parTrans" cxnId="{12A6BA8E-C53B-4EF6-B1C5-A5D2CDAB2F0A}">
      <dgm:prSet/>
      <dgm:spPr/>
      <dgm:t>
        <a:bodyPr/>
        <a:lstStyle/>
        <a:p>
          <a:endParaRPr lang="en-GB"/>
        </a:p>
      </dgm:t>
    </dgm:pt>
    <dgm:pt modelId="{DBF7A83C-3F91-419C-8560-30A3C5B10137}" type="sibTrans" cxnId="{12A6BA8E-C53B-4EF6-B1C5-A5D2CDAB2F0A}">
      <dgm:prSet/>
      <dgm:spPr/>
      <dgm:t>
        <a:bodyPr/>
        <a:lstStyle/>
        <a:p>
          <a:endParaRPr lang="en-GB"/>
        </a:p>
      </dgm:t>
    </dgm:pt>
    <dgm:pt modelId="{4CDEB8CF-5E1F-4A10-9C82-87E66FF21785}">
      <dgm:prSet phldrT="[Text]" phldr="0"/>
      <dgm:spPr>
        <a:solidFill>
          <a:srgbClr val="00A3A2"/>
        </a:solidFill>
      </dgm:spPr>
      <dgm:t>
        <a:bodyPr/>
        <a:lstStyle/>
        <a:p>
          <a:r>
            <a:rPr lang="en-GB"/>
            <a:t>Grants </a:t>
          </a:r>
        </a:p>
      </dgm:t>
    </dgm:pt>
    <dgm:pt modelId="{D867035C-94DD-46A6-9E1A-4D6044F53125}" type="parTrans" cxnId="{6D891FC3-3226-440F-B62D-15368BE93C10}">
      <dgm:prSet/>
      <dgm:spPr/>
      <dgm:t>
        <a:bodyPr/>
        <a:lstStyle/>
        <a:p>
          <a:endParaRPr lang="en-GB"/>
        </a:p>
      </dgm:t>
    </dgm:pt>
    <dgm:pt modelId="{35F36296-8CCB-465D-B749-93FB6D608901}" type="sibTrans" cxnId="{6D891FC3-3226-440F-B62D-15368BE93C10}">
      <dgm:prSet/>
      <dgm:spPr/>
      <dgm:t>
        <a:bodyPr/>
        <a:lstStyle/>
        <a:p>
          <a:endParaRPr lang="en-GB"/>
        </a:p>
      </dgm:t>
    </dgm:pt>
    <dgm:pt modelId="{B92C65B6-2876-478B-990F-E472AD0E5958}" type="pres">
      <dgm:prSet presAssocID="{C4EEA106-A88D-4514-9524-B40BAD873C76}" presName="linearFlow" presStyleCnt="0">
        <dgm:presLayoutVars>
          <dgm:dir/>
          <dgm:resizeHandles val="exact"/>
        </dgm:presLayoutVars>
      </dgm:prSet>
      <dgm:spPr/>
    </dgm:pt>
    <dgm:pt modelId="{274B5BC4-0EC3-4AE5-BF91-9738178DC628}" type="pres">
      <dgm:prSet presAssocID="{5A2C9D18-00C4-4009-B1F3-3C3D7037A298}" presName="composite" presStyleCnt="0"/>
      <dgm:spPr/>
    </dgm:pt>
    <dgm:pt modelId="{62E1E21A-7874-45F2-A6E6-6CA239FA9A07}" type="pres">
      <dgm:prSet presAssocID="{5A2C9D18-00C4-4009-B1F3-3C3D7037A298}" presName="imgShp" presStyleLbl="fgImgPlace1" presStyleIdx="0" presStyleCnt="5"/>
      <dgm:spPr>
        <a:solidFill>
          <a:srgbClr val="00A3A2"/>
        </a:solidFill>
        <a:ln>
          <a:solidFill>
            <a:schemeClr val="bg1"/>
          </a:solidFill>
        </a:ln>
      </dgm:spPr>
      <dgm:extLst>
        <a:ext uri="{E40237B7-FDA0-4F09-8148-C483321AD2D9}">
          <dgm14:cNvPr xmlns:dgm14="http://schemas.microsoft.com/office/drawing/2010/diagram" id="0" name="" descr="Badge Tick with solid fill"/>
        </a:ext>
      </dgm:extLst>
    </dgm:pt>
    <dgm:pt modelId="{86FEBCD3-5046-4187-AF96-56FAEAC59A96}" type="pres">
      <dgm:prSet presAssocID="{5A2C9D18-00C4-4009-B1F3-3C3D7037A298}" presName="txShp" presStyleLbl="node1" presStyleIdx="0" presStyleCnt="5">
        <dgm:presLayoutVars>
          <dgm:bulletEnabled val="1"/>
        </dgm:presLayoutVars>
      </dgm:prSet>
      <dgm:spPr/>
    </dgm:pt>
    <dgm:pt modelId="{F144C670-EFC3-481D-AA75-10088626A256}" type="pres">
      <dgm:prSet presAssocID="{125E98BD-1C82-4A2A-BF02-D223591037EE}" presName="spacing" presStyleCnt="0"/>
      <dgm:spPr/>
    </dgm:pt>
    <dgm:pt modelId="{FD3230C1-5937-48AC-9205-A64BC0C016DA}" type="pres">
      <dgm:prSet presAssocID="{5E91F340-EF49-4FDD-AF5C-721D23AB2FDD}" presName="composite" presStyleCnt="0"/>
      <dgm:spPr/>
    </dgm:pt>
    <dgm:pt modelId="{7EB90897-9B27-497C-82F9-4467B208E352}" type="pres">
      <dgm:prSet presAssocID="{5E91F340-EF49-4FDD-AF5C-721D23AB2FDD}" presName="imgShp" presStyleLbl="fgImgPlace1" presStyleIdx="1" presStyleCnt="5"/>
      <dgm:spPr>
        <a:solidFill>
          <a:srgbClr val="00A3A2"/>
        </a:solidFill>
      </dgm:spPr>
    </dgm:pt>
    <dgm:pt modelId="{09667062-F76D-4DCB-8FFC-F25270980972}" type="pres">
      <dgm:prSet presAssocID="{5E91F340-EF49-4FDD-AF5C-721D23AB2FDD}" presName="txShp" presStyleLbl="node1" presStyleIdx="1" presStyleCnt="5" custLinFactNeighborX="1268" custLinFactNeighborY="6188">
        <dgm:presLayoutVars>
          <dgm:bulletEnabled val="1"/>
        </dgm:presLayoutVars>
      </dgm:prSet>
      <dgm:spPr/>
    </dgm:pt>
    <dgm:pt modelId="{975CE079-CEEE-4128-AC98-41B6371E82AC}" type="pres">
      <dgm:prSet presAssocID="{88987F5F-3A29-420B-AE82-91DA51EA773A}" presName="spacing" presStyleCnt="0"/>
      <dgm:spPr/>
    </dgm:pt>
    <dgm:pt modelId="{2977F7A5-70A0-4160-B7B3-2D4759D1D3DF}" type="pres">
      <dgm:prSet presAssocID="{654D309F-F23E-41E0-B81A-ABFD9FF845A9}" presName="composite" presStyleCnt="0"/>
      <dgm:spPr/>
    </dgm:pt>
    <dgm:pt modelId="{6B0F683D-C6E6-44B4-AE1B-503B2F8457E8}" type="pres">
      <dgm:prSet presAssocID="{654D309F-F23E-41E0-B81A-ABFD9FF845A9}" presName="imgShp" presStyleLbl="fgImgPlace1" presStyleIdx="2" presStyleCnt="5"/>
      <dgm:spPr>
        <a:solidFill>
          <a:srgbClr val="00A3A2"/>
        </a:solidFill>
      </dgm:spPr>
    </dgm:pt>
    <dgm:pt modelId="{CDD5DC3F-BF36-4E66-A67D-8DC57CABC6E7}" type="pres">
      <dgm:prSet presAssocID="{654D309F-F23E-41E0-B81A-ABFD9FF845A9}" presName="txShp" presStyleLbl="node1" presStyleIdx="2" presStyleCnt="5">
        <dgm:presLayoutVars>
          <dgm:bulletEnabled val="1"/>
        </dgm:presLayoutVars>
      </dgm:prSet>
      <dgm:spPr/>
    </dgm:pt>
    <dgm:pt modelId="{FFDA725E-5674-4DA9-8BB4-3A01971BFDC4}" type="pres">
      <dgm:prSet presAssocID="{80A081FA-3956-44FB-8C64-6E291BD7F6BF}" presName="spacing" presStyleCnt="0"/>
      <dgm:spPr/>
    </dgm:pt>
    <dgm:pt modelId="{16A78605-1007-44DC-A3DE-8B59F081CA9A}" type="pres">
      <dgm:prSet presAssocID="{88AB1C99-0F9C-4BC7-9114-32C5A5118C9C}" presName="composite" presStyleCnt="0"/>
      <dgm:spPr/>
    </dgm:pt>
    <dgm:pt modelId="{34E42FAA-AB5D-49C8-9C83-AFFB781CBA02}" type="pres">
      <dgm:prSet presAssocID="{88AB1C99-0F9C-4BC7-9114-32C5A5118C9C}" presName="imgShp" presStyleLbl="fgImgPlace1" presStyleIdx="3" presStyleCnt="5"/>
      <dgm:spPr>
        <a:solidFill>
          <a:srgbClr val="00A3A2"/>
        </a:solidFill>
      </dgm:spPr>
    </dgm:pt>
    <dgm:pt modelId="{AA710DE3-B057-4444-87A0-C971D423475D}" type="pres">
      <dgm:prSet presAssocID="{88AB1C99-0F9C-4BC7-9114-32C5A5118C9C}" presName="txShp" presStyleLbl="node1" presStyleIdx="3" presStyleCnt="5">
        <dgm:presLayoutVars>
          <dgm:bulletEnabled val="1"/>
        </dgm:presLayoutVars>
      </dgm:prSet>
      <dgm:spPr/>
    </dgm:pt>
    <dgm:pt modelId="{7583E19E-5AEE-4050-9586-1F582681E0D3}" type="pres">
      <dgm:prSet presAssocID="{DBF7A83C-3F91-419C-8560-30A3C5B10137}" presName="spacing" presStyleCnt="0"/>
      <dgm:spPr/>
    </dgm:pt>
    <dgm:pt modelId="{0553A172-C5FE-4718-88AF-135E8838E293}" type="pres">
      <dgm:prSet presAssocID="{4CDEB8CF-5E1F-4A10-9C82-87E66FF21785}" presName="composite" presStyleCnt="0"/>
      <dgm:spPr/>
    </dgm:pt>
    <dgm:pt modelId="{471CEF26-2E4F-4292-9BB5-10CD89137FDE}" type="pres">
      <dgm:prSet presAssocID="{4CDEB8CF-5E1F-4A10-9C82-87E66FF21785}" presName="imgShp" presStyleLbl="fgImgPlace1" presStyleIdx="4" presStyleCnt="5"/>
      <dgm:spPr>
        <a:solidFill>
          <a:srgbClr val="00A3A2"/>
        </a:solidFill>
      </dgm:spPr>
    </dgm:pt>
    <dgm:pt modelId="{AC43365A-DFC9-42D9-A7C6-ADE977DE0753}" type="pres">
      <dgm:prSet presAssocID="{4CDEB8CF-5E1F-4A10-9C82-87E66FF21785}" presName="txShp" presStyleLbl="node1" presStyleIdx="4" presStyleCnt="5">
        <dgm:presLayoutVars>
          <dgm:bulletEnabled val="1"/>
        </dgm:presLayoutVars>
      </dgm:prSet>
      <dgm:spPr/>
    </dgm:pt>
  </dgm:ptLst>
  <dgm:cxnLst>
    <dgm:cxn modelId="{17C9371C-DF91-4536-A3FB-F3D1B912B35F}" type="presOf" srcId="{5A2C9D18-00C4-4009-B1F3-3C3D7037A298}" destId="{86FEBCD3-5046-4187-AF96-56FAEAC59A96}" srcOrd="0" destOrd="0" presId="urn:microsoft.com/office/officeart/2005/8/layout/vList3"/>
    <dgm:cxn modelId="{A288DA20-3E02-4C09-8723-1F0AC187D899}" type="presOf" srcId="{654D309F-F23E-41E0-B81A-ABFD9FF845A9}" destId="{CDD5DC3F-BF36-4E66-A67D-8DC57CABC6E7}" srcOrd="0" destOrd="0" presId="urn:microsoft.com/office/officeart/2005/8/layout/vList3"/>
    <dgm:cxn modelId="{A9B1BA61-9169-4B2D-8657-CB646031F93F}" type="presOf" srcId="{4CDEB8CF-5E1F-4A10-9C82-87E66FF21785}" destId="{AC43365A-DFC9-42D9-A7C6-ADE977DE0753}" srcOrd="0" destOrd="0" presId="urn:microsoft.com/office/officeart/2005/8/layout/vList3"/>
    <dgm:cxn modelId="{52E4184F-795E-461C-925A-B6DEC44DBFBA}" srcId="{C4EEA106-A88D-4514-9524-B40BAD873C76}" destId="{5A2C9D18-00C4-4009-B1F3-3C3D7037A298}" srcOrd="0" destOrd="0" parTransId="{344FACC3-422E-4633-A14F-0999D3FB9A36}" sibTransId="{125E98BD-1C82-4A2A-BF02-D223591037EE}"/>
    <dgm:cxn modelId="{CD800276-ED08-46AB-80DC-7D2480810398}" srcId="{C4EEA106-A88D-4514-9524-B40BAD873C76}" destId="{654D309F-F23E-41E0-B81A-ABFD9FF845A9}" srcOrd="2" destOrd="0" parTransId="{5766E2E6-A3A4-4CF9-B878-35707B6E1F98}" sibTransId="{80A081FA-3956-44FB-8C64-6E291BD7F6BF}"/>
    <dgm:cxn modelId="{1B4A5589-464D-4A5F-8B4C-70C315CA24FF}" type="presOf" srcId="{5E91F340-EF49-4FDD-AF5C-721D23AB2FDD}" destId="{09667062-F76D-4DCB-8FFC-F25270980972}" srcOrd="0" destOrd="0" presId="urn:microsoft.com/office/officeart/2005/8/layout/vList3"/>
    <dgm:cxn modelId="{12A6BA8E-C53B-4EF6-B1C5-A5D2CDAB2F0A}" srcId="{C4EEA106-A88D-4514-9524-B40BAD873C76}" destId="{88AB1C99-0F9C-4BC7-9114-32C5A5118C9C}" srcOrd="3" destOrd="0" parTransId="{46C48F37-1151-4948-9474-937EE7A0AD85}" sibTransId="{DBF7A83C-3F91-419C-8560-30A3C5B10137}"/>
    <dgm:cxn modelId="{00523AA9-97FF-4466-8158-DDCD5EF4DC38}" type="presOf" srcId="{88AB1C99-0F9C-4BC7-9114-32C5A5118C9C}" destId="{AA710DE3-B057-4444-87A0-C971D423475D}" srcOrd="0" destOrd="0" presId="urn:microsoft.com/office/officeart/2005/8/layout/vList3"/>
    <dgm:cxn modelId="{6D891FC3-3226-440F-B62D-15368BE93C10}" srcId="{C4EEA106-A88D-4514-9524-B40BAD873C76}" destId="{4CDEB8CF-5E1F-4A10-9C82-87E66FF21785}" srcOrd="4" destOrd="0" parTransId="{D867035C-94DD-46A6-9E1A-4D6044F53125}" sibTransId="{35F36296-8CCB-465D-B749-93FB6D608901}"/>
    <dgm:cxn modelId="{FF8185C9-E980-4491-A0EB-C5FC14CD3594}" type="presOf" srcId="{C4EEA106-A88D-4514-9524-B40BAD873C76}" destId="{B92C65B6-2876-478B-990F-E472AD0E5958}" srcOrd="0" destOrd="0" presId="urn:microsoft.com/office/officeart/2005/8/layout/vList3"/>
    <dgm:cxn modelId="{2205E5F6-69D9-4A63-BC4E-A06DFE77C78B}" srcId="{C4EEA106-A88D-4514-9524-B40BAD873C76}" destId="{5E91F340-EF49-4FDD-AF5C-721D23AB2FDD}" srcOrd="1" destOrd="0" parTransId="{8236A15C-502B-41B6-9060-00C0B1E33C7F}" sibTransId="{88987F5F-3A29-420B-AE82-91DA51EA773A}"/>
    <dgm:cxn modelId="{4168B366-7288-416C-8ED2-E0471C1B850E}" type="presParOf" srcId="{B92C65B6-2876-478B-990F-E472AD0E5958}" destId="{274B5BC4-0EC3-4AE5-BF91-9738178DC628}" srcOrd="0" destOrd="0" presId="urn:microsoft.com/office/officeart/2005/8/layout/vList3"/>
    <dgm:cxn modelId="{9CBFF6CB-777E-4187-9E4B-CDAC882500B9}" type="presParOf" srcId="{274B5BC4-0EC3-4AE5-BF91-9738178DC628}" destId="{62E1E21A-7874-45F2-A6E6-6CA239FA9A07}" srcOrd="0" destOrd="0" presId="urn:microsoft.com/office/officeart/2005/8/layout/vList3"/>
    <dgm:cxn modelId="{7B1A1AB6-09EE-4792-8316-2E9906469CA7}" type="presParOf" srcId="{274B5BC4-0EC3-4AE5-BF91-9738178DC628}" destId="{86FEBCD3-5046-4187-AF96-56FAEAC59A96}" srcOrd="1" destOrd="0" presId="urn:microsoft.com/office/officeart/2005/8/layout/vList3"/>
    <dgm:cxn modelId="{865EA3FD-345C-4319-A12E-6A24788D41AA}" type="presParOf" srcId="{B92C65B6-2876-478B-990F-E472AD0E5958}" destId="{F144C670-EFC3-481D-AA75-10088626A256}" srcOrd="1" destOrd="0" presId="urn:microsoft.com/office/officeart/2005/8/layout/vList3"/>
    <dgm:cxn modelId="{23280918-B039-4196-A047-40E4FFDF6A60}" type="presParOf" srcId="{B92C65B6-2876-478B-990F-E472AD0E5958}" destId="{FD3230C1-5937-48AC-9205-A64BC0C016DA}" srcOrd="2" destOrd="0" presId="urn:microsoft.com/office/officeart/2005/8/layout/vList3"/>
    <dgm:cxn modelId="{D38F7ED9-8F59-414D-8FA7-F18BF8AE180D}" type="presParOf" srcId="{FD3230C1-5937-48AC-9205-A64BC0C016DA}" destId="{7EB90897-9B27-497C-82F9-4467B208E352}" srcOrd="0" destOrd="0" presId="urn:microsoft.com/office/officeart/2005/8/layout/vList3"/>
    <dgm:cxn modelId="{EAFC9DE5-2052-4801-A7DA-55A521AD92FA}" type="presParOf" srcId="{FD3230C1-5937-48AC-9205-A64BC0C016DA}" destId="{09667062-F76D-4DCB-8FFC-F25270980972}" srcOrd="1" destOrd="0" presId="urn:microsoft.com/office/officeart/2005/8/layout/vList3"/>
    <dgm:cxn modelId="{23F39727-D779-47C1-9F2F-F159C700E2AC}" type="presParOf" srcId="{B92C65B6-2876-478B-990F-E472AD0E5958}" destId="{975CE079-CEEE-4128-AC98-41B6371E82AC}" srcOrd="3" destOrd="0" presId="urn:microsoft.com/office/officeart/2005/8/layout/vList3"/>
    <dgm:cxn modelId="{3F381401-300C-4E28-B3A9-EECE5A608F43}" type="presParOf" srcId="{B92C65B6-2876-478B-990F-E472AD0E5958}" destId="{2977F7A5-70A0-4160-B7B3-2D4759D1D3DF}" srcOrd="4" destOrd="0" presId="urn:microsoft.com/office/officeart/2005/8/layout/vList3"/>
    <dgm:cxn modelId="{4CD0B0CD-0536-45EF-9D7F-0DC54559BF74}" type="presParOf" srcId="{2977F7A5-70A0-4160-B7B3-2D4759D1D3DF}" destId="{6B0F683D-C6E6-44B4-AE1B-503B2F8457E8}" srcOrd="0" destOrd="0" presId="urn:microsoft.com/office/officeart/2005/8/layout/vList3"/>
    <dgm:cxn modelId="{7AF83A3F-80A7-4FFE-9669-DB1D1A480517}" type="presParOf" srcId="{2977F7A5-70A0-4160-B7B3-2D4759D1D3DF}" destId="{CDD5DC3F-BF36-4E66-A67D-8DC57CABC6E7}" srcOrd="1" destOrd="0" presId="urn:microsoft.com/office/officeart/2005/8/layout/vList3"/>
    <dgm:cxn modelId="{1516A32D-ACE2-4A26-9E14-F9720488ECF2}" type="presParOf" srcId="{B92C65B6-2876-478B-990F-E472AD0E5958}" destId="{FFDA725E-5674-4DA9-8BB4-3A01971BFDC4}" srcOrd="5" destOrd="0" presId="urn:microsoft.com/office/officeart/2005/8/layout/vList3"/>
    <dgm:cxn modelId="{CD4160AC-ADA2-4405-AFD9-C22959D9AD4A}" type="presParOf" srcId="{B92C65B6-2876-478B-990F-E472AD0E5958}" destId="{16A78605-1007-44DC-A3DE-8B59F081CA9A}" srcOrd="6" destOrd="0" presId="urn:microsoft.com/office/officeart/2005/8/layout/vList3"/>
    <dgm:cxn modelId="{286CCF8D-5916-43FC-8BC3-D370F41BDDD4}" type="presParOf" srcId="{16A78605-1007-44DC-A3DE-8B59F081CA9A}" destId="{34E42FAA-AB5D-49C8-9C83-AFFB781CBA02}" srcOrd="0" destOrd="0" presId="urn:microsoft.com/office/officeart/2005/8/layout/vList3"/>
    <dgm:cxn modelId="{BA968C9E-09AC-4C9A-955F-A6176C1884A4}" type="presParOf" srcId="{16A78605-1007-44DC-A3DE-8B59F081CA9A}" destId="{AA710DE3-B057-4444-87A0-C971D423475D}" srcOrd="1" destOrd="0" presId="urn:microsoft.com/office/officeart/2005/8/layout/vList3"/>
    <dgm:cxn modelId="{83D7A35C-CC1E-4709-A503-DD66C607C28D}" type="presParOf" srcId="{B92C65B6-2876-478B-990F-E472AD0E5958}" destId="{7583E19E-5AEE-4050-9586-1F582681E0D3}" srcOrd="7" destOrd="0" presId="urn:microsoft.com/office/officeart/2005/8/layout/vList3"/>
    <dgm:cxn modelId="{AC34545F-41C2-445A-8EAF-0E330C1E0A45}" type="presParOf" srcId="{B92C65B6-2876-478B-990F-E472AD0E5958}" destId="{0553A172-C5FE-4718-88AF-135E8838E293}" srcOrd="8" destOrd="0" presId="urn:microsoft.com/office/officeart/2005/8/layout/vList3"/>
    <dgm:cxn modelId="{FBA71717-BE5D-49E1-8FDC-E5179C33DDF9}" type="presParOf" srcId="{0553A172-C5FE-4718-88AF-135E8838E293}" destId="{471CEF26-2E4F-4292-9BB5-10CD89137FDE}" srcOrd="0" destOrd="0" presId="urn:microsoft.com/office/officeart/2005/8/layout/vList3"/>
    <dgm:cxn modelId="{D6AA88BF-EB95-4E9C-A4ED-D7FF2A515C8C}" type="presParOf" srcId="{0553A172-C5FE-4718-88AF-135E8838E293}" destId="{AC43365A-DFC9-42D9-A7C6-ADE977DE075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F0D0F3-F858-480A-86D7-015EB3CB18DC}" type="doc">
      <dgm:prSet loTypeId="urn:microsoft.com/office/officeart/2005/8/layout/vList3" loCatId="list" qsTypeId="urn:microsoft.com/office/officeart/2005/8/quickstyle/simple1" qsCatId="simple" csTypeId="urn:microsoft.com/office/officeart/2005/8/colors/accent1_2" csCatId="accent1" phldr="1"/>
      <dgm:spPr/>
    </dgm:pt>
    <dgm:pt modelId="{B54C3DDD-95E1-4F6B-9202-F0E82A35AA06}">
      <dgm:prSet phldrT="[Text]"/>
      <dgm:spPr>
        <a:solidFill>
          <a:srgbClr val="32543D"/>
        </a:solidFill>
        <a:ln>
          <a:solidFill>
            <a:srgbClr val="007976"/>
          </a:solidFill>
        </a:ln>
      </dgm:spPr>
      <dgm:t>
        <a:bodyPr/>
        <a:lstStyle/>
        <a:p>
          <a:endParaRPr lang="en-GB"/>
        </a:p>
      </dgm:t>
    </dgm:pt>
    <dgm:pt modelId="{DBD32CB4-AEEA-45F9-935A-097AFF41E2D3}" type="parTrans" cxnId="{3C0A9A03-638F-4590-9C5F-9E34A2F7F129}">
      <dgm:prSet/>
      <dgm:spPr/>
      <dgm:t>
        <a:bodyPr/>
        <a:lstStyle/>
        <a:p>
          <a:endParaRPr lang="en-GB"/>
        </a:p>
      </dgm:t>
    </dgm:pt>
    <dgm:pt modelId="{646D60D3-0F18-43E0-8E3D-8505D40A6F27}" type="sibTrans" cxnId="{3C0A9A03-638F-4590-9C5F-9E34A2F7F129}">
      <dgm:prSet/>
      <dgm:spPr/>
      <dgm:t>
        <a:bodyPr/>
        <a:lstStyle/>
        <a:p>
          <a:endParaRPr lang="en-GB"/>
        </a:p>
      </dgm:t>
    </dgm:pt>
    <dgm:pt modelId="{0F328874-10D0-4498-84BF-460A17A5BA03}">
      <dgm:prSet phldrT="[Text]"/>
      <dgm:spPr>
        <a:solidFill>
          <a:srgbClr val="00A3A2"/>
        </a:solidFill>
        <a:ln>
          <a:solidFill>
            <a:srgbClr val="00A3A2"/>
          </a:solidFill>
        </a:ln>
      </dgm:spPr>
      <dgm:t>
        <a:bodyPr/>
        <a:lstStyle/>
        <a:p>
          <a:r>
            <a:rPr lang="en-GB"/>
            <a:t> </a:t>
          </a:r>
        </a:p>
      </dgm:t>
    </dgm:pt>
    <dgm:pt modelId="{A0B8F0D3-561C-4196-BF37-A1008B46D267}" type="parTrans" cxnId="{158ADA6A-7721-4182-B2E4-FD886109F45D}">
      <dgm:prSet/>
      <dgm:spPr/>
      <dgm:t>
        <a:bodyPr/>
        <a:lstStyle/>
        <a:p>
          <a:endParaRPr lang="en-GB"/>
        </a:p>
      </dgm:t>
    </dgm:pt>
    <dgm:pt modelId="{51991C85-B56A-4258-B1A1-81085E75F552}" type="sibTrans" cxnId="{158ADA6A-7721-4182-B2E4-FD886109F45D}">
      <dgm:prSet/>
      <dgm:spPr/>
      <dgm:t>
        <a:bodyPr/>
        <a:lstStyle/>
        <a:p>
          <a:endParaRPr lang="en-GB"/>
        </a:p>
      </dgm:t>
    </dgm:pt>
    <dgm:pt modelId="{8174710B-4835-4B8D-A9CB-99AAFFA14629}">
      <dgm:prSet phldrT="[Text]"/>
      <dgm:spPr>
        <a:solidFill>
          <a:srgbClr val="0A859E"/>
        </a:solidFill>
        <a:ln>
          <a:solidFill>
            <a:srgbClr val="0A859E"/>
          </a:solidFill>
        </a:ln>
      </dgm:spPr>
      <dgm:t>
        <a:bodyPr/>
        <a:lstStyle/>
        <a:p>
          <a:r>
            <a:rPr lang="en-GB"/>
            <a:t> </a:t>
          </a:r>
        </a:p>
      </dgm:t>
    </dgm:pt>
    <dgm:pt modelId="{65814D7E-E599-4795-B82E-4E93C8320DA5}" type="parTrans" cxnId="{DA10DFD2-4F1D-4617-A733-417AFEB0BF48}">
      <dgm:prSet/>
      <dgm:spPr/>
      <dgm:t>
        <a:bodyPr/>
        <a:lstStyle/>
        <a:p>
          <a:endParaRPr lang="en-GB"/>
        </a:p>
      </dgm:t>
    </dgm:pt>
    <dgm:pt modelId="{BCD233E3-2489-45EF-8C50-D6BB56DE6A7E}" type="sibTrans" cxnId="{DA10DFD2-4F1D-4617-A733-417AFEB0BF48}">
      <dgm:prSet/>
      <dgm:spPr/>
      <dgm:t>
        <a:bodyPr/>
        <a:lstStyle/>
        <a:p>
          <a:endParaRPr lang="en-GB"/>
        </a:p>
      </dgm:t>
    </dgm:pt>
    <dgm:pt modelId="{D132A303-C4A9-447E-A0A4-7DFA5E83A027}">
      <dgm:prSet phldrT="[Text]"/>
      <dgm:spPr>
        <a:solidFill>
          <a:schemeClr val="accent4">
            <a:lumMod val="75000"/>
          </a:schemeClr>
        </a:solidFill>
        <a:ln>
          <a:solidFill>
            <a:srgbClr val="497389"/>
          </a:solidFill>
        </a:ln>
      </dgm:spPr>
      <dgm:t>
        <a:bodyPr/>
        <a:lstStyle/>
        <a:p>
          <a:endParaRPr lang="en-GB"/>
        </a:p>
      </dgm:t>
    </dgm:pt>
    <dgm:pt modelId="{5A21DC08-8464-4310-B10B-393374673A9B}" type="parTrans" cxnId="{11A7294A-509E-48B5-97C7-32657AE35EF1}">
      <dgm:prSet/>
      <dgm:spPr/>
      <dgm:t>
        <a:bodyPr/>
        <a:lstStyle/>
        <a:p>
          <a:endParaRPr lang="en-GB"/>
        </a:p>
      </dgm:t>
    </dgm:pt>
    <dgm:pt modelId="{38F92FB8-EE86-43EB-B4D0-4A1A2B9AE83E}" type="sibTrans" cxnId="{11A7294A-509E-48B5-97C7-32657AE35EF1}">
      <dgm:prSet/>
      <dgm:spPr/>
      <dgm:t>
        <a:bodyPr/>
        <a:lstStyle/>
        <a:p>
          <a:endParaRPr lang="en-GB"/>
        </a:p>
      </dgm:t>
    </dgm:pt>
    <dgm:pt modelId="{C72FB03C-AA95-4276-9B3D-75391C3BCA1B}" type="pres">
      <dgm:prSet presAssocID="{60F0D0F3-F858-480A-86D7-015EB3CB18DC}" presName="linearFlow" presStyleCnt="0">
        <dgm:presLayoutVars>
          <dgm:dir/>
          <dgm:resizeHandles val="exact"/>
        </dgm:presLayoutVars>
      </dgm:prSet>
      <dgm:spPr/>
    </dgm:pt>
    <dgm:pt modelId="{16BC7C57-EE2D-4BDD-96E5-C8847F22A821}" type="pres">
      <dgm:prSet presAssocID="{B54C3DDD-95E1-4F6B-9202-F0E82A35AA06}" presName="composite" presStyleCnt="0"/>
      <dgm:spPr/>
    </dgm:pt>
    <dgm:pt modelId="{9B130B92-17A8-413E-976E-67AA2123634B}" type="pres">
      <dgm:prSet presAssocID="{B54C3DDD-95E1-4F6B-9202-F0E82A35AA06}" presName="imgShp" presStyleLbl="fgImgPlace1" presStyleIdx="0" presStyleCnt="4"/>
      <dgm:spPr>
        <a:solidFill>
          <a:srgbClr val="32543D"/>
        </a:solidFill>
      </dgm:spPr>
    </dgm:pt>
    <dgm:pt modelId="{5994DD3E-5927-4232-B9EB-4E9C7D800AC0}" type="pres">
      <dgm:prSet presAssocID="{B54C3DDD-95E1-4F6B-9202-F0E82A35AA06}" presName="txShp" presStyleLbl="node1" presStyleIdx="0" presStyleCnt="4" custScaleX="98467">
        <dgm:presLayoutVars>
          <dgm:bulletEnabled val="1"/>
        </dgm:presLayoutVars>
      </dgm:prSet>
      <dgm:spPr/>
    </dgm:pt>
    <dgm:pt modelId="{2BDA104F-67B7-4210-9E28-6A4007F30248}" type="pres">
      <dgm:prSet presAssocID="{646D60D3-0F18-43E0-8E3D-8505D40A6F27}" presName="spacing" presStyleCnt="0"/>
      <dgm:spPr/>
    </dgm:pt>
    <dgm:pt modelId="{59A1474F-8B23-46B1-8A78-67F508B8014F}" type="pres">
      <dgm:prSet presAssocID="{0F328874-10D0-4498-84BF-460A17A5BA03}" presName="composite" presStyleCnt="0"/>
      <dgm:spPr/>
    </dgm:pt>
    <dgm:pt modelId="{FF6A5CFB-6042-4700-BDFB-BB12B3F4B163}" type="pres">
      <dgm:prSet presAssocID="{0F328874-10D0-4498-84BF-460A17A5BA03}" presName="imgShp" presStyleLbl="fgImgPlace1" presStyleIdx="1" presStyleCnt="4"/>
      <dgm:spPr>
        <a:solidFill>
          <a:srgbClr val="00A3A2"/>
        </a:solidFill>
      </dgm:spPr>
    </dgm:pt>
    <dgm:pt modelId="{B1D04879-76A5-49F9-B553-7F5A3B537421}" type="pres">
      <dgm:prSet presAssocID="{0F328874-10D0-4498-84BF-460A17A5BA03}" presName="txShp" presStyleLbl="node1" presStyleIdx="1" presStyleCnt="4">
        <dgm:presLayoutVars>
          <dgm:bulletEnabled val="1"/>
        </dgm:presLayoutVars>
      </dgm:prSet>
      <dgm:spPr/>
    </dgm:pt>
    <dgm:pt modelId="{17F4E354-25D9-429C-877B-08EFFF558152}" type="pres">
      <dgm:prSet presAssocID="{51991C85-B56A-4258-B1A1-81085E75F552}" presName="spacing" presStyleCnt="0"/>
      <dgm:spPr/>
    </dgm:pt>
    <dgm:pt modelId="{B1B726CA-7679-4148-9A77-C26F0F9CE15D}" type="pres">
      <dgm:prSet presAssocID="{8174710B-4835-4B8D-A9CB-99AAFFA14629}" presName="composite" presStyleCnt="0"/>
      <dgm:spPr/>
    </dgm:pt>
    <dgm:pt modelId="{4F1D76FA-6AAD-4BD8-A555-1EBE439398A2}" type="pres">
      <dgm:prSet presAssocID="{8174710B-4835-4B8D-A9CB-99AAFFA14629}" presName="imgShp" presStyleLbl="fgImgPlace1" presStyleIdx="2" presStyleCnt="4"/>
      <dgm:spPr>
        <a:solidFill>
          <a:srgbClr val="0A859E"/>
        </a:solidFill>
      </dgm:spPr>
    </dgm:pt>
    <dgm:pt modelId="{B1CBF5BD-59F8-4D4F-8022-4E0BB4CEF092}" type="pres">
      <dgm:prSet presAssocID="{8174710B-4835-4B8D-A9CB-99AAFFA14629}" presName="txShp" presStyleLbl="node1" presStyleIdx="2" presStyleCnt="4">
        <dgm:presLayoutVars>
          <dgm:bulletEnabled val="1"/>
        </dgm:presLayoutVars>
      </dgm:prSet>
      <dgm:spPr/>
    </dgm:pt>
    <dgm:pt modelId="{8BA432B0-F253-44BB-A011-E6851B9A8846}" type="pres">
      <dgm:prSet presAssocID="{BCD233E3-2489-45EF-8C50-D6BB56DE6A7E}" presName="spacing" presStyleCnt="0"/>
      <dgm:spPr/>
    </dgm:pt>
    <dgm:pt modelId="{04A74892-1CD1-428F-B1CD-9699767C6A0D}" type="pres">
      <dgm:prSet presAssocID="{D132A303-C4A9-447E-A0A4-7DFA5E83A027}" presName="composite" presStyleCnt="0"/>
      <dgm:spPr/>
    </dgm:pt>
    <dgm:pt modelId="{B9D74286-2D6F-45DD-A802-A8FF9249BA4B}" type="pres">
      <dgm:prSet presAssocID="{D132A303-C4A9-447E-A0A4-7DFA5E83A027}" presName="imgShp" presStyleLbl="fgImgPlace1" presStyleIdx="3" presStyleCnt="4"/>
      <dgm:spPr>
        <a:solidFill>
          <a:schemeClr val="accent4">
            <a:lumMod val="75000"/>
          </a:schemeClr>
        </a:solidFill>
      </dgm:spPr>
    </dgm:pt>
    <dgm:pt modelId="{6E758EF4-5753-4E32-9D4E-8A92329A12BA}" type="pres">
      <dgm:prSet presAssocID="{D132A303-C4A9-447E-A0A4-7DFA5E83A027}" presName="txShp" presStyleLbl="node1" presStyleIdx="3" presStyleCnt="4">
        <dgm:presLayoutVars>
          <dgm:bulletEnabled val="1"/>
        </dgm:presLayoutVars>
      </dgm:prSet>
      <dgm:spPr/>
    </dgm:pt>
  </dgm:ptLst>
  <dgm:cxnLst>
    <dgm:cxn modelId="{3C0A9A03-638F-4590-9C5F-9E34A2F7F129}" srcId="{60F0D0F3-F858-480A-86D7-015EB3CB18DC}" destId="{B54C3DDD-95E1-4F6B-9202-F0E82A35AA06}" srcOrd="0" destOrd="0" parTransId="{DBD32CB4-AEEA-45F9-935A-097AFF41E2D3}" sibTransId="{646D60D3-0F18-43E0-8E3D-8505D40A6F27}"/>
    <dgm:cxn modelId="{DC59FE32-0A66-4616-B265-F8A447629C58}" type="presOf" srcId="{B54C3DDD-95E1-4F6B-9202-F0E82A35AA06}" destId="{5994DD3E-5927-4232-B9EB-4E9C7D800AC0}" srcOrd="0" destOrd="0" presId="urn:microsoft.com/office/officeart/2005/8/layout/vList3"/>
    <dgm:cxn modelId="{11A7294A-509E-48B5-97C7-32657AE35EF1}" srcId="{60F0D0F3-F858-480A-86D7-015EB3CB18DC}" destId="{D132A303-C4A9-447E-A0A4-7DFA5E83A027}" srcOrd="3" destOrd="0" parTransId="{5A21DC08-8464-4310-B10B-393374673A9B}" sibTransId="{38F92FB8-EE86-43EB-B4D0-4A1A2B9AE83E}"/>
    <dgm:cxn modelId="{158ADA6A-7721-4182-B2E4-FD886109F45D}" srcId="{60F0D0F3-F858-480A-86D7-015EB3CB18DC}" destId="{0F328874-10D0-4498-84BF-460A17A5BA03}" srcOrd="1" destOrd="0" parTransId="{A0B8F0D3-561C-4196-BF37-A1008B46D267}" sibTransId="{51991C85-B56A-4258-B1A1-81085E75F552}"/>
    <dgm:cxn modelId="{BA20C171-9766-43DF-A5CA-350D40A1161C}" type="presOf" srcId="{60F0D0F3-F858-480A-86D7-015EB3CB18DC}" destId="{C72FB03C-AA95-4276-9B3D-75391C3BCA1B}" srcOrd="0" destOrd="0" presId="urn:microsoft.com/office/officeart/2005/8/layout/vList3"/>
    <dgm:cxn modelId="{3D42C5BA-D03A-4AAA-BB54-7D9B6CF3E275}" type="presOf" srcId="{0F328874-10D0-4498-84BF-460A17A5BA03}" destId="{B1D04879-76A5-49F9-B553-7F5A3B537421}" srcOrd="0" destOrd="0" presId="urn:microsoft.com/office/officeart/2005/8/layout/vList3"/>
    <dgm:cxn modelId="{79D9FEC3-3EDB-4AF5-B276-6ED0127180F6}" type="presOf" srcId="{D132A303-C4A9-447E-A0A4-7DFA5E83A027}" destId="{6E758EF4-5753-4E32-9D4E-8A92329A12BA}" srcOrd="0" destOrd="0" presId="urn:microsoft.com/office/officeart/2005/8/layout/vList3"/>
    <dgm:cxn modelId="{313219D1-7217-4CD5-8D23-6E4F56D016DC}" type="presOf" srcId="{8174710B-4835-4B8D-A9CB-99AAFFA14629}" destId="{B1CBF5BD-59F8-4D4F-8022-4E0BB4CEF092}" srcOrd="0" destOrd="0" presId="urn:microsoft.com/office/officeart/2005/8/layout/vList3"/>
    <dgm:cxn modelId="{DA10DFD2-4F1D-4617-A733-417AFEB0BF48}" srcId="{60F0D0F3-F858-480A-86D7-015EB3CB18DC}" destId="{8174710B-4835-4B8D-A9CB-99AAFFA14629}" srcOrd="2" destOrd="0" parTransId="{65814D7E-E599-4795-B82E-4E93C8320DA5}" sibTransId="{BCD233E3-2489-45EF-8C50-D6BB56DE6A7E}"/>
    <dgm:cxn modelId="{1E368886-1F3A-4BF2-9643-5F0A9147BA7E}" type="presParOf" srcId="{C72FB03C-AA95-4276-9B3D-75391C3BCA1B}" destId="{16BC7C57-EE2D-4BDD-96E5-C8847F22A821}" srcOrd="0" destOrd="0" presId="urn:microsoft.com/office/officeart/2005/8/layout/vList3"/>
    <dgm:cxn modelId="{E2004256-B2D4-420F-9D25-3305D89DC8E9}" type="presParOf" srcId="{16BC7C57-EE2D-4BDD-96E5-C8847F22A821}" destId="{9B130B92-17A8-413E-976E-67AA2123634B}" srcOrd="0" destOrd="0" presId="urn:microsoft.com/office/officeart/2005/8/layout/vList3"/>
    <dgm:cxn modelId="{814EEA4E-ACDD-4BE1-801D-CCB7ED671166}" type="presParOf" srcId="{16BC7C57-EE2D-4BDD-96E5-C8847F22A821}" destId="{5994DD3E-5927-4232-B9EB-4E9C7D800AC0}" srcOrd="1" destOrd="0" presId="urn:microsoft.com/office/officeart/2005/8/layout/vList3"/>
    <dgm:cxn modelId="{634F0911-1351-4646-A11C-16E08C721D3B}" type="presParOf" srcId="{C72FB03C-AA95-4276-9B3D-75391C3BCA1B}" destId="{2BDA104F-67B7-4210-9E28-6A4007F30248}" srcOrd="1" destOrd="0" presId="urn:microsoft.com/office/officeart/2005/8/layout/vList3"/>
    <dgm:cxn modelId="{7F2A4FEE-BBD7-4741-A2BA-7AD227AAD079}" type="presParOf" srcId="{C72FB03C-AA95-4276-9B3D-75391C3BCA1B}" destId="{59A1474F-8B23-46B1-8A78-67F508B8014F}" srcOrd="2" destOrd="0" presId="urn:microsoft.com/office/officeart/2005/8/layout/vList3"/>
    <dgm:cxn modelId="{D1BA782F-2C79-4BCD-80C5-E079DB26C3F5}" type="presParOf" srcId="{59A1474F-8B23-46B1-8A78-67F508B8014F}" destId="{FF6A5CFB-6042-4700-BDFB-BB12B3F4B163}" srcOrd="0" destOrd="0" presId="urn:microsoft.com/office/officeart/2005/8/layout/vList3"/>
    <dgm:cxn modelId="{EC21D51D-6B80-4291-81F8-796B4FCB928E}" type="presParOf" srcId="{59A1474F-8B23-46B1-8A78-67F508B8014F}" destId="{B1D04879-76A5-49F9-B553-7F5A3B537421}" srcOrd="1" destOrd="0" presId="urn:microsoft.com/office/officeart/2005/8/layout/vList3"/>
    <dgm:cxn modelId="{58D54521-83CA-4FBE-A134-7036FC929D8F}" type="presParOf" srcId="{C72FB03C-AA95-4276-9B3D-75391C3BCA1B}" destId="{17F4E354-25D9-429C-877B-08EFFF558152}" srcOrd="3" destOrd="0" presId="urn:microsoft.com/office/officeart/2005/8/layout/vList3"/>
    <dgm:cxn modelId="{5133D524-9874-483F-BCDD-9339425ECA8E}" type="presParOf" srcId="{C72FB03C-AA95-4276-9B3D-75391C3BCA1B}" destId="{B1B726CA-7679-4148-9A77-C26F0F9CE15D}" srcOrd="4" destOrd="0" presId="urn:microsoft.com/office/officeart/2005/8/layout/vList3"/>
    <dgm:cxn modelId="{2CB31BFB-E6B7-4D18-BD35-59FD8438C347}" type="presParOf" srcId="{B1B726CA-7679-4148-9A77-C26F0F9CE15D}" destId="{4F1D76FA-6AAD-4BD8-A555-1EBE439398A2}" srcOrd="0" destOrd="0" presId="urn:microsoft.com/office/officeart/2005/8/layout/vList3"/>
    <dgm:cxn modelId="{6766A50C-B1E6-4587-8052-6AC4F6B31FDD}" type="presParOf" srcId="{B1B726CA-7679-4148-9A77-C26F0F9CE15D}" destId="{B1CBF5BD-59F8-4D4F-8022-4E0BB4CEF092}" srcOrd="1" destOrd="0" presId="urn:microsoft.com/office/officeart/2005/8/layout/vList3"/>
    <dgm:cxn modelId="{2017D212-8688-4422-A755-B2EED7ED0D39}" type="presParOf" srcId="{C72FB03C-AA95-4276-9B3D-75391C3BCA1B}" destId="{8BA432B0-F253-44BB-A011-E6851B9A8846}" srcOrd="5" destOrd="0" presId="urn:microsoft.com/office/officeart/2005/8/layout/vList3"/>
    <dgm:cxn modelId="{B748E632-30BA-497A-85BC-2A6E6E7E7C0A}" type="presParOf" srcId="{C72FB03C-AA95-4276-9B3D-75391C3BCA1B}" destId="{04A74892-1CD1-428F-B1CD-9699767C6A0D}" srcOrd="6" destOrd="0" presId="urn:microsoft.com/office/officeart/2005/8/layout/vList3"/>
    <dgm:cxn modelId="{F6C7C982-BEC6-483A-BAA5-863DFB452C61}" type="presParOf" srcId="{04A74892-1CD1-428F-B1CD-9699767C6A0D}" destId="{B9D74286-2D6F-45DD-A802-A8FF9249BA4B}" srcOrd="0" destOrd="0" presId="urn:microsoft.com/office/officeart/2005/8/layout/vList3"/>
    <dgm:cxn modelId="{05697543-B1F6-45A1-8FDB-8ABC48C11B7D}" type="presParOf" srcId="{04A74892-1CD1-428F-B1CD-9699767C6A0D}" destId="{6E758EF4-5753-4E32-9D4E-8A92329A12B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A5AD914-235E-4620-81BA-9C10BEFE1129}" type="doc">
      <dgm:prSet loTypeId="urn:microsoft.com/office/officeart/2005/8/layout/vList3" loCatId="list" qsTypeId="urn:microsoft.com/office/officeart/2005/8/quickstyle/simple1" qsCatId="simple" csTypeId="urn:microsoft.com/office/officeart/2005/8/colors/accent3_2" csCatId="accent3" phldr="1"/>
      <dgm:spPr/>
      <dgm:t>
        <a:bodyPr/>
        <a:lstStyle/>
        <a:p>
          <a:endParaRPr lang="en-GB"/>
        </a:p>
      </dgm:t>
    </dgm:pt>
    <dgm:pt modelId="{694A1F7B-F514-4CC2-8E9E-12F0887E57D3}">
      <dgm:prSet phldrT="[Text]" custT="1"/>
      <dgm:spPr>
        <a:solidFill>
          <a:srgbClr val="33543D"/>
        </a:solidFill>
      </dgm:spPr>
      <dgm:t>
        <a:bodyPr/>
        <a:lstStyle/>
        <a:p>
          <a:r>
            <a:rPr lang="en-GB" sz="1400" b="1">
              <a:latin typeface="+mn-lt"/>
            </a:rPr>
            <a:t>£401 million</a:t>
          </a:r>
          <a:r>
            <a:rPr lang="en-GB" sz="1400">
              <a:latin typeface="+mn-lt"/>
            </a:rPr>
            <a:t>​ - annual recreation value of natural capital</a:t>
          </a:r>
        </a:p>
      </dgm:t>
    </dgm:pt>
    <dgm:pt modelId="{7778FB91-0E26-48F3-A374-A855FF520248}" type="parTrans" cxnId="{F74DF03C-D1F3-4AF0-AC62-2E684D56C8A7}">
      <dgm:prSet/>
      <dgm:spPr/>
      <dgm:t>
        <a:bodyPr/>
        <a:lstStyle/>
        <a:p>
          <a:endParaRPr lang="en-GB" sz="1400">
            <a:latin typeface="+mn-lt"/>
          </a:endParaRPr>
        </a:p>
      </dgm:t>
    </dgm:pt>
    <dgm:pt modelId="{5AF17800-DF51-4425-8A14-7414D4DC23AF}" type="sibTrans" cxnId="{F74DF03C-D1F3-4AF0-AC62-2E684D56C8A7}">
      <dgm:prSet/>
      <dgm:spPr/>
      <dgm:t>
        <a:bodyPr/>
        <a:lstStyle/>
        <a:p>
          <a:endParaRPr lang="en-GB" sz="1400">
            <a:latin typeface="+mn-lt"/>
          </a:endParaRPr>
        </a:p>
      </dgm:t>
    </dgm:pt>
    <dgm:pt modelId="{0F2A85D2-8633-47EB-8E5B-CAA05C9A37A1}">
      <dgm:prSet phldrT="[Text]" custT="1"/>
      <dgm:spPr>
        <a:solidFill>
          <a:srgbClr val="33543D"/>
        </a:solidFill>
      </dgm:spPr>
      <dgm:t>
        <a:bodyPr/>
        <a:lstStyle/>
        <a:p>
          <a:r>
            <a:rPr lang="en-GB" sz="1400" b="1" i="0" u="none" strike="noStrike">
              <a:solidFill>
                <a:schemeClr val="bg1"/>
              </a:solidFill>
              <a:effectLst/>
              <a:latin typeface="+mn-lt"/>
            </a:rPr>
            <a:t>£32 million </a:t>
          </a:r>
          <a:r>
            <a:rPr lang="en-GB" sz="1400" b="0" i="0" u="none" strike="noStrike">
              <a:solidFill>
                <a:schemeClr val="bg1"/>
              </a:solidFill>
              <a:effectLst/>
              <a:latin typeface="+mn-lt"/>
            </a:rPr>
            <a:t>- annual value of air quality regulation by trees</a:t>
          </a:r>
          <a:endParaRPr lang="en-GB" sz="1400">
            <a:solidFill>
              <a:schemeClr val="bg1"/>
            </a:solidFill>
            <a:latin typeface="+mn-lt"/>
          </a:endParaRPr>
        </a:p>
      </dgm:t>
    </dgm:pt>
    <dgm:pt modelId="{795D42D6-3486-45CC-8131-16F91FF28885}" type="parTrans" cxnId="{78ECB012-5A5F-4178-93C3-D39BF7111ED4}">
      <dgm:prSet/>
      <dgm:spPr/>
      <dgm:t>
        <a:bodyPr/>
        <a:lstStyle/>
        <a:p>
          <a:endParaRPr lang="en-GB" sz="1400">
            <a:latin typeface="+mn-lt"/>
          </a:endParaRPr>
        </a:p>
      </dgm:t>
    </dgm:pt>
    <dgm:pt modelId="{7C881311-B80B-47CF-93C9-D685669B3066}" type="sibTrans" cxnId="{78ECB012-5A5F-4178-93C3-D39BF7111ED4}">
      <dgm:prSet/>
      <dgm:spPr/>
      <dgm:t>
        <a:bodyPr/>
        <a:lstStyle/>
        <a:p>
          <a:endParaRPr lang="en-GB" sz="1400">
            <a:latin typeface="+mn-lt"/>
          </a:endParaRPr>
        </a:p>
      </dgm:t>
    </dgm:pt>
    <dgm:pt modelId="{148551CD-5359-489A-BB2E-C9C48DDB4A14}">
      <dgm:prSet phldrT="[Text]" custT="1"/>
      <dgm:spPr>
        <a:solidFill>
          <a:srgbClr val="33543D"/>
        </a:solidFill>
      </dgm:spPr>
      <dgm:t>
        <a:bodyPr/>
        <a:lstStyle/>
        <a:p>
          <a:pPr>
            <a:buNone/>
          </a:pPr>
          <a:r>
            <a:rPr lang="en-GB" sz="1400" b="1" i="0" u="none" strike="noStrike">
              <a:solidFill>
                <a:schemeClr val="bg1"/>
              </a:solidFill>
              <a:effectLst/>
              <a:latin typeface="+mn-lt"/>
            </a:rPr>
            <a:t>£2 million</a:t>
          </a:r>
          <a:r>
            <a:rPr lang="en-US" sz="1400" b="0" i="0">
              <a:solidFill>
                <a:schemeClr val="bg1"/>
              </a:solidFill>
              <a:effectLst/>
              <a:latin typeface="+mn-lt"/>
            </a:rPr>
            <a:t>​ - a</a:t>
          </a:r>
          <a:r>
            <a:rPr lang="en-GB" sz="1400" b="0" i="0" u="none" strike="noStrike" err="1">
              <a:solidFill>
                <a:schemeClr val="bg1"/>
              </a:solidFill>
              <a:effectLst/>
              <a:latin typeface="+mn-lt"/>
            </a:rPr>
            <a:t>nnual</a:t>
          </a:r>
          <a:r>
            <a:rPr lang="en-GB" sz="1400" b="0" i="0" u="none" strike="noStrike">
              <a:solidFill>
                <a:schemeClr val="bg1"/>
              </a:solidFill>
              <a:effectLst/>
              <a:latin typeface="+mn-lt"/>
            </a:rPr>
            <a:t> value of flood reduction from trees</a:t>
          </a:r>
          <a:endParaRPr lang="en-GB" sz="1400">
            <a:solidFill>
              <a:schemeClr val="bg1"/>
            </a:solidFill>
            <a:latin typeface="+mn-lt"/>
          </a:endParaRPr>
        </a:p>
      </dgm:t>
    </dgm:pt>
    <dgm:pt modelId="{6C14F3AC-C43B-4D30-B279-8046EB7F20E7}" type="parTrans" cxnId="{00D4CE59-AAFA-4C24-A176-7DA1746C0035}">
      <dgm:prSet/>
      <dgm:spPr/>
      <dgm:t>
        <a:bodyPr/>
        <a:lstStyle/>
        <a:p>
          <a:endParaRPr lang="en-GB" sz="1400">
            <a:latin typeface="+mn-lt"/>
          </a:endParaRPr>
        </a:p>
      </dgm:t>
    </dgm:pt>
    <dgm:pt modelId="{C6937AAE-A5BC-424B-A378-B2645EF151C8}" type="sibTrans" cxnId="{00D4CE59-AAFA-4C24-A176-7DA1746C0035}">
      <dgm:prSet/>
      <dgm:spPr/>
      <dgm:t>
        <a:bodyPr/>
        <a:lstStyle/>
        <a:p>
          <a:endParaRPr lang="en-GB" sz="1400">
            <a:latin typeface="+mn-lt"/>
          </a:endParaRPr>
        </a:p>
      </dgm:t>
    </dgm:pt>
    <dgm:pt modelId="{8281B027-ED9C-47F9-A706-BBBA52F19C06}">
      <dgm:prSet phldrT="[Text]" custT="1"/>
      <dgm:spPr>
        <a:solidFill>
          <a:srgbClr val="33543D"/>
        </a:solidFill>
      </dgm:spPr>
      <dgm:t>
        <a:bodyPr/>
        <a:lstStyle/>
        <a:p>
          <a:pPr>
            <a:buNone/>
          </a:pPr>
          <a:r>
            <a:rPr lang="en-GB" sz="1400" b="1" i="0" u="none" strike="noStrike">
              <a:solidFill>
                <a:schemeClr val="bg1"/>
              </a:solidFill>
              <a:effectLst/>
              <a:latin typeface="+mn-lt"/>
            </a:rPr>
            <a:t>£200 million</a:t>
          </a:r>
          <a:r>
            <a:rPr lang="en-US" sz="1400" b="1" i="0">
              <a:solidFill>
                <a:schemeClr val="bg1"/>
              </a:solidFill>
              <a:effectLst/>
              <a:latin typeface="+mn-lt"/>
            </a:rPr>
            <a:t>​ </a:t>
          </a:r>
          <a:r>
            <a:rPr lang="en-US" sz="1400" b="0" i="0">
              <a:solidFill>
                <a:schemeClr val="bg1"/>
              </a:solidFill>
              <a:effectLst/>
              <a:latin typeface="+mn-lt"/>
            </a:rPr>
            <a:t>- a</a:t>
          </a:r>
          <a:r>
            <a:rPr lang="en-GB" sz="1400" b="0" i="0" u="none" strike="noStrike" err="1">
              <a:solidFill>
                <a:schemeClr val="bg1"/>
              </a:solidFill>
              <a:effectLst/>
              <a:latin typeface="+mn-lt"/>
            </a:rPr>
            <a:t>nnual</a:t>
          </a:r>
          <a:r>
            <a:rPr lang="en-GB" sz="1400" b="0" i="0" u="none" strike="noStrike">
              <a:solidFill>
                <a:schemeClr val="bg1"/>
              </a:solidFill>
              <a:effectLst/>
              <a:latin typeface="+mn-lt"/>
            </a:rPr>
            <a:t> avoided medical treatment costs</a:t>
          </a:r>
          <a:endParaRPr lang="en-GB" sz="1400">
            <a:solidFill>
              <a:schemeClr val="bg1"/>
            </a:solidFill>
            <a:latin typeface="+mn-lt"/>
          </a:endParaRPr>
        </a:p>
      </dgm:t>
    </dgm:pt>
    <dgm:pt modelId="{D1F83650-9C92-4876-B7F1-6F0D26AB3E79}" type="parTrans" cxnId="{B8F1F06F-63C9-4471-AE47-9447378A8100}">
      <dgm:prSet/>
      <dgm:spPr/>
      <dgm:t>
        <a:bodyPr/>
        <a:lstStyle/>
        <a:p>
          <a:endParaRPr lang="en-GB" sz="1400">
            <a:latin typeface="+mn-lt"/>
          </a:endParaRPr>
        </a:p>
      </dgm:t>
    </dgm:pt>
    <dgm:pt modelId="{D85CC59C-40F7-4904-842F-7430733F779E}" type="sibTrans" cxnId="{B8F1F06F-63C9-4471-AE47-9447378A8100}">
      <dgm:prSet/>
      <dgm:spPr/>
      <dgm:t>
        <a:bodyPr/>
        <a:lstStyle/>
        <a:p>
          <a:endParaRPr lang="en-GB" sz="1400">
            <a:latin typeface="+mn-lt"/>
          </a:endParaRPr>
        </a:p>
      </dgm:t>
    </dgm:pt>
    <dgm:pt modelId="{EBD40869-0BB6-478C-A1E6-638E41021DDF}">
      <dgm:prSet phldrT="[Text]" custT="1"/>
      <dgm:spPr>
        <a:solidFill>
          <a:srgbClr val="33543D"/>
        </a:solidFill>
      </dgm:spPr>
      <dgm:t>
        <a:bodyPr/>
        <a:lstStyle/>
        <a:p>
          <a:pPr>
            <a:buNone/>
          </a:pPr>
          <a:r>
            <a:rPr lang="en-GB" sz="1400" b="1" i="0" u="none" strike="noStrike">
              <a:solidFill>
                <a:schemeClr val="bg1"/>
              </a:solidFill>
              <a:effectLst/>
              <a:latin typeface="+mn-lt"/>
            </a:rPr>
            <a:t>£18.4 million </a:t>
          </a:r>
          <a:r>
            <a:rPr lang="en-GB" sz="1400" b="0" i="0" u="none" strike="noStrike">
              <a:solidFill>
                <a:schemeClr val="bg1"/>
              </a:solidFill>
              <a:effectLst/>
              <a:latin typeface="+mn-lt"/>
            </a:rPr>
            <a:t>- annual value of carbon sequestration </a:t>
          </a:r>
          <a:endParaRPr lang="en-GB" sz="1400">
            <a:latin typeface="+mn-lt"/>
          </a:endParaRPr>
        </a:p>
      </dgm:t>
    </dgm:pt>
    <dgm:pt modelId="{B6B4DD0D-691E-47B8-848F-C296C33ED0BE}" type="parTrans" cxnId="{D557F9D5-317A-4D8F-B54F-A3A6E9364126}">
      <dgm:prSet/>
      <dgm:spPr/>
      <dgm:t>
        <a:bodyPr/>
        <a:lstStyle/>
        <a:p>
          <a:endParaRPr lang="en-GB" sz="1400">
            <a:latin typeface="+mn-lt"/>
          </a:endParaRPr>
        </a:p>
      </dgm:t>
    </dgm:pt>
    <dgm:pt modelId="{30973432-651B-4519-A228-5CCADEA85990}" type="sibTrans" cxnId="{D557F9D5-317A-4D8F-B54F-A3A6E9364126}">
      <dgm:prSet/>
      <dgm:spPr/>
      <dgm:t>
        <a:bodyPr/>
        <a:lstStyle/>
        <a:p>
          <a:endParaRPr lang="en-GB" sz="1400">
            <a:latin typeface="+mn-lt"/>
          </a:endParaRPr>
        </a:p>
      </dgm:t>
    </dgm:pt>
    <dgm:pt modelId="{69F6CC7A-F272-420F-8843-F4F550AE5759}">
      <dgm:prSet phldrT="[Text]" custT="1"/>
      <dgm:spPr>
        <a:solidFill>
          <a:srgbClr val="33543D"/>
        </a:solidFill>
      </dgm:spPr>
      <dgm:t>
        <a:bodyPr/>
        <a:lstStyle/>
        <a:p>
          <a:pPr>
            <a:buNone/>
          </a:pPr>
          <a:r>
            <a:rPr lang="en-GB" sz="1400" b="1" i="0" u="none" strike="noStrike">
              <a:solidFill>
                <a:schemeClr val="bg1"/>
              </a:solidFill>
              <a:effectLst/>
              <a:latin typeface="+mn-lt"/>
            </a:rPr>
            <a:t>£14.4 million</a:t>
          </a:r>
          <a:r>
            <a:rPr lang="en-GB" sz="1400" b="0" i="0" u="none" strike="noStrike">
              <a:solidFill>
                <a:schemeClr val="bg1"/>
              </a:solidFill>
              <a:effectLst/>
              <a:latin typeface="+mn-lt"/>
            </a:rPr>
            <a:t> - annual value of urban cooling from green infrastructure</a:t>
          </a:r>
          <a:endParaRPr lang="en-GB" sz="1400">
            <a:solidFill>
              <a:schemeClr val="bg1"/>
            </a:solidFill>
            <a:latin typeface="+mn-lt"/>
          </a:endParaRPr>
        </a:p>
      </dgm:t>
    </dgm:pt>
    <dgm:pt modelId="{355F8CA2-9010-4A41-8539-77CE3942E37E}" type="parTrans" cxnId="{2A8736BE-B158-40EB-A9D5-2FF520B072B6}">
      <dgm:prSet/>
      <dgm:spPr/>
      <dgm:t>
        <a:bodyPr/>
        <a:lstStyle/>
        <a:p>
          <a:endParaRPr lang="en-GB" sz="1400">
            <a:latin typeface="+mn-lt"/>
          </a:endParaRPr>
        </a:p>
      </dgm:t>
    </dgm:pt>
    <dgm:pt modelId="{5CD6E6B0-0CAC-42D3-830D-FD6A66770762}" type="sibTrans" cxnId="{2A8736BE-B158-40EB-A9D5-2FF520B072B6}">
      <dgm:prSet/>
      <dgm:spPr/>
      <dgm:t>
        <a:bodyPr/>
        <a:lstStyle/>
        <a:p>
          <a:endParaRPr lang="en-GB" sz="1400">
            <a:latin typeface="+mn-lt"/>
          </a:endParaRPr>
        </a:p>
      </dgm:t>
    </dgm:pt>
    <dgm:pt modelId="{6A39753B-EFDE-4544-8801-C20F4CC010C3}" type="pres">
      <dgm:prSet presAssocID="{2A5AD914-235E-4620-81BA-9C10BEFE1129}" presName="linearFlow" presStyleCnt="0">
        <dgm:presLayoutVars>
          <dgm:dir/>
          <dgm:resizeHandles val="exact"/>
        </dgm:presLayoutVars>
      </dgm:prSet>
      <dgm:spPr/>
    </dgm:pt>
    <dgm:pt modelId="{2960B648-B977-4FA9-B85B-6660FF252CB1}" type="pres">
      <dgm:prSet presAssocID="{694A1F7B-F514-4CC2-8E9E-12F0887E57D3}" presName="composite" presStyleCnt="0"/>
      <dgm:spPr/>
    </dgm:pt>
    <dgm:pt modelId="{C3A59782-13E3-4842-BE10-58083686EEE9}" type="pres">
      <dgm:prSet presAssocID="{694A1F7B-F514-4CC2-8E9E-12F0887E57D3}" presName="imgShp" presStyleLbl="fgImgPlace1" presStyleIdx="0" presStyleCnt="6" custLinFactNeighborX="-54468" custLinFactNeighborY="-397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amily with boy with solid fill"/>
        </a:ext>
      </dgm:extLst>
    </dgm:pt>
    <dgm:pt modelId="{E681E50D-E748-4410-8308-E3B23A21D653}" type="pres">
      <dgm:prSet presAssocID="{694A1F7B-F514-4CC2-8E9E-12F0887E57D3}" presName="txShp" presStyleLbl="node1" presStyleIdx="0" presStyleCnt="6">
        <dgm:presLayoutVars>
          <dgm:bulletEnabled val="1"/>
        </dgm:presLayoutVars>
      </dgm:prSet>
      <dgm:spPr/>
    </dgm:pt>
    <dgm:pt modelId="{AC6D3E49-144F-4235-96F3-16D40F77E991}" type="pres">
      <dgm:prSet presAssocID="{5AF17800-DF51-4425-8A14-7414D4DC23AF}" presName="spacing" presStyleCnt="0"/>
      <dgm:spPr/>
    </dgm:pt>
    <dgm:pt modelId="{995570A3-2B3E-4CBE-9383-C0C4BF6F0D48}" type="pres">
      <dgm:prSet presAssocID="{8281B027-ED9C-47F9-A706-BBBA52F19C06}" presName="composite" presStyleCnt="0"/>
      <dgm:spPr/>
    </dgm:pt>
    <dgm:pt modelId="{95D80919-CCF3-431E-AAD4-8C0B657CB4FE}" type="pres">
      <dgm:prSet presAssocID="{8281B027-ED9C-47F9-A706-BBBA52F19C06}" presName="imgShp" presStyleLbl="fgImgPlace1" presStyleIdx="1" presStyleCnt="6" custLinFactNeighborX="-52103" custLinFactNeighborY="196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al"/>
        </a:ext>
      </dgm:extLst>
    </dgm:pt>
    <dgm:pt modelId="{9B39169A-27CD-420C-B6B8-42F2CC043EA9}" type="pres">
      <dgm:prSet presAssocID="{8281B027-ED9C-47F9-A706-BBBA52F19C06}" presName="txShp" presStyleLbl="node1" presStyleIdx="1" presStyleCnt="6">
        <dgm:presLayoutVars>
          <dgm:bulletEnabled val="1"/>
        </dgm:presLayoutVars>
      </dgm:prSet>
      <dgm:spPr/>
    </dgm:pt>
    <dgm:pt modelId="{987C091F-D2C8-4EC2-A13B-EE262F48219B}" type="pres">
      <dgm:prSet presAssocID="{D85CC59C-40F7-4904-842F-7430733F779E}" presName="spacing" presStyleCnt="0"/>
      <dgm:spPr/>
    </dgm:pt>
    <dgm:pt modelId="{B944FF97-6578-4DE2-A85B-72AE9897EC22}" type="pres">
      <dgm:prSet presAssocID="{EBD40869-0BB6-478C-A1E6-638E41021DDF}" presName="composite" presStyleCnt="0"/>
      <dgm:spPr/>
    </dgm:pt>
    <dgm:pt modelId="{D515CFEA-566B-45B3-AC83-9B330E582E10}" type="pres">
      <dgm:prSet presAssocID="{EBD40869-0BB6-478C-A1E6-638E41021DDF}" presName="imgShp" presStyleLbl="fgImgPlace1" presStyleIdx="2" presStyleCnt="6" custLinFactNeighborX="-54467" custLinFactNeighborY="52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ower Plant with solid fill"/>
        </a:ext>
      </dgm:extLst>
    </dgm:pt>
    <dgm:pt modelId="{B613C992-9E1E-4882-92A4-D0A6B70676E4}" type="pres">
      <dgm:prSet presAssocID="{EBD40869-0BB6-478C-A1E6-638E41021DDF}" presName="txShp" presStyleLbl="node1" presStyleIdx="2" presStyleCnt="6">
        <dgm:presLayoutVars>
          <dgm:bulletEnabled val="1"/>
        </dgm:presLayoutVars>
      </dgm:prSet>
      <dgm:spPr/>
    </dgm:pt>
    <dgm:pt modelId="{1F4D50D3-5C81-479C-B9BD-2FD8491EC354}" type="pres">
      <dgm:prSet presAssocID="{30973432-651B-4519-A228-5CCADEA85990}" presName="spacing" presStyleCnt="0"/>
      <dgm:spPr/>
    </dgm:pt>
    <dgm:pt modelId="{D28BE998-77F1-4327-9286-A2646FF7C5F4}" type="pres">
      <dgm:prSet presAssocID="{0F2A85D2-8633-47EB-8E5B-CAA05C9A37A1}" presName="composite" presStyleCnt="0"/>
      <dgm:spPr/>
    </dgm:pt>
    <dgm:pt modelId="{C86D3E66-6BA8-4881-8981-086F8266819A}" type="pres">
      <dgm:prSet presAssocID="{0F2A85D2-8633-47EB-8E5B-CAA05C9A37A1}" presName="imgShp" presStyleLbl="fgImgPlace1" presStyleIdx="3" presStyleCnt="6" custLinFactNeighborX="-54468"/>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Lungs with solid fill"/>
        </a:ext>
      </dgm:extLst>
    </dgm:pt>
    <dgm:pt modelId="{18CA28C3-CB7A-4E46-9D79-D93C245AF0CC}" type="pres">
      <dgm:prSet presAssocID="{0F2A85D2-8633-47EB-8E5B-CAA05C9A37A1}" presName="txShp" presStyleLbl="node1" presStyleIdx="3" presStyleCnt="6">
        <dgm:presLayoutVars>
          <dgm:bulletEnabled val="1"/>
        </dgm:presLayoutVars>
      </dgm:prSet>
      <dgm:spPr/>
    </dgm:pt>
    <dgm:pt modelId="{4F02D153-27D9-4AED-B2E0-AF78A8584708}" type="pres">
      <dgm:prSet presAssocID="{7C881311-B80B-47CF-93C9-D685669B3066}" presName="spacing" presStyleCnt="0"/>
      <dgm:spPr/>
    </dgm:pt>
    <dgm:pt modelId="{789D1BC5-D24B-4B68-BBB9-761F0152EE8D}" type="pres">
      <dgm:prSet presAssocID="{148551CD-5359-489A-BB2E-C9C48DDB4A14}" presName="composite" presStyleCnt="0"/>
      <dgm:spPr/>
    </dgm:pt>
    <dgm:pt modelId="{C983D9A0-87D7-479E-BA3B-79E3E5FEDAD6}" type="pres">
      <dgm:prSet presAssocID="{148551CD-5359-489A-BB2E-C9C48DDB4A14}" presName="imgShp" presStyleLbl="fgImgPlace1" presStyleIdx="4" presStyleCnt="6" custLinFactNeighborX="-54468" custLinFactNeighborY="198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Rain with solid fill"/>
        </a:ext>
      </dgm:extLst>
    </dgm:pt>
    <dgm:pt modelId="{4C71BE03-BD09-403A-A60B-AD4D78762470}" type="pres">
      <dgm:prSet presAssocID="{148551CD-5359-489A-BB2E-C9C48DDB4A14}" presName="txShp" presStyleLbl="node1" presStyleIdx="4" presStyleCnt="6">
        <dgm:presLayoutVars>
          <dgm:bulletEnabled val="1"/>
        </dgm:presLayoutVars>
      </dgm:prSet>
      <dgm:spPr/>
    </dgm:pt>
    <dgm:pt modelId="{10417438-1430-41EE-B3F1-807B0241401D}" type="pres">
      <dgm:prSet presAssocID="{C6937AAE-A5BC-424B-A378-B2645EF151C8}" presName="spacing" presStyleCnt="0"/>
      <dgm:spPr/>
    </dgm:pt>
    <dgm:pt modelId="{B7AC71F2-F845-4AC3-B1B1-A92A60D33063}" type="pres">
      <dgm:prSet presAssocID="{69F6CC7A-F272-420F-8843-F4F550AE5759}" presName="composite" presStyleCnt="0"/>
      <dgm:spPr/>
    </dgm:pt>
    <dgm:pt modelId="{FCD633AF-57F4-41D6-B6F6-A3E7AA96EAAB}" type="pres">
      <dgm:prSet presAssocID="{69F6CC7A-F272-420F-8843-F4F550AE5759}" presName="imgShp" presStyleLbl="fgImgPlace1" presStyleIdx="5" presStyleCnt="6" custLinFactNeighborX="-54468" custLinFactNeighborY="22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Dim (Smaller Sun) with solid fill"/>
        </a:ext>
      </dgm:extLst>
    </dgm:pt>
    <dgm:pt modelId="{0FB84377-FD6E-47FC-962E-716B7C5E09BC}" type="pres">
      <dgm:prSet presAssocID="{69F6CC7A-F272-420F-8843-F4F550AE5759}" presName="txShp" presStyleLbl="node1" presStyleIdx="5" presStyleCnt="6">
        <dgm:presLayoutVars>
          <dgm:bulletEnabled val="1"/>
        </dgm:presLayoutVars>
      </dgm:prSet>
      <dgm:spPr/>
    </dgm:pt>
  </dgm:ptLst>
  <dgm:cxnLst>
    <dgm:cxn modelId="{32DC6603-A986-44E2-967E-E97A13848D86}" type="presOf" srcId="{69F6CC7A-F272-420F-8843-F4F550AE5759}" destId="{0FB84377-FD6E-47FC-962E-716B7C5E09BC}" srcOrd="0" destOrd="0" presId="urn:microsoft.com/office/officeart/2005/8/layout/vList3"/>
    <dgm:cxn modelId="{6E34B30F-7CDC-4E52-B839-5EE7006BAD3C}" type="presOf" srcId="{EBD40869-0BB6-478C-A1E6-638E41021DDF}" destId="{B613C992-9E1E-4882-92A4-D0A6B70676E4}" srcOrd="0" destOrd="0" presId="urn:microsoft.com/office/officeart/2005/8/layout/vList3"/>
    <dgm:cxn modelId="{78ECB012-5A5F-4178-93C3-D39BF7111ED4}" srcId="{2A5AD914-235E-4620-81BA-9C10BEFE1129}" destId="{0F2A85D2-8633-47EB-8E5B-CAA05C9A37A1}" srcOrd="3" destOrd="0" parTransId="{795D42D6-3486-45CC-8131-16F91FF28885}" sibTransId="{7C881311-B80B-47CF-93C9-D685669B3066}"/>
    <dgm:cxn modelId="{7B1D7427-4C4D-4C89-AEF1-64B584AF4F50}" type="presOf" srcId="{148551CD-5359-489A-BB2E-C9C48DDB4A14}" destId="{4C71BE03-BD09-403A-A60B-AD4D78762470}" srcOrd="0" destOrd="0" presId="urn:microsoft.com/office/officeart/2005/8/layout/vList3"/>
    <dgm:cxn modelId="{9304442D-E2DA-4405-9D89-0F80366C36E9}" type="presOf" srcId="{0F2A85D2-8633-47EB-8E5B-CAA05C9A37A1}" destId="{18CA28C3-CB7A-4E46-9D79-D93C245AF0CC}" srcOrd="0" destOrd="0" presId="urn:microsoft.com/office/officeart/2005/8/layout/vList3"/>
    <dgm:cxn modelId="{F74DF03C-D1F3-4AF0-AC62-2E684D56C8A7}" srcId="{2A5AD914-235E-4620-81BA-9C10BEFE1129}" destId="{694A1F7B-F514-4CC2-8E9E-12F0887E57D3}" srcOrd="0" destOrd="0" parTransId="{7778FB91-0E26-48F3-A374-A855FF520248}" sibTransId="{5AF17800-DF51-4425-8A14-7414D4DC23AF}"/>
    <dgm:cxn modelId="{B8F1F06F-63C9-4471-AE47-9447378A8100}" srcId="{2A5AD914-235E-4620-81BA-9C10BEFE1129}" destId="{8281B027-ED9C-47F9-A706-BBBA52F19C06}" srcOrd="1" destOrd="0" parTransId="{D1F83650-9C92-4876-B7F1-6F0D26AB3E79}" sibTransId="{D85CC59C-40F7-4904-842F-7430733F779E}"/>
    <dgm:cxn modelId="{3CADB471-93EF-43C5-BE51-0E1A799AC327}" type="presOf" srcId="{8281B027-ED9C-47F9-A706-BBBA52F19C06}" destId="{9B39169A-27CD-420C-B6B8-42F2CC043EA9}" srcOrd="0" destOrd="0" presId="urn:microsoft.com/office/officeart/2005/8/layout/vList3"/>
    <dgm:cxn modelId="{00D4CE59-AAFA-4C24-A176-7DA1746C0035}" srcId="{2A5AD914-235E-4620-81BA-9C10BEFE1129}" destId="{148551CD-5359-489A-BB2E-C9C48DDB4A14}" srcOrd="4" destOrd="0" parTransId="{6C14F3AC-C43B-4D30-B279-8046EB7F20E7}" sibTransId="{C6937AAE-A5BC-424B-A378-B2645EF151C8}"/>
    <dgm:cxn modelId="{E45AE29D-B5EB-4942-908A-C31DC8F0CC02}" type="presOf" srcId="{694A1F7B-F514-4CC2-8E9E-12F0887E57D3}" destId="{E681E50D-E748-4410-8308-E3B23A21D653}" srcOrd="0" destOrd="0" presId="urn:microsoft.com/office/officeart/2005/8/layout/vList3"/>
    <dgm:cxn modelId="{2A8736BE-B158-40EB-A9D5-2FF520B072B6}" srcId="{2A5AD914-235E-4620-81BA-9C10BEFE1129}" destId="{69F6CC7A-F272-420F-8843-F4F550AE5759}" srcOrd="5" destOrd="0" parTransId="{355F8CA2-9010-4A41-8539-77CE3942E37E}" sibTransId="{5CD6E6B0-0CAC-42D3-830D-FD6A66770762}"/>
    <dgm:cxn modelId="{D557F9D5-317A-4D8F-B54F-A3A6E9364126}" srcId="{2A5AD914-235E-4620-81BA-9C10BEFE1129}" destId="{EBD40869-0BB6-478C-A1E6-638E41021DDF}" srcOrd="2" destOrd="0" parTransId="{B6B4DD0D-691E-47B8-848F-C296C33ED0BE}" sibTransId="{30973432-651B-4519-A228-5CCADEA85990}"/>
    <dgm:cxn modelId="{73F752F4-D80F-4259-B879-4E5CAAC67473}" type="presOf" srcId="{2A5AD914-235E-4620-81BA-9C10BEFE1129}" destId="{6A39753B-EFDE-4544-8801-C20F4CC010C3}" srcOrd="0" destOrd="0" presId="urn:microsoft.com/office/officeart/2005/8/layout/vList3"/>
    <dgm:cxn modelId="{DCFE13DE-C537-48A7-B689-7FDAA7DFD6D1}" type="presParOf" srcId="{6A39753B-EFDE-4544-8801-C20F4CC010C3}" destId="{2960B648-B977-4FA9-B85B-6660FF252CB1}" srcOrd="0" destOrd="0" presId="urn:microsoft.com/office/officeart/2005/8/layout/vList3"/>
    <dgm:cxn modelId="{441890D4-DC70-483C-95AC-08112B9EC5DC}" type="presParOf" srcId="{2960B648-B977-4FA9-B85B-6660FF252CB1}" destId="{C3A59782-13E3-4842-BE10-58083686EEE9}" srcOrd="0" destOrd="0" presId="urn:microsoft.com/office/officeart/2005/8/layout/vList3"/>
    <dgm:cxn modelId="{7CF7E82D-2180-497D-B806-29BA752CC706}" type="presParOf" srcId="{2960B648-B977-4FA9-B85B-6660FF252CB1}" destId="{E681E50D-E748-4410-8308-E3B23A21D653}" srcOrd="1" destOrd="0" presId="urn:microsoft.com/office/officeart/2005/8/layout/vList3"/>
    <dgm:cxn modelId="{FEF43C07-4680-49DD-BB0B-7A0843936D07}" type="presParOf" srcId="{6A39753B-EFDE-4544-8801-C20F4CC010C3}" destId="{AC6D3E49-144F-4235-96F3-16D40F77E991}" srcOrd="1" destOrd="0" presId="urn:microsoft.com/office/officeart/2005/8/layout/vList3"/>
    <dgm:cxn modelId="{DB4DDBDA-EF61-45C1-97D0-33E15A17FF96}" type="presParOf" srcId="{6A39753B-EFDE-4544-8801-C20F4CC010C3}" destId="{995570A3-2B3E-4CBE-9383-C0C4BF6F0D48}" srcOrd="2" destOrd="0" presId="urn:microsoft.com/office/officeart/2005/8/layout/vList3"/>
    <dgm:cxn modelId="{26B97938-0870-4864-80FC-DCA6D7E3328A}" type="presParOf" srcId="{995570A3-2B3E-4CBE-9383-C0C4BF6F0D48}" destId="{95D80919-CCF3-431E-AAD4-8C0B657CB4FE}" srcOrd="0" destOrd="0" presId="urn:microsoft.com/office/officeart/2005/8/layout/vList3"/>
    <dgm:cxn modelId="{4326C603-4D45-4329-A6ED-DB8945C9433E}" type="presParOf" srcId="{995570A3-2B3E-4CBE-9383-C0C4BF6F0D48}" destId="{9B39169A-27CD-420C-B6B8-42F2CC043EA9}" srcOrd="1" destOrd="0" presId="urn:microsoft.com/office/officeart/2005/8/layout/vList3"/>
    <dgm:cxn modelId="{113C25B5-970A-46CF-A859-777254B8A015}" type="presParOf" srcId="{6A39753B-EFDE-4544-8801-C20F4CC010C3}" destId="{987C091F-D2C8-4EC2-A13B-EE262F48219B}" srcOrd="3" destOrd="0" presId="urn:microsoft.com/office/officeart/2005/8/layout/vList3"/>
    <dgm:cxn modelId="{0273D3C0-25DE-4C20-99B9-1E6E69761048}" type="presParOf" srcId="{6A39753B-EFDE-4544-8801-C20F4CC010C3}" destId="{B944FF97-6578-4DE2-A85B-72AE9897EC22}" srcOrd="4" destOrd="0" presId="urn:microsoft.com/office/officeart/2005/8/layout/vList3"/>
    <dgm:cxn modelId="{B7B4554C-BB3A-4105-A443-EDCEA08D738C}" type="presParOf" srcId="{B944FF97-6578-4DE2-A85B-72AE9897EC22}" destId="{D515CFEA-566B-45B3-AC83-9B330E582E10}" srcOrd="0" destOrd="0" presId="urn:microsoft.com/office/officeart/2005/8/layout/vList3"/>
    <dgm:cxn modelId="{FD339E18-ABC1-42BD-A29C-9E1E74316067}" type="presParOf" srcId="{B944FF97-6578-4DE2-A85B-72AE9897EC22}" destId="{B613C992-9E1E-4882-92A4-D0A6B70676E4}" srcOrd="1" destOrd="0" presId="urn:microsoft.com/office/officeart/2005/8/layout/vList3"/>
    <dgm:cxn modelId="{496675C3-F7DD-446F-BECB-B22A3565A97C}" type="presParOf" srcId="{6A39753B-EFDE-4544-8801-C20F4CC010C3}" destId="{1F4D50D3-5C81-479C-B9BD-2FD8491EC354}" srcOrd="5" destOrd="0" presId="urn:microsoft.com/office/officeart/2005/8/layout/vList3"/>
    <dgm:cxn modelId="{16A6043D-0548-429F-A5D0-F6597052A596}" type="presParOf" srcId="{6A39753B-EFDE-4544-8801-C20F4CC010C3}" destId="{D28BE998-77F1-4327-9286-A2646FF7C5F4}" srcOrd="6" destOrd="0" presId="urn:microsoft.com/office/officeart/2005/8/layout/vList3"/>
    <dgm:cxn modelId="{B7336E6C-1630-4DCD-B921-A4E589549F38}" type="presParOf" srcId="{D28BE998-77F1-4327-9286-A2646FF7C5F4}" destId="{C86D3E66-6BA8-4881-8981-086F8266819A}" srcOrd="0" destOrd="0" presId="urn:microsoft.com/office/officeart/2005/8/layout/vList3"/>
    <dgm:cxn modelId="{0614A1B9-EA40-4B06-8DD7-213417E55AD2}" type="presParOf" srcId="{D28BE998-77F1-4327-9286-A2646FF7C5F4}" destId="{18CA28C3-CB7A-4E46-9D79-D93C245AF0CC}" srcOrd="1" destOrd="0" presId="urn:microsoft.com/office/officeart/2005/8/layout/vList3"/>
    <dgm:cxn modelId="{B15F1EE6-0A9C-4119-A9CD-11C8DFC15B4B}" type="presParOf" srcId="{6A39753B-EFDE-4544-8801-C20F4CC010C3}" destId="{4F02D153-27D9-4AED-B2E0-AF78A8584708}" srcOrd="7" destOrd="0" presId="urn:microsoft.com/office/officeart/2005/8/layout/vList3"/>
    <dgm:cxn modelId="{522A513A-5BF4-47AF-B825-FA91C568A016}" type="presParOf" srcId="{6A39753B-EFDE-4544-8801-C20F4CC010C3}" destId="{789D1BC5-D24B-4B68-BBB9-761F0152EE8D}" srcOrd="8" destOrd="0" presId="urn:microsoft.com/office/officeart/2005/8/layout/vList3"/>
    <dgm:cxn modelId="{FC5DE6A4-006E-49B4-96E4-2CC04F6590C6}" type="presParOf" srcId="{789D1BC5-D24B-4B68-BBB9-761F0152EE8D}" destId="{C983D9A0-87D7-479E-BA3B-79E3E5FEDAD6}" srcOrd="0" destOrd="0" presId="urn:microsoft.com/office/officeart/2005/8/layout/vList3"/>
    <dgm:cxn modelId="{20848F7D-97AE-40B4-9978-05ACAF35DA25}" type="presParOf" srcId="{789D1BC5-D24B-4B68-BBB9-761F0152EE8D}" destId="{4C71BE03-BD09-403A-A60B-AD4D78762470}" srcOrd="1" destOrd="0" presId="urn:microsoft.com/office/officeart/2005/8/layout/vList3"/>
    <dgm:cxn modelId="{525008F8-48A5-470E-8B55-3D73C443F1A0}" type="presParOf" srcId="{6A39753B-EFDE-4544-8801-C20F4CC010C3}" destId="{10417438-1430-41EE-B3F1-807B0241401D}" srcOrd="9" destOrd="0" presId="urn:microsoft.com/office/officeart/2005/8/layout/vList3"/>
    <dgm:cxn modelId="{19430138-0E50-4A55-B3A1-D1A731A80ED0}" type="presParOf" srcId="{6A39753B-EFDE-4544-8801-C20F4CC010C3}" destId="{B7AC71F2-F845-4AC3-B1B1-A92A60D33063}" srcOrd="10" destOrd="0" presId="urn:microsoft.com/office/officeart/2005/8/layout/vList3"/>
    <dgm:cxn modelId="{5B9E58E3-180A-4FBC-986B-9EC76E699493}" type="presParOf" srcId="{B7AC71F2-F845-4AC3-B1B1-A92A60D33063}" destId="{FCD633AF-57F4-41D6-B6F6-A3E7AA96EAAB}" srcOrd="0" destOrd="0" presId="urn:microsoft.com/office/officeart/2005/8/layout/vList3"/>
    <dgm:cxn modelId="{533B0DC7-37B8-4D37-B15E-4A6795EE90EB}" type="presParOf" srcId="{B7AC71F2-F845-4AC3-B1B1-A92A60D33063}" destId="{0FB84377-FD6E-47FC-962E-716B7C5E09B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A4D9AED-FD25-426E-AF8B-954EFC1D9483}" type="doc">
      <dgm:prSet loTypeId="urn:microsoft.com/office/officeart/2005/8/layout/vList3" loCatId="list" qsTypeId="urn:microsoft.com/office/officeart/2005/8/quickstyle/simple1" qsCatId="simple" csTypeId="urn:microsoft.com/office/officeart/2005/8/colors/accent5_2" csCatId="accent5" phldr="1"/>
      <dgm:spPr/>
    </dgm:pt>
    <dgm:pt modelId="{61FDF2DB-03D7-4D28-AD47-8D37B5922510}">
      <dgm:prSet phldrT="[Text]" custT="1"/>
      <dgm:spPr>
        <a:solidFill>
          <a:srgbClr val="32543D"/>
        </a:solidFill>
      </dgm:spPr>
      <dgm:t>
        <a:bodyPr/>
        <a:lstStyle/>
        <a:p>
          <a:r>
            <a:rPr lang="en-GB" sz="1400"/>
            <a:t>Selecting pilot projects and developing them across the investment readiness journey.  </a:t>
          </a:r>
        </a:p>
      </dgm:t>
    </dgm:pt>
    <dgm:pt modelId="{6B19C444-4E2B-4DA7-9A46-9B0DFF8CD96A}" type="parTrans" cxnId="{D06AEB90-B0D4-4F08-B88B-64B5179E8D1E}">
      <dgm:prSet/>
      <dgm:spPr/>
      <dgm:t>
        <a:bodyPr/>
        <a:lstStyle/>
        <a:p>
          <a:endParaRPr lang="en-GB" sz="1400"/>
        </a:p>
      </dgm:t>
    </dgm:pt>
    <dgm:pt modelId="{51CA7F21-AEB8-466C-B86C-8F17D1198E94}" type="sibTrans" cxnId="{D06AEB90-B0D4-4F08-B88B-64B5179E8D1E}">
      <dgm:prSet/>
      <dgm:spPr/>
      <dgm:t>
        <a:bodyPr/>
        <a:lstStyle/>
        <a:p>
          <a:endParaRPr lang="en-GB" sz="1400"/>
        </a:p>
      </dgm:t>
    </dgm:pt>
    <dgm:pt modelId="{919C3182-7FFB-42DF-B7DB-F6BECE845E21}">
      <dgm:prSet phldrT="[Text]" custT="1"/>
      <dgm:spPr>
        <a:solidFill>
          <a:srgbClr val="32543D"/>
        </a:solidFill>
      </dgm:spPr>
      <dgm:t>
        <a:bodyPr/>
        <a:lstStyle/>
        <a:p>
          <a:r>
            <a:rPr lang="en-GB" sz="1400"/>
            <a:t>Supporting with the development of a proof-of-concept regional approach.</a:t>
          </a:r>
        </a:p>
      </dgm:t>
    </dgm:pt>
    <dgm:pt modelId="{376A8D55-E5E1-416A-979E-8C04F316B1AB}" type="parTrans" cxnId="{489A1774-A015-41B9-8FA2-6F2F8B73F528}">
      <dgm:prSet/>
      <dgm:spPr/>
      <dgm:t>
        <a:bodyPr/>
        <a:lstStyle/>
        <a:p>
          <a:endParaRPr lang="en-GB" sz="1400"/>
        </a:p>
      </dgm:t>
    </dgm:pt>
    <dgm:pt modelId="{B1433676-5BD3-4DB2-8426-A0EAACBAFC40}" type="sibTrans" cxnId="{489A1774-A015-41B9-8FA2-6F2F8B73F528}">
      <dgm:prSet/>
      <dgm:spPr/>
      <dgm:t>
        <a:bodyPr/>
        <a:lstStyle/>
        <a:p>
          <a:endParaRPr lang="en-GB" sz="1400"/>
        </a:p>
      </dgm:t>
    </dgm:pt>
    <dgm:pt modelId="{1E67766F-31E0-4778-8847-BD0D5512320B}">
      <dgm:prSet phldrT="[Text]" custT="1"/>
      <dgm:spPr>
        <a:solidFill>
          <a:srgbClr val="32543D"/>
        </a:solidFill>
      </dgm:spPr>
      <dgm:t>
        <a:bodyPr/>
        <a:lstStyle/>
        <a:p>
          <a:r>
            <a:rPr lang="en-GB" sz="1400"/>
            <a:t>Training and supporting project developers with market mechanics.</a:t>
          </a:r>
        </a:p>
      </dgm:t>
    </dgm:pt>
    <dgm:pt modelId="{29534568-2DC2-446B-BE2A-DB401DD5832A}" type="parTrans" cxnId="{BDA2277D-3663-472D-877D-E053CD4311DA}">
      <dgm:prSet/>
      <dgm:spPr/>
      <dgm:t>
        <a:bodyPr/>
        <a:lstStyle/>
        <a:p>
          <a:endParaRPr lang="en-GB" sz="1400"/>
        </a:p>
      </dgm:t>
    </dgm:pt>
    <dgm:pt modelId="{B08997C1-6FD0-4CC5-8A3E-CF5A8FDCF2C5}" type="sibTrans" cxnId="{BDA2277D-3663-472D-877D-E053CD4311DA}">
      <dgm:prSet/>
      <dgm:spPr/>
      <dgm:t>
        <a:bodyPr/>
        <a:lstStyle/>
        <a:p>
          <a:endParaRPr lang="en-GB" sz="1400"/>
        </a:p>
      </dgm:t>
    </dgm:pt>
    <dgm:pt modelId="{323F28AF-442C-4FA3-B483-672E4C9F7806}">
      <dgm:prSet phldrT="[Text]" custT="1"/>
      <dgm:spPr>
        <a:solidFill>
          <a:srgbClr val="32543D"/>
        </a:solidFill>
      </dgm:spPr>
      <dgm:t>
        <a:bodyPr/>
        <a:lstStyle/>
        <a:p>
          <a:r>
            <a:rPr lang="en-GB" sz="1400"/>
            <a:t>Sharing learnings and key project templates with regional organisations.</a:t>
          </a:r>
        </a:p>
      </dgm:t>
    </dgm:pt>
    <dgm:pt modelId="{B9DAC850-3B5C-40C6-948A-B8B8E3115EAF}" type="parTrans" cxnId="{C019D27D-CCEF-4BF7-B3A3-41D2D699C894}">
      <dgm:prSet/>
      <dgm:spPr/>
      <dgm:t>
        <a:bodyPr/>
        <a:lstStyle/>
        <a:p>
          <a:endParaRPr lang="en-GB" sz="1400"/>
        </a:p>
      </dgm:t>
    </dgm:pt>
    <dgm:pt modelId="{8FA2853C-DDC1-436F-874C-EF9B05CB3DED}" type="sibTrans" cxnId="{C019D27D-CCEF-4BF7-B3A3-41D2D699C894}">
      <dgm:prSet/>
      <dgm:spPr/>
      <dgm:t>
        <a:bodyPr/>
        <a:lstStyle/>
        <a:p>
          <a:endParaRPr lang="en-GB" sz="1400"/>
        </a:p>
      </dgm:t>
    </dgm:pt>
    <dgm:pt modelId="{A0006DF5-4564-4449-BFEB-6F5DD0D5F4FC}">
      <dgm:prSet phldrT="[Text]" custT="1"/>
      <dgm:spPr>
        <a:solidFill>
          <a:srgbClr val="32543D"/>
        </a:solidFill>
      </dgm:spPr>
      <dgm:t>
        <a:bodyPr/>
        <a:lstStyle/>
        <a:p>
          <a:r>
            <a:rPr lang="en-GB" sz="1400"/>
            <a:t>Building a network of buyers, investors, beneficiaries, suppliers interested in market development.</a:t>
          </a:r>
        </a:p>
      </dgm:t>
    </dgm:pt>
    <dgm:pt modelId="{DD1C05A0-A92A-4B68-AF1A-EAD544A58BD4}" type="parTrans" cxnId="{EA4D4F51-6E1C-44E3-A4C6-4FE184A772F3}">
      <dgm:prSet/>
      <dgm:spPr/>
      <dgm:t>
        <a:bodyPr/>
        <a:lstStyle/>
        <a:p>
          <a:endParaRPr lang="en-GB" sz="1400"/>
        </a:p>
      </dgm:t>
    </dgm:pt>
    <dgm:pt modelId="{4D73A531-F707-45C3-99FC-6F9708BC66AB}" type="sibTrans" cxnId="{EA4D4F51-6E1C-44E3-A4C6-4FE184A772F3}">
      <dgm:prSet/>
      <dgm:spPr/>
      <dgm:t>
        <a:bodyPr/>
        <a:lstStyle/>
        <a:p>
          <a:endParaRPr lang="en-GB" sz="1400"/>
        </a:p>
      </dgm:t>
    </dgm:pt>
    <dgm:pt modelId="{015DDB32-35CD-4414-95A9-9203B451C835}">
      <dgm:prSet phldrT="[Text]" custT="1"/>
      <dgm:spPr>
        <a:solidFill>
          <a:srgbClr val="32543D"/>
        </a:solidFill>
      </dgm:spPr>
      <dgm:t>
        <a:bodyPr/>
        <a:lstStyle/>
        <a:p>
          <a:r>
            <a:rPr lang="en-GB" sz="1400"/>
            <a:t>Developing urban nature markets and underlying templates and standards. </a:t>
          </a:r>
        </a:p>
      </dgm:t>
    </dgm:pt>
    <dgm:pt modelId="{4753355C-9C94-4F12-82BC-91A2B73E4CB3}" type="parTrans" cxnId="{B009FB21-E06A-4FEE-BAC9-AFB1C18A5041}">
      <dgm:prSet/>
      <dgm:spPr/>
      <dgm:t>
        <a:bodyPr/>
        <a:lstStyle/>
        <a:p>
          <a:endParaRPr lang="en-GB" sz="1400"/>
        </a:p>
      </dgm:t>
    </dgm:pt>
    <dgm:pt modelId="{E10A045B-F4CC-472C-93FD-0B9EA6F846EA}" type="sibTrans" cxnId="{B009FB21-E06A-4FEE-BAC9-AFB1C18A5041}">
      <dgm:prSet/>
      <dgm:spPr/>
      <dgm:t>
        <a:bodyPr/>
        <a:lstStyle/>
        <a:p>
          <a:endParaRPr lang="en-GB" sz="1400"/>
        </a:p>
      </dgm:t>
    </dgm:pt>
    <dgm:pt modelId="{2BAA0B65-32EE-4B2E-9CC8-A1AC11F7596A}" type="pres">
      <dgm:prSet presAssocID="{9A4D9AED-FD25-426E-AF8B-954EFC1D9483}" presName="linearFlow" presStyleCnt="0">
        <dgm:presLayoutVars>
          <dgm:dir/>
          <dgm:resizeHandles val="exact"/>
        </dgm:presLayoutVars>
      </dgm:prSet>
      <dgm:spPr/>
    </dgm:pt>
    <dgm:pt modelId="{20BCC0D5-2CAF-4745-8E88-7274A3D81913}" type="pres">
      <dgm:prSet presAssocID="{61FDF2DB-03D7-4D28-AD47-8D37B5922510}" presName="composite" presStyleCnt="0"/>
      <dgm:spPr/>
    </dgm:pt>
    <dgm:pt modelId="{34EC4DB5-3BD9-4E0C-8911-EB68245F761C}" type="pres">
      <dgm:prSet presAssocID="{61FDF2DB-03D7-4D28-AD47-8D37B5922510}" presName="imgShp" presStyleLbl="fgImgPlace1" presStyleIdx="0" presStyleCnt="6"/>
      <dgm:spPr>
        <a:solidFill>
          <a:srgbClr val="32543D"/>
        </a:solidFill>
      </dgm:spPr>
      <dgm:extLst>
        <a:ext uri="{E40237B7-FDA0-4F09-8148-C483321AD2D9}">
          <dgm14:cNvPr xmlns:dgm14="http://schemas.microsoft.com/office/drawing/2010/diagram" id="0" name="" descr="Arrow Right with solid fill"/>
        </a:ext>
      </dgm:extLst>
    </dgm:pt>
    <dgm:pt modelId="{79D35A9D-A04E-4A99-8DCE-84AA43F2A3D7}" type="pres">
      <dgm:prSet presAssocID="{61FDF2DB-03D7-4D28-AD47-8D37B5922510}" presName="txShp" presStyleLbl="node1" presStyleIdx="0" presStyleCnt="6">
        <dgm:presLayoutVars>
          <dgm:bulletEnabled val="1"/>
        </dgm:presLayoutVars>
      </dgm:prSet>
      <dgm:spPr/>
    </dgm:pt>
    <dgm:pt modelId="{5D3B8081-0080-4B36-A53D-E12828AA1924}" type="pres">
      <dgm:prSet presAssocID="{51CA7F21-AEB8-466C-B86C-8F17D1198E94}" presName="spacing" presStyleCnt="0"/>
      <dgm:spPr/>
    </dgm:pt>
    <dgm:pt modelId="{C1E03E09-5A5B-4C76-BAE5-807E6F0B99A3}" type="pres">
      <dgm:prSet presAssocID="{919C3182-7FFB-42DF-B7DB-F6BECE845E21}" presName="composite" presStyleCnt="0"/>
      <dgm:spPr/>
    </dgm:pt>
    <dgm:pt modelId="{862F20EB-552D-4A08-AF43-78FDDA86B653}" type="pres">
      <dgm:prSet presAssocID="{919C3182-7FFB-42DF-B7DB-F6BECE845E21}" presName="imgShp" presStyleLbl="fgImgPlace1" presStyleIdx="1" presStyleCnt="6"/>
      <dgm:spPr>
        <a:xfrm>
          <a:off x="2270773" y="772429"/>
          <a:ext cx="614891" cy="614891"/>
        </a:xfrm>
        <a:prstGeom prst="ellipse">
          <a:avLst/>
        </a:prstGeom>
        <a:solidFill>
          <a:srgbClr val="32543D"/>
        </a:solidFill>
        <a:ln w="19050" cap="flat" cmpd="sng" algn="ctr">
          <a:solidFill>
            <a:prstClr val="white">
              <a:hueOff val="0"/>
              <a:satOff val="0"/>
              <a:lumOff val="0"/>
              <a:alphaOff val="0"/>
            </a:prstClr>
          </a:solidFill>
          <a:prstDash val="solid"/>
          <a:miter lim="800000"/>
        </a:ln>
        <a:effectLst/>
      </dgm:spPr>
    </dgm:pt>
    <dgm:pt modelId="{373BC5D9-4FDB-483B-ACDC-9BC9FD328181}" type="pres">
      <dgm:prSet presAssocID="{919C3182-7FFB-42DF-B7DB-F6BECE845E21}" presName="txShp" presStyleLbl="node1" presStyleIdx="1" presStyleCnt="6">
        <dgm:presLayoutVars>
          <dgm:bulletEnabled val="1"/>
        </dgm:presLayoutVars>
      </dgm:prSet>
      <dgm:spPr/>
    </dgm:pt>
    <dgm:pt modelId="{FAEF3166-A61B-4983-879F-E3853A7BE3F6}" type="pres">
      <dgm:prSet presAssocID="{B1433676-5BD3-4DB2-8426-A0EAACBAFC40}" presName="spacing" presStyleCnt="0"/>
      <dgm:spPr/>
    </dgm:pt>
    <dgm:pt modelId="{D42C8331-18CD-4BEF-B001-8D58D040521E}" type="pres">
      <dgm:prSet presAssocID="{1E67766F-31E0-4778-8847-BD0D5512320B}" presName="composite" presStyleCnt="0"/>
      <dgm:spPr/>
    </dgm:pt>
    <dgm:pt modelId="{075F022E-235A-404C-91A4-602D85FFFD28}" type="pres">
      <dgm:prSet presAssocID="{1E67766F-31E0-4778-8847-BD0D5512320B}" presName="imgShp" presStyleLbl="fgImgPlace1" presStyleIdx="2" presStyleCnt="6"/>
      <dgm:spPr>
        <a:xfrm>
          <a:off x="2270773" y="1541043"/>
          <a:ext cx="614891" cy="614891"/>
        </a:xfrm>
        <a:prstGeom prst="ellipse">
          <a:avLst/>
        </a:prstGeom>
        <a:solidFill>
          <a:srgbClr val="32543D"/>
        </a:solidFill>
        <a:ln w="19050" cap="flat" cmpd="sng" algn="ctr">
          <a:solidFill>
            <a:prstClr val="white">
              <a:hueOff val="0"/>
              <a:satOff val="0"/>
              <a:lumOff val="0"/>
              <a:alphaOff val="0"/>
            </a:prstClr>
          </a:solidFill>
          <a:prstDash val="solid"/>
          <a:miter lim="800000"/>
        </a:ln>
        <a:effectLst/>
      </dgm:spPr>
    </dgm:pt>
    <dgm:pt modelId="{3BF1E07C-9DC0-45B4-8C3A-C85CD7E8095A}" type="pres">
      <dgm:prSet presAssocID="{1E67766F-31E0-4778-8847-BD0D5512320B}" presName="txShp" presStyleLbl="node1" presStyleIdx="2" presStyleCnt="6">
        <dgm:presLayoutVars>
          <dgm:bulletEnabled val="1"/>
        </dgm:presLayoutVars>
      </dgm:prSet>
      <dgm:spPr/>
    </dgm:pt>
    <dgm:pt modelId="{17466E72-93C9-42DE-B9F4-94AD1CE89E8C}" type="pres">
      <dgm:prSet presAssocID="{B08997C1-6FD0-4CC5-8A3E-CF5A8FDCF2C5}" presName="spacing" presStyleCnt="0"/>
      <dgm:spPr/>
    </dgm:pt>
    <dgm:pt modelId="{4A3C8E49-40EA-4A02-9F4E-94CDBB1A8A85}" type="pres">
      <dgm:prSet presAssocID="{A0006DF5-4564-4449-BFEB-6F5DD0D5F4FC}" presName="composite" presStyleCnt="0"/>
      <dgm:spPr/>
    </dgm:pt>
    <dgm:pt modelId="{536D0C38-2CF7-4868-81FA-7D1E14707988}" type="pres">
      <dgm:prSet presAssocID="{A0006DF5-4564-4449-BFEB-6F5DD0D5F4FC}" presName="imgShp" presStyleLbl="fgImgPlace1" presStyleIdx="3" presStyleCnt="6"/>
      <dgm:spPr>
        <a:xfrm>
          <a:off x="2270773" y="2309657"/>
          <a:ext cx="614891" cy="614891"/>
        </a:xfrm>
        <a:prstGeom prst="ellipse">
          <a:avLst/>
        </a:prstGeom>
        <a:solidFill>
          <a:srgbClr val="32543D"/>
        </a:solidFill>
        <a:ln w="19050" cap="flat" cmpd="sng" algn="ctr">
          <a:solidFill>
            <a:prstClr val="white">
              <a:hueOff val="0"/>
              <a:satOff val="0"/>
              <a:lumOff val="0"/>
              <a:alphaOff val="0"/>
            </a:prstClr>
          </a:solidFill>
          <a:prstDash val="solid"/>
          <a:miter lim="800000"/>
        </a:ln>
        <a:effectLst/>
      </dgm:spPr>
    </dgm:pt>
    <dgm:pt modelId="{5E9F100D-914D-4461-B1F7-29F04E56DF50}" type="pres">
      <dgm:prSet presAssocID="{A0006DF5-4564-4449-BFEB-6F5DD0D5F4FC}" presName="txShp" presStyleLbl="node1" presStyleIdx="3" presStyleCnt="6">
        <dgm:presLayoutVars>
          <dgm:bulletEnabled val="1"/>
        </dgm:presLayoutVars>
      </dgm:prSet>
      <dgm:spPr/>
    </dgm:pt>
    <dgm:pt modelId="{0A5F564B-5A34-4531-897A-ECBFD7ACA7CF}" type="pres">
      <dgm:prSet presAssocID="{4D73A531-F707-45C3-99FC-6F9708BC66AB}" presName="spacing" presStyleCnt="0"/>
      <dgm:spPr/>
    </dgm:pt>
    <dgm:pt modelId="{D410DA84-1C64-4C2E-94B0-DAD9D40CE8C0}" type="pres">
      <dgm:prSet presAssocID="{323F28AF-442C-4FA3-B483-672E4C9F7806}" presName="composite" presStyleCnt="0"/>
      <dgm:spPr/>
    </dgm:pt>
    <dgm:pt modelId="{CBAE2BC5-97F1-448F-A0F2-2E6415AC27A9}" type="pres">
      <dgm:prSet presAssocID="{323F28AF-442C-4FA3-B483-672E4C9F7806}" presName="imgShp" presStyleLbl="fgImgPlace1" presStyleIdx="4" presStyleCnt="6"/>
      <dgm:spPr>
        <a:xfrm>
          <a:off x="2270773" y="3078271"/>
          <a:ext cx="614891" cy="614891"/>
        </a:xfrm>
        <a:prstGeom prst="ellipse">
          <a:avLst/>
        </a:prstGeom>
        <a:solidFill>
          <a:srgbClr val="32543D"/>
        </a:solidFill>
        <a:ln w="19050" cap="flat" cmpd="sng" algn="ctr">
          <a:solidFill>
            <a:prstClr val="white">
              <a:hueOff val="0"/>
              <a:satOff val="0"/>
              <a:lumOff val="0"/>
              <a:alphaOff val="0"/>
            </a:prstClr>
          </a:solidFill>
          <a:prstDash val="solid"/>
          <a:miter lim="800000"/>
        </a:ln>
        <a:effectLst/>
      </dgm:spPr>
    </dgm:pt>
    <dgm:pt modelId="{C0A5FE5C-2685-41AD-98D8-820A556AE854}" type="pres">
      <dgm:prSet presAssocID="{323F28AF-442C-4FA3-B483-672E4C9F7806}" presName="txShp" presStyleLbl="node1" presStyleIdx="4" presStyleCnt="6">
        <dgm:presLayoutVars>
          <dgm:bulletEnabled val="1"/>
        </dgm:presLayoutVars>
      </dgm:prSet>
      <dgm:spPr/>
    </dgm:pt>
    <dgm:pt modelId="{7378AD53-5300-4754-B480-0EF6E6857CCE}" type="pres">
      <dgm:prSet presAssocID="{8FA2853C-DDC1-436F-874C-EF9B05CB3DED}" presName="spacing" presStyleCnt="0"/>
      <dgm:spPr/>
    </dgm:pt>
    <dgm:pt modelId="{46533BA4-5337-4E84-8B47-825230B206D5}" type="pres">
      <dgm:prSet presAssocID="{015DDB32-35CD-4414-95A9-9203B451C835}" presName="composite" presStyleCnt="0"/>
      <dgm:spPr/>
    </dgm:pt>
    <dgm:pt modelId="{E8AC551C-4D5D-43AE-8541-C5389A6B6CA7}" type="pres">
      <dgm:prSet presAssocID="{015DDB32-35CD-4414-95A9-9203B451C835}" presName="imgShp" presStyleLbl="fgImgPlace1" presStyleIdx="5" presStyleCnt="6"/>
      <dgm:spPr>
        <a:xfrm>
          <a:off x="2270773" y="3846885"/>
          <a:ext cx="614891" cy="614891"/>
        </a:xfrm>
        <a:prstGeom prst="ellipse">
          <a:avLst/>
        </a:prstGeom>
        <a:solidFill>
          <a:srgbClr val="32543D"/>
        </a:solidFill>
        <a:ln w="19050" cap="flat" cmpd="sng" algn="ctr">
          <a:solidFill>
            <a:prstClr val="white">
              <a:hueOff val="0"/>
              <a:satOff val="0"/>
              <a:lumOff val="0"/>
              <a:alphaOff val="0"/>
            </a:prstClr>
          </a:solidFill>
          <a:prstDash val="solid"/>
          <a:miter lim="800000"/>
        </a:ln>
        <a:effectLst/>
      </dgm:spPr>
    </dgm:pt>
    <dgm:pt modelId="{0328BB4F-C1A5-4C82-A9CF-DAA1F8F74078}" type="pres">
      <dgm:prSet presAssocID="{015DDB32-35CD-4414-95A9-9203B451C835}" presName="txShp" presStyleLbl="node1" presStyleIdx="5" presStyleCnt="6">
        <dgm:presLayoutVars>
          <dgm:bulletEnabled val="1"/>
        </dgm:presLayoutVars>
      </dgm:prSet>
      <dgm:spPr/>
    </dgm:pt>
  </dgm:ptLst>
  <dgm:cxnLst>
    <dgm:cxn modelId="{CEE41903-6D15-4963-B869-2CF56932DC75}" type="presOf" srcId="{015DDB32-35CD-4414-95A9-9203B451C835}" destId="{0328BB4F-C1A5-4C82-A9CF-DAA1F8F74078}" srcOrd="0" destOrd="0" presId="urn:microsoft.com/office/officeart/2005/8/layout/vList3"/>
    <dgm:cxn modelId="{98B9FA04-7230-4C6F-BA20-3BC60CF0C162}" type="presOf" srcId="{323F28AF-442C-4FA3-B483-672E4C9F7806}" destId="{C0A5FE5C-2685-41AD-98D8-820A556AE854}" srcOrd="0" destOrd="0" presId="urn:microsoft.com/office/officeart/2005/8/layout/vList3"/>
    <dgm:cxn modelId="{0B9ECB1C-351E-4DC4-9150-08E9B81FB88E}" type="presOf" srcId="{A0006DF5-4564-4449-BFEB-6F5DD0D5F4FC}" destId="{5E9F100D-914D-4461-B1F7-29F04E56DF50}" srcOrd="0" destOrd="0" presId="urn:microsoft.com/office/officeart/2005/8/layout/vList3"/>
    <dgm:cxn modelId="{3B448C1D-CE84-4A16-9770-BFE39CAD8535}" type="presOf" srcId="{9A4D9AED-FD25-426E-AF8B-954EFC1D9483}" destId="{2BAA0B65-32EE-4B2E-9CC8-A1AC11F7596A}" srcOrd="0" destOrd="0" presId="urn:microsoft.com/office/officeart/2005/8/layout/vList3"/>
    <dgm:cxn modelId="{B009FB21-E06A-4FEE-BAC9-AFB1C18A5041}" srcId="{9A4D9AED-FD25-426E-AF8B-954EFC1D9483}" destId="{015DDB32-35CD-4414-95A9-9203B451C835}" srcOrd="5" destOrd="0" parTransId="{4753355C-9C94-4F12-82BC-91A2B73E4CB3}" sibTransId="{E10A045B-F4CC-472C-93FD-0B9EA6F846EA}"/>
    <dgm:cxn modelId="{57554A33-28A8-4C1A-A492-317F2B962579}" type="presOf" srcId="{61FDF2DB-03D7-4D28-AD47-8D37B5922510}" destId="{79D35A9D-A04E-4A99-8DCE-84AA43F2A3D7}" srcOrd="0" destOrd="0" presId="urn:microsoft.com/office/officeart/2005/8/layout/vList3"/>
    <dgm:cxn modelId="{EA4D4F51-6E1C-44E3-A4C6-4FE184A772F3}" srcId="{9A4D9AED-FD25-426E-AF8B-954EFC1D9483}" destId="{A0006DF5-4564-4449-BFEB-6F5DD0D5F4FC}" srcOrd="3" destOrd="0" parTransId="{DD1C05A0-A92A-4B68-AF1A-EAD544A58BD4}" sibTransId="{4D73A531-F707-45C3-99FC-6F9708BC66AB}"/>
    <dgm:cxn modelId="{489A1774-A015-41B9-8FA2-6F2F8B73F528}" srcId="{9A4D9AED-FD25-426E-AF8B-954EFC1D9483}" destId="{919C3182-7FFB-42DF-B7DB-F6BECE845E21}" srcOrd="1" destOrd="0" parTransId="{376A8D55-E5E1-416A-979E-8C04F316B1AB}" sibTransId="{B1433676-5BD3-4DB2-8426-A0EAACBAFC40}"/>
    <dgm:cxn modelId="{C66DDF5A-ED0C-4E48-904D-5229D9EB582C}" type="presOf" srcId="{919C3182-7FFB-42DF-B7DB-F6BECE845E21}" destId="{373BC5D9-4FDB-483B-ACDC-9BC9FD328181}" srcOrd="0" destOrd="0" presId="urn:microsoft.com/office/officeart/2005/8/layout/vList3"/>
    <dgm:cxn modelId="{BDA2277D-3663-472D-877D-E053CD4311DA}" srcId="{9A4D9AED-FD25-426E-AF8B-954EFC1D9483}" destId="{1E67766F-31E0-4778-8847-BD0D5512320B}" srcOrd="2" destOrd="0" parTransId="{29534568-2DC2-446B-BE2A-DB401DD5832A}" sibTransId="{B08997C1-6FD0-4CC5-8A3E-CF5A8FDCF2C5}"/>
    <dgm:cxn modelId="{C019D27D-CCEF-4BF7-B3A3-41D2D699C894}" srcId="{9A4D9AED-FD25-426E-AF8B-954EFC1D9483}" destId="{323F28AF-442C-4FA3-B483-672E4C9F7806}" srcOrd="4" destOrd="0" parTransId="{B9DAC850-3B5C-40C6-948A-B8B8E3115EAF}" sibTransId="{8FA2853C-DDC1-436F-874C-EF9B05CB3DED}"/>
    <dgm:cxn modelId="{D06AEB90-B0D4-4F08-B88B-64B5179E8D1E}" srcId="{9A4D9AED-FD25-426E-AF8B-954EFC1D9483}" destId="{61FDF2DB-03D7-4D28-AD47-8D37B5922510}" srcOrd="0" destOrd="0" parTransId="{6B19C444-4E2B-4DA7-9A46-9B0DFF8CD96A}" sibTransId="{51CA7F21-AEB8-466C-B86C-8F17D1198E94}"/>
    <dgm:cxn modelId="{55689D91-B7CF-42F5-B11C-E890B2405B25}" type="presOf" srcId="{1E67766F-31E0-4778-8847-BD0D5512320B}" destId="{3BF1E07C-9DC0-45B4-8C3A-C85CD7E8095A}" srcOrd="0" destOrd="0" presId="urn:microsoft.com/office/officeart/2005/8/layout/vList3"/>
    <dgm:cxn modelId="{8C3DEEFE-9FD8-47B0-B71F-314F86CD9338}" type="presParOf" srcId="{2BAA0B65-32EE-4B2E-9CC8-A1AC11F7596A}" destId="{20BCC0D5-2CAF-4745-8E88-7274A3D81913}" srcOrd="0" destOrd="0" presId="urn:microsoft.com/office/officeart/2005/8/layout/vList3"/>
    <dgm:cxn modelId="{1D0512B5-F4B8-4A42-9A45-438EC519FBD4}" type="presParOf" srcId="{20BCC0D5-2CAF-4745-8E88-7274A3D81913}" destId="{34EC4DB5-3BD9-4E0C-8911-EB68245F761C}" srcOrd="0" destOrd="0" presId="urn:microsoft.com/office/officeart/2005/8/layout/vList3"/>
    <dgm:cxn modelId="{240F2F70-B947-4347-9267-E7E19D7EAF73}" type="presParOf" srcId="{20BCC0D5-2CAF-4745-8E88-7274A3D81913}" destId="{79D35A9D-A04E-4A99-8DCE-84AA43F2A3D7}" srcOrd="1" destOrd="0" presId="urn:microsoft.com/office/officeart/2005/8/layout/vList3"/>
    <dgm:cxn modelId="{0E8996A8-39D7-47A9-B349-2CCC8F08EDD8}" type="presParOf" srcId="{2BAA0B65-32EE-4B2E-9CC8-A1AC11F7596A}" destId="{5D3B8081-0080-4B36-A53D-E12828AA1924}" srcOrd="1" destOrd="0" presId="urn:microsoft.com/office/officeart/2005/8/layout/vList3"/>
    <dgm:cxn modelId="{1570502E-DD46-452E-B8E4-EF41579544C2}" type="presParOf" srcId="{2BAA0B65-32EE-4B2E-9CC8-A1AC11F7596A}" destId="{C1E03E09-5A5B-4C76-BAE5-807E6F0B99A3}" srcOrd="2" destOrd="0" presId="urn:microsoft.com/office/officeart/2005/8/layout/vList3"/>
    <dgm:cxn modelId="{E94021F4-556C-464F-9D79-998544E8FC8C}" type="presParOf" srcId="{C1E03E09-5A5B-4C76-BAE5-807E6F0B99A3}" destId="{862F20EB-552D-4A08-AF43-78FDDA86B653}" srcOrd="0" destOrd="0" presId="urn:microsoft.com/office/officeart/2005/8/layout/vList3"/>
    <dgm:cxn modelId="{66A7A2A8-E133-44F1-833E-66D7E6615793}" type="presParOf" srcId="{C1E03E09-5A5B-4C76-BAE5-807E6F0B99A3}" destId="{373BC5D9-4FDB-483B-ACDC-9BC9FD328181}" srcOrd="1" destOrd="0" presId="urn:microsoft.com/office/officeart/2005/8/layout/vList3"/>
    <dgm:cxn modelId="{6EE88135-1682-4E94-8D54-8F5E0AFC07AB}" type="presParOf" srcId="{2BAA0B65-32EE-4B2E-9CC8-A1AC11F7596A}" destId="{FAEF3166-A61B-4983-879F-E3853A7BE3F6}" srcOrd="3" destOrd="0" presId="urn:microsoft.com/office/officeart/2005/8/layout/vList3"/>
    <dgm:cxn modelId="{DDA0BFC2-C622-4F0E-AFF1-3F6D5F0161A3}" type="presParOf" srcId="{2BAA0B65-32EE-4B2E-9CC8-A1AC11F7596A}" destId="{D42C8331-18CD-4BEF-B001-8D58D040521E}" srcOrd="4" destOrd="0" presId="urn:microsoft.com/office/officeart/2005/8/layout/vList3"/>
    <dgm:cxn modelId="{F5541CBB-E36A-4A8D-A145-0C5322333AFF}" type="presParOf" srcId="{D42C8331-18CD-4BEF-B001-8D58D040521E}" destId="{075F022E-235A-404C-91A4-602D85FFFD28}" srcOrd="0" destOrd="0" presId="urn:microsoft.com/office/officeart/2005/8/layout/vList3"/>
    <dgm:cxn modelId="{CD20DE89-453B-4400-96D0-C1236B3E575F}" type="presParOf" srcId="{D42C8331-18CD-4BEF-B001-8D58D040521E}" destId="{3BF1E07C-9DC0-45B4-8C3A-C85CD7E8095A}" srcOrd="1" destOrd="0" presId="urn:microsoft.com/office/officeart/2005/8/layout/vList3"/>
    <dgm:cxn modelId="{934EE0B4-58CB-4B8C-AB38-B0214516213D}" type="presParOf" srcId="{2BAA0B65-32EE-4B2E-9CC8-A1AC11F7596A}" destId="{17466E72-93C9-42DE-B9F4-94AD1CE89E8C}" srcOrd="5" destOrd="0" presId="urn:microsoft.com/office/officeart/2005/8/layout/vList3"/>
    <dgm:cxn modelId="{82B52B69-E881-4062-BE88-BC6600364444}" type="presParOf" srcId="{2BAA0B65-32EE-4B2E-9CC8-A1AC11F7596A}" destId="{4A3C8E49-40EA-4A02-9F4E-94CDBB1A8A85}" srcOrd="6" destOrd="0" presId="urn:microsoft.com/office/officeart/2005/8/layout/vList3"/>
    <dgm:cxn modelId="{8C20D7A4-214A-418E-B86C-788FFC07A1F8}" type="presParOf" srcId="{4A3C8E49-40EA-4A02-9F4E-94CDBB1A8A85}" destId="{536D0C38-2CF7-4868-81FA-7D1E14707988}" srcOrd="0" destOrd="0" presId="urn:microsoft.com/office/officeart/2005/8/layout/vList3"/>
    <dgm:cxn modelId="{C18EF9A0-B1DE-4CD9-8B6E-1B7715D70B12}" type="presParOf" srcId="{4A3C8E49-40EA-4A02-9F4E-94CDBB1A8A85}" destId="{5E9F100D-914D-4461-B1F7-29F04E56DF50}" srcOrd="1" destOrd="0" presId="urn:microsoft.com/office/officeart/2005/8/layout/vList3"/>
    <dgm:cxn modelId="{228D3CCC-37F7-4BCA-BDD1-14963236F178}" type="presParOf" srcId="{2BAA0B65-32EE-4B2E-9CC8-A1AC11F7596A}" destId="{0A5F564B-5A34-4531-897A-ECBFD7ACA7CF}" srcOrd="7" destOrd="0" presId="urn:microsoft.com/office/officeart/2005/8/layout/vList3"/>
    <dgm:cxn modelId="{1A22E8A5-DF25-4F1D-A2DD-3AE646E35808}" type="presParOf" srcId="{2BAA0B65-32EE-4B2E-9CC8-A1AC11F7596A}" destId="{D410DA84-1C64-4C2E-94B0-DAD9D40CE8C0}" srcOrd="8" destOrd="0" presId="urn:microsoft.com/office/officeart/2005/8/layout/vList3"/>
    <dgm:cxn modelId="{A9F60D35-76C4-4D59-837C-259EDB11D936}" type="presParOf" srcId="{D410DA84-1C64-4C2E-94B0-DAD9D40CE8C0}" destId="{CBAE2BC5-97F1-448F-A0F2-2E6415AC27A9}" srcOrd="0" destOrd="0" presId="urn:microsoft.com/office/officeart/2005/8/layout/vList3"/>
    <dgm:cxn modelId="{C5E658BA-173B-4B73-BBB0-CA8F36444AD6}" type="presParOf" srcId="{D410DA84-1C64-4C2E-94B0-DAD9D40CE8C0}" destId="{C0A5FE5C-2685-41AD-98D8-820A556AE854}" srcOrd="1" destOrd="0" presId="urn:microsoft.com/office/officeart/2005/8/layout/vList3"/>
    <dgm:cxn modelId="{F8471ABD-B5AE-4002-AAAA-650423AE4903}" type="presParOf" srcId="{2BAA0B65-32EE-4B2E-9CC8-A1AC11F7596A}" destId="{7378AD53-5300-4754-B480-0EF6E6857CCE}" srcOrd="9" destOrd="0" presId="urn:microsoft.com/office/officeart/2005/8/layout/vList3"/>
    <dgm:cxn modelId="{009CC32D-6F02-4E2F-94C5-A9AB52E1D09E}" type="presParOf" srcId="{2BAA0B65-32EE-4B2E-9CC8-A1AC11F7596A}" destId="{46533BA4-5337-4E84-8B47-825230B206D5}" srcOrd="10" destOrd="0" presId="urn:microsoft.com/office/officeart/2005/8/layout/vList3"/>
    <dgm:cxn modelId="{B76D458F-AC70-406E-A6B8-245A8E0A50D7}" type="presParOf" srcId="{46533BA4-5337-4E84-8B47-825230B206D5}" destId="{E8AC551C-4D5D-43AE-8541-C5389A6B6CA7}" srcOrd="0" destOrd="0" presId="urn:microsoft.com/office/officeart/2005/8/layout/vList3"/>
    <dgm:cxn modelId="{0DE3C6AB-1C2D-4764-BD96-1B3F7BEEF039}" type="presParOf" srcId="{46533BA4-5337-4E84-8B47-825230B206D5}" destId="{0328BB4F-C1A5-4C82-A9CF-DAA1F8F7407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EFF634-19E6-4A91-9078-BA894368438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9731AFA7-AA32-4890-84B4-683669BE9990}">
      <dgm:prSet phldrT="[Text]"/>
      <dgm:spPr>
        <a:solidFill>
          <a:srgbClr val="32543D"/>
        </a:solidFill>
      </dgm:spPr>
      <dgm:t>
        <a:bodyPr/>
        <a:lstStyle/>
        <a:p>
          <a:pPr rtl="0"/>
          <a:r>
            <a:rPr lang="en-GB"/>
            <a:t>Market research</a:t>
          </a:r>
          <a:r>
            <a:rPr lang="en-GB">
              <a:latin typeface="Aptos Display" panose="02110004020202020204"/>
            </a:rPr>
            <a:t>: supply and demand</a:t>
          </a:r>
          <a:endParaRPr lang="en-GB"/>
        </a:p>
      </dgm:t>
    </dgm:pt>
    <dgm:pt modelId="{AB54D44D-0627-4FBA-A30E-8C7BF51DC588}" type="parTrans" cxnId="{4971C023-CF07-4890-8B22-0C09DC3B2EC2}">
      <dgm:prSet/>
      <dgm:spPr/>
      <dgm:t>
        <a:bodyPr/>
        <a:lstStyle/>
        <a:p>
          <a:endParaRPr lang="en-GB"/>
        </a:p>
      </dgm:t>
    </dgm:pt>
    <dgm:pt modelId="{C5114977-289C-46E6-90CB-927E1F776614}" type="sibTrans" cxnId="{4971C023-CF07-4890-8B22-0C09DC3B2EC2}">
      <dgm:prSet/>
      <dgm:spPr/>
      <dgm:t>
        <a:bodyPr/>
        <a:lstStyle/>
        <a:p>
          <a:endParaRPr lang="en-GB"/>
        </a:p>
      </dgm:t>
    </dgm:pt>
    <dgm:pt modelId="{75A97050-26A9-4086-B8AE-3773B6787FD3}">
      <dgm:prSet phldrT="[Text]"/>
      <dgm:spPr>
        <a:solidFill>
          <a:srgbClr val="32543D"/>
        </a:solidFill>
      </dgm:spPr>
      <dgm:t>
        <a:bodyPr/>
        <a:lstStyle/>
        <a:p>
          <a:r>
            <a:rPr lang="en-GB"/>
            <a:t>Natural capital accounting</a:t>
          </a:r>
        </a:p>
      </dgm:t>
    </dgm:pt>
    <dgm:pt modelId="{0E33A21D-53DC-4371-BFF5-90CF37D9C7B9}" type="parTrans" cxnId="{ECD9131F-4419-4DEB-B455-468756C54761}">
      <dgm:prSet/>
      <dgm:spPr/>
      <dgm:t>
        <a:bodyPr/>
        <a:lstStyle/>
        <a:p>
          <a:endParaRPr lang="en-GB"/>
        </a:p>
      </dgm:t>
    </dgm:pt>
    <dgm:pt modelId="{BC6D77CE-86BB-42BD-8267-CEE97F8B1E11}" type="sibTrans" cxnId="{ECD9131F-4419-4DEB-B455-468756C54761}">
      <dgm:prSet/>
      <dgm:spPr/>
      <dgm:t>
        <a:bodyPr/>
        <a:lstStyle/>
        <a:p>
          <a:endParaRPr lang="en-GB"/>
        </a:p>
      </dgm:t>
    </dgm:pt>
    <dgm:pt modelId="{602DF28F-B3BE-4D19-AA0E-4C14C7FB7FD9}">
      <dgm:prSet phldrT="[Text]"/>
      <dgm:spPr>
        <a:solidFill>
          <a:srgbClr val="32543D"/>
        </a:solidFill>
      </dgm:spPr>
      <dgm:t>
        <a:bodyPr/>
        <a:lstStyle/>
        <a:p>
          <a:r>
            <a:rPr lang="en-GB"/>
            <a:t>Build capacity and capability</a:t>
          </a:r>
        </a:p>
      </dgm:t>
    </dgm:pt>
    <dgm:pt modelId="{367F604D-BF2D-4C66-8918-0C31E5BECD3C}" type="parTrans" cxnId="{96DAB7A4-1085-47C2-920B-B12E4D78FCED}">
      <dgm:prSet/>
      <dgm:spPr/>
      <dgm:t>
        <a:bodyPr/>
        <a:lstStyle/>
        <a:p>
          <a:endParaRPr lang="en-GB"/>
        </a:p>
      </dgm:t>
    </dgm:pt>
    <dgm:pt modelId="{2EFC9421-BF15-4A8E-918F-DCC06720ECA7}" type="sibTrans" cxnId="{96DAB7A4-1085-47C2-920B-B12E4D78FCED}">
      <dgm:prSet/>
      <dgm:spPr/>
      <dgm:t>
        <a:bodyPr/>
        <a:lstStyle/>
        <a:p>
          <a:endParaRPr lang="en-GB"/>
        </a:p>
      </dgm:t>
    </dgm:pt>
    <dgm:pt modelId="{AEC7BC2A-4036-4F02-BF9D-B90661F0651E}">
      <dgm:prSet phldrT="[Text]"/>
      <dgm:spPr>
        <a:solidFill>
          <a:srgbClr val="32543D"/>
        </a:solidFill>
      </dgm:spPr>
      <dgm:t>
        <a:bodyPr/>
        <a:lstStyle/>
        <a:p>
          <a:r>
            <a:rPr lang="en-GB"/>
            <a:t>Develop pipeline and aggregation models</a:t>
          </a:r>
        </a:p>
      </dgm:t>
    </dgm:pt>
    <dgm:pt modelId="{DFAA9C42-9176-4C38-A7FF-0361DE692586}" type="parTrans" cxnId="{4D9E63D8-16D8-488D-B0D8-0419F0304B61}">
      <dgm:prSet/>
      <dgm:spPr/>
      <dgm:t>
        <a:bodyPr/>
        <a:lstStyle/>
        <a:p>
          <a:endParaRPr lang="en-GB"/>
        </a:p>
      </dgm:t>
    </dgm:pt>
    <dgm:pt modelId="{2D4AF2E7-6706-4BC6-A95B-EF65B37FF2A7}" type="sibTrans" cxnId="{4D9E63D8-16D8-488D-B0D8-0419F0304B61}">
      <dgm:prSet/>
      <dgm:spPr/>
      <dgm:t>
        <a:bodyPr/>
        <a:lstStyle/>
        <a:p>
          <a:endParaRPr lang="en-GB"/>
        </a:p>
      </dgm:t>
    </dgm:pt>
    <dgm:pt modelId="{E939632B-F708-4E28-807E-FBBF2F3188AD}">
      <dgm:prSet phldrT="[Text]"/>
      <dgm:spPr>
        <a:solidFill>
          <a:srgbClr val="32543D"/>
        </a:solidFill>
      </dgm:spPr>
      <dgm:t>
        <a:bodyPr/>
        <a:lstStyle/>
        <a:p>
          <a:r>
            <a:rPr lang="en-GB"/>
            <a:t>Assess operating models and governance</a:t>
          </a:r>
        </a:p>
      </dgm:t>
    </dgm:pt>
    <dgm:pt modelId="{0EF23510-F6A6-4AC3-B362-3124490CCC32}" type="parTrans" cxnId="{D628F2EF-F65F-4582-A7E3-72143970639B}">
      <dgm:prSet/>
      <dgm:spPr/>
      <dgm:t>
        <a:bodyPr/>
        <a:lstStyle/>
        <a:p>
          <a:endParaRPr lang="en-GB"/>
        </a:p>
      </dgm:t>
    </dgm:pt>
    <dgm:pt modelId="{658189C1-DEFC-4663-86E1-A5A428F3A73E}" type="sibTrans" cxnId="{D628F2EF-F65F-4582-A7E3-72143970639B}">
      <dgm:prSet/>
      <dgm:spPr/>
      <dgm:t>
        <a:bodyPr/>
        <a:lstStyle/>
        <a:p>
          <a:endParaRPr lang="en-GB"/>
        </a:p>
      </dgm:t>
    </dgm:pt>
    <dgm:pt modelId="{387D0972-5144-4FF7-89F1-E618620E2783}">
      <dgm:prSet phldrT="[Text]"/>
      <dgm:spPr>
        <a:solidFill>
          <a:srgbClr val="32543D"/>
        </a:solidFill>
      </dgm:spPr>
      <dgm:t>
        <a:bodyPr/>
        <a:lstStyle/>
        <a:p>
          <a:pPr rtl="0"/>
          <a:r>
            <a:rPr lang="en-GB"/>
            <a:t>Pilot projects to test </a:t>
          </a:r>
          <a:r>
            <a:rPr lang="en-GB">
              <a:latin typeface="Aptos Display" panose="02110004020202020204"/>
            </a:rPr>
            <a:t>nature </a:t>
          </a:r>
          <a:r>
            <a:rPr lang="en-GB"/>
            <a:t>markets</a:t>
          </a:r>
        </a:p>
      </dgm:t>
    </dgm:pt>
    <dgm:pt modelId="{434313F5-A597-4EFF-B4AA-F02718D82038}" type="parTrans" cxnId="{EC54CA28-144A-400D-A74A-FFBD88008170}">
      <dgm:prSet/>
      <dgm:spPr/>
      <dgm:t>
        <a:bodyPr/>
        <a:lstStyle/>
        <a:p>
          <a:endParaRPr lang="en-GB"/>
        </a:p>
      </dgm:t>
    </dgm:pt>
    <dgm:pt modelId="{3AC89D09-E2DF-4D58-BEAA-DA0C6E8997DB}" type="sibTrans" cxnId="{EC54CA28-144A-400D-A74A-FFBD88008170}">
      <dgm:prSet/>
      <dgm:spPr/>
      <dgm:t>
        <a:bodyPr/>
        <a:lstStyle/>
        <a:p>
          <a:endParaRPr lang="en-GB"/>
        </a:p>
      </dgm:t>
    </dgm:pt>
    <dgm:pt modelId="{2422C7B9-B303-497E-9D50-F42287FDC805}" type="pres">
      <dgm:prSet presAssocID="{75EFF634-19E6-4A91-9078-BA8943684382}" presName="diagram" presStyleCnt="0">
        <dgm:presLayoutVars>
          <dgm:dir/>
          <dgm:resizeHandles val="exact"/>
        </dgm:presLayoutVars>
      </dgm:prSet>
      <dgm:spPr/>
    </dgm:pt>
    <dgm:pt modelId="{CB81675F-426C-4B69-BB5C-0D5999B67414}" type="pres">
      <dgm:prSet presAssocID="{9731AFA7-AA32-4890-84B4-683669BE9990}" presName="node" presStyleLbl="node1" presStyleIdx="0" presStyleCnt="6">
        <dgm:presLayoutVars>
          <dgm:bulletEnabled val="1"/>
        </dgm:presLayoutVars>
      </dgm:prSet>
      <dgm:spPr/>
    </dgm:pt>
    <dgm:pt modelId="{0ACE8934-2742-4430-9323-3FBBB369C0AD}" type="pres">
      <dgm:prSet presAssocID="{C5114977-289C-46E6-90CB-927E1F776614}" presName="sibTrans" presStyleCnt="0"/>
      <dgm:spPr/>
    </dgm:pt>
    <dgm:pt modelId="{A45DBF6B-2006-429D-B60A-C13AEE36CA03}" type="pres">
      <dgm:prSet presAssocID="{75A97050-26A9-4086-B8AE-3773B6787FD3}" presName="node" presStyleLbl="node1" presStyleIdx="1" presStyleCnt="6">
        <dgm:presLayoutVars>
          <dgm:bulletEnabled val="1"/>
        </dgm:presLayoutVars>
      </dgm:prSet>
      <dgm:spPr/>
    </dgm:pt>
    <dgm:pt modelId="{6CFB12E8-EA49-40FB-88CD-B59D1C5AE4AD}" type="pres">
      <dgm:prSet presAssocID="{BC6D77CE-86BB-42BD-8267-CEE97F8B1E11}" presName="sibTrans" presStyleCnt="0"/>
      <dgm:spPr/>
    </dgm:pt>
    <dgm:pt modelId="{4897467E-CC72-47D9-9054-4D6B286835D5}" type="pres">
      <dgm:prSet presAssocID="{602DF28F-B3BE-4D19-AA0E-4C14C7FB7FD9}" presName="node" presStyleLbl="node1" presStyleIdx="2" presStyleCnt="6">
        <dgm:presLayoutVars>
          <dgm:bulletEnabled val="1"/>
        </dgm:presLayoutVars>
      </dgm:prSet>
      <dgm:spPr/>
    </dgm:pt>
    <dgm:pt modelId="{32BEDE36-B966-4A3C-A9B0-B812E957560B}" type="pres">
      <dgm:prSet presAssocID="{2EFC9421-BF15-4A8E-918F-DCC06720ECA7}" presName="sibTrans" presStyleCnt="0"/>
      <dgm:spPr/>
    </dgm:pt>
    <dgm:pt modelId="{F0927032-66C8-40DB-9A1A-89DC44FBB776}" type="pres">
      <dgm:prSet presAssocID="{AEC7BC2A-4036-4F02-BF9D-B90661F0651E}" presName="node" presStyleLbl="node1" presStyleIdx="3" presStyleCnt="6">
        <dgm:presLayoutVars>
          <dgm:bulletEnabled val="1"/>
        </dgm:presLayoutVars>
      </dgm:prSet>
      <dgm:spPr/>
    </dgm:pt>
    <dgm:pt modelId="{7D3C7566-2F58-4EC5-902E-3C749887B46C}" type="pres">
      <dgm:prSet presAssocID="{2D4AF2E7-6706-4BC6-A95B-EF65B37FF2A7}" presName="sibTrans" presStyleCnt="0"/>
      <dgm:spPr/>
    </dgm:pt>
    <dgm:pt modelId="{3288490A-AB54-4A46-B508-04F03897E1FB}" type="pres">
      <dgm:prSet presAssocID="{E939632B-F708-4E28-807E-FBBF2F3188AD}" presName="node" presStyleLbl="node1" presStyleIdx="4" presStyleCnt="6">
        <dgm:presLayoutVars>
          <dgm:bulletEnabled val="1"/>
        </dgm:presLayoutVars>
      </dgm:prSet>
      <dgm:spPr/>
    </dgm:pt>
    <dgm:pt modelId="{70F5CD45-9ACA-482D-9532-C23CE2A31BAA}" type="pres">
      <dgm:prSet presAssocID="{658189C1-DEFC-4663-86E1-A5A428F3A73E}" presName="sibTrans" presStyleCnt="0"/>
      <dgm:spPr/>
    </dgm:pt>
    <dgm:pt modelId="{1E8B6C53-B1DA-4B90-B23E-4E51328147BA}" type="pres">
      <dgm:prSet presAssocID="{387D0972-5144-4FF7-89F1-E618620E2783}" presName="node" presStyleLbl="node1" presStyleIdx="5" presStyleCnt="6">
        <dgm:presLayoutVars>
          <dgm:bulletEnabled val="1"/>
        </dgm:presLayoutVars>
      </dgm:prSet>
      <dgm:spPr/>
    </dgm:pt>
  </dgm:ptLst>
  <dgm:cxnLst>
    <dgm:cxn modelId="{ECD9131F-4419-4DEB-B455-468756C54761}" srcId="{75EFF634-19E6-4A91-9078-BA8943684382}" destId="{75A97050-26A9-4086-B8AE-3773B6787FD3}" srcOrd="1" destOrd="0" parTransId="{0E33A21D-53DC-4371-BFF5-90CF37D9C7B9}" sibTransId="{BC6D77CE-86BB-42BD-8267-CEE97F8B1E11}"/>
    <dgm:cxn modelId="{E8408820-4634-418B-AACD-0AF917D00A5C}" type="presOf" srcId="{9731AFA7-AA32-4890-84B4-683669BE9990}" destId="{CB81675F-426C-4B69-BB5C-0D5999B67414}" srcOrd="0" destOrd="0" presId="urn:microsoft.com/office/officeart/2005/8/layout/default"/>
    <dgm:cxn modelId="{4971C023-CF07-4890-8B22-0C09DC3B2EC2}" srcId="{75EFF634-19E6-4A91-9078-BA8943684382}" destId="{9731AFA7-AA32-4890-84B4-683669BE9990}" srcOrd="0" destOrd="0" parTransId="{AB54D44D-0627-4FBA-A30E-8C7BF51DC588}" sibTransId="{C5114977-289C-46E6-90CB-927E1F776614}"/>
    <dgm:cxn modelId="{C12D0925-1CBD-49A6-9504-54A9C597B4E0}" type="presOf" srcId="{E939632B-F708-4E28-807E-FBBF2F3188AD}" destId="{3288490A-AB54-4A46-B508-04F03897E1FB}" srcOrd="0" destOrd="0" presId="urn:microsoft.com/office/officeart/2005/8/layout/default"/>
    <dgm:cxn modelId="{EC54CA28-144A-400D-A74A-FFBD88008170}" srcId="{75EFF634-19E6-4A91-9078-BA8943684382}" destId="{387D0972-5144-4FF7-89F1-E618620E2783}" srcOrd="5" destOrd="0" parTransId="{434313F5-A597-4EFF-B4AA-F02718D82038}" sibTransId="{3AC89D09-E2DF-4D58-BEAA-DA0C6E8997DB}"/>
    <dgm:cxn modelId="{F4E60529-458B-4441-B502-BB829F188963}" type="presOf" srcId="{75EFF634-19E6-4A91-9078-BA8943684382}" destId="{2422C7B9-B303-497E-9D50-F42287FDC805}" srcOrd="0" destOrd="0" presId="urn:microsoft.com/office/officeart/2005/8/layout/default"/>
    <dgm:cxn modelId="{52695C70-283D-42DF-BD97-604D9E30F3E5}" type="presOf" srcId="{75A97050-26A9-4086-B8AE-3773B6787FD3}" destId="{A45DBF6B-2006-429D-B60A-C13AEE36CA03}" srcOrd="0" destOrd="0" presId="urn:microsoft.com/office/officeart/2005/8/layout/default"/>
    <dgm:cxn modelId="{96DAB7A4-1085-47C2-920B-B12E4D78FCED}" srcId="{75EFF634-19E6-4A91-9078-BA8943684382}" destId="{602DF28F-B3BE-4D19-AA0E-4C14C7FB7FD9}" srcOrd="2" destOrd="0" parTransId="{367F604D-BF2D-4C66-8918-0C31E5BECD3C}" sibTransId="{2EFC9421-BF15-4A8E-918F-DCC06720ECA7}"/>
    <dgm:cxn modelId="{09140EB4-016E-4A4E-BA29-80BF2738FB81}" type="presOf" srcId="{AEC7BC2A-4036-4F02-BF9D-B90661F0651E}" destId="{F0927032-66C8-40DB-9A1A-89DC44FBB776}" srcOrd="0" destOrd="0" presId="urn:microsoft.com/office/officeart/2005/8/layout/default"/>
    <dgm:cxn modelId="{4D9E63D8-16D8-488D-B0D8-0419F0304B61}" srcId="{75EFF634-19E6-4A91-9078-BA8943684382}" destId="{AEC7BC2A-4036-4F02-BF9D-B90661F0651E}" srcOrd="3" destOrd="0" parTransId="{DFAA9C42-9176-4C38-A7FF-0361DE692586}" sibTransId="{2D4AF2E7-6706-4BC6-A95B-EF65B37FF2A7}"/>
    <dgm:cxn modelId="{03C4ADDC-7736-4F6A-9D08-28787CB7A505}" type="presOf" srcId="{387D0972-5144-4FF7-89F1-E618620E2783}" destId="{1E8B6C53-B1DA-4B90-B23E-4E51328147BA}" srcOrd="0" destOrd="0" presId="urn:microsoft.com/office/officeart/2005/8/layout/default"/>
    <dgm:cxn modelId="{613051E8-05E5-4A68-AC75-2FEE2BEBFAAC}" type="presOf" srcId="{602DF28F-B3BE-4D19-AA0E-4C14C7FB7FD9}" destId="{4897467E-CC72-47D9-9054-4D6B286835D5}" srcOrd="0" destOrd="0" presId="urn:microsoft.com/office/officeart/2005/8/layout/default"/>
    <dgm:cxn modelId="{D628F2EF-F65F-4582-A7E3-72143970639B}" srcId="{75EFF634-19E6-4A91-9078-BA8943684382}" destId="{E939632B-F708-4E28-807E-FBBF2F3188AD}" srcOrd="4" destOrd="0" parTransId="{0EF23510-F6A6-4AC3-B362-3124490CCC32}" sibTransId="{658189C1-DEFC-4663-86E1-A5A428F3A73E}"/>
    <dgm:cxn modelId="{E217161F-AE24-4366-A7AF-94EAE7E4410C}" type="presParOf" srcId="{2422C7B9-B303-497E-9D50-F42287FDC805}" destId="{CB81675F-426C-4B69-BB5C-0D5999B67414}" srcOrd="0" destOrd="0" presId="urn:microsoft.com/office/officeart/2005/8/layout/default"/>
    <dgm:cxn modelId="{2A5D622C-803B-4CE9-B549-D05778550B47}" type="presParOf" srcId="{2422C7B9-B303-497E-9D50-F42287FDC805}" destId="{0ACE8934-2742-4430-9323-3FBBB369C0AD}" srcOrd="1" destOrd="0" presId="urn:microsoft.com/office/officeart/2005/8/layout/default"/>
    <dgm:cxn modelId="{8CCE1B7C-41C4-4EE1-B98E-5E2875F01882}" type="presParOf" srcId="{2422C7B9-B303-497E-9D50-F42287FDC805}" destId="{A45DBF6B-2006-429D-B60A-C13AEE36CA03}" srcOrd="2" destOrd="0" presId="urn:microsoft.com/office/officeart/2005/8/layout/default"/>
    <dgm:cxn modelId="{72E9499B-3AB1-4A8B-B859-33E55E35CB24}" type="presParOf" srcId="{2422C7B9-B303-497E-9D50-F42287FDC805}" destId="{6CFB12E8-EA49-40FB-88CD-B59D1C5AE4AD}" srcOrd="3" destOrd="0" presId="urn:microsoft.com/office/officeart/2005/8/layout/default"/>
    <dgm:cxn modelId="{A4FAFDFE-FA12-456A-8850-28D593A34F08}" type="presParOf" srcId="{2422C7B9-B303-497E-9D50-F42287FDC805}" destId="{4897467E-CC72-47D9-9054-4D6B286835D5}" srcOrd="4" destOrd="0" presId="urn:microsoft.com/office/officeart/2005/8/layout/default"/>
    <dgm:cxn modelId="{831D0950-6F90-44BF-8F42-91F31C9D7D92}" type="presParOf" srcId="{2422C7B9-B303-497E-9D50-F42287FDC805}" destId="{32BEDE36-B966-4A3C-A9B0-B812E957560B}" srcOrd="5" destOrd="0" presId="urn:microsoft.com/office/officeart/2005/8/layout/default"/>
    <dgm:cxn modelId="{58CEF084-33EC-41CB-891B-B0D2FB415052}" type="presParOf" srcId="{2422C7B9-B303-497E-9D50-F42287FDC805}" destId="{F0927032-66C8-40DB-9A1A-89DC44FBB776}" srcOrd="6" destOrd="0" presId="urn:microsoft.com/office/officeart/2005/8/layout/default"/>
    <dgm:cxn modelId="{E6EB60BB-C667-40F9-843E-19DF387A304C}" type="presParOf" srcId="{2422C7B9-B303-497E-9D50-F42287FDC805}" destId="{7D3C7566-2F58-4EC5-902E-3C749887B46C}" srcOrd="7" destOrd="0" presId="urn:microsoft.com/office/officeart/2005/8/layout/default"/>
    <dgm:cxn modelId="{6084000C-9D6E-4D61-9C39-10FC6F6A1B29}" type="presParOf" srcId="{2422C7B9-B303-497E-9D50-F42287FDC805}" destId="{3288490A-AB54-4A46-B508-04F03897E1FB}" srcOrd="8" destOrd="0" presId="urn:microsoft.com/office/officeart/2005/8/layout/default"/>
    <dgm:cxn modelId="{668186B7-C6DA-470D-AA4D-BFD73853F449}" type="presParOf" srcId="{2422C7B9-B303-497E-9D50-F42287FDC805}" destId="{70F5CD45-9ACA-482D-9532-C23CE2A31BAA}" srcOrd="9" destOrd="0" presId="urn:microsoft.com/office/officeart/2005/8/layout/default"/>
    <dgm:cxn modelId="{5FA66CFF-1EA8-4606-89BE-E037BF29335E}" type="presParOf" srcId="{2422C7B9-B303-497E-9D50-F42287FDC805}" destId="{1E8B6C53-B1DA-4B90-B23E-4E51328147BA}" srcOrd="1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2A4C07-C116-47C0-B068-E50B1BD9D5A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GB"/>
        </a:p>
      </dgm:t>
    </dgm:pt>
    <dgm:pt modelId="{FCCC4678-A817-4BDF-AFC9-2DB55F307AC7}">
      <dgm:prSet phldrT="[Text]" phldr="0" custT="1"/>
      <dgm:spPr>
        <a:solidFill>
          <a:srgbClr val="32543D">
            <a:alpha val="20000"/>
          </a:srgbClr>
        </a:solidFill>
        <a:ln>
          <a:noFill/>
        </a:ln>
      </dgm:spPr>
      <dgm:t>
        <a:bodyPr/>
        <a:lstStyle/>
        <a:p>
          <a:pPr algn="ctr" rtl="0"/>
          <a:r>
            <a:rPr lang="en-GB" sz="1400">
              <a:latin typeface="+mn-lt"/>
            </a:rPr>
            <a:t>Effective engagement with investors, funders, and buyers requires an integrated strategy across regional delivery stakeholders to prevent market confusion, to establish scale, and protect credibility.</a:t>
          </a:r>
        </a:p>
      </dgm:t>
    </dgm:pt>
    <dgm:pt modelId="{079C9225-7374-4D36-AD95-70E6DE1EFB89}" type="parTrans" cxnId="{0C5ECD90-03FB-4F32-A995-C636EE08AED5}">
      <dgm:prSet/>
      <dgm:spPr/>
      <dgm:t>
        <a:bodyPr/>
        <a:lstStyle/>
        <a:p>
          <a:endParaRPr lang="en-GB" sz="1400"/>
        </a:p>
      </dgm:t>
    </dgm:pt>
    <dgm:pt modelId="{DFBCDD68-CE80-4153-A84D-B8167D4E8D11}" type="sibTrans" cxnId="{0C5ECD90-03FB-4F32-A995-C636EE08AED5}">
      <dgm:prSet/>
      <dgm:spPr/>
      <dgm:t>
        <a:bodyPr/>
        <a:lstStyle/>
        <a:p>
          <a:endParaRPr lang="en-GB" sz="1400"/>
        </a:p>
      </dgm:t>
    </dgm:pt>
    <dgm:pt modelId="{809C2B0F-14FD-4A6D-B4C5-468887328335}">
      <dgm:prSet phldrT="[Text]" phldr="0" custT="1"/>
      <dgm:spPr>
        <a:solidFill>
          <a:srgbClr val="32543D">
            <a:alpha val="20000"/>
          </a:srgbClr>
        </a:solidFill>
        <a:ln>
          <a:noFill/>
        </a:ln>
      </dgm:spPr>
      <dgm:t>
        <a:bodyPr/>
        <a:lstStyle/>
        <a:p>
          <a:pPr marL="0" lvl="0" indent="0" algn="ctr" defTabSz="2889250" rtl="0">
            <a:lnSpc>
              <a:spcPct val="90000"/>
            </a:lnSpc>
            <a:spcBef>
              <a:spcPct val="0"/>
            </a:spcBef>
            <a:spcAft>
              <a:spcPct val="35000"/>
            </a:spcAft>
            <a:buNone/>
          </a:pPr>
          <a:r>
            <a:rPr lang="en-GB" sz="1400" kern="1200"/>
            <a:t>Developing </a:t>
          </a:r>
          <a:r>
            <a:rPr lang="en-GB" sz="1400" kern="1200">
              <a:latin typeface="Aptos Display" panose="02110004020202020204"/>
            </a:rPr>
            <a:t>regional-scale</a:t>
          </a:r>
          <a:r>
            <a:rPr lang="en-GB" sz="1400" kern="1200"/>
            <a:t> </a:t>
          </a:r>
          <a:r>
            <a:rPr lang="en-GB" sz="1400" kern="1200">
              <a:latin typeface="Aptos Display" panose="02110004020202020204"/>
            </a:rPr>
            <a:t>pipelines</a:t>
          </a:r>
          <a:r>
            <a:rPr lang="en-GB" sz="1400" kern="1200"/>
            <a:t> and </a:t>
          </a:r>
          <a:r>
            <a:rPr lang="en-GB" sz="1400" kern="1200">
              <a:latin typeface="Aptos Display" panose="02110004020202020204"/>
            </a:rPr>
            <a:t>platforms</a:t>
          </a:r>
          <a:r>
            <a:rPr lang="en-GB" sz="1400" kern="1200"/>
            <a:t> amplifies project visibility and unlocks a </a:t>
          </a:r>
          <a:r>
            <a:rPr lang="en-GB" sz="1400" kern="1200">
              <a:latin typeface="Aptos Display" panose="02110004020202020204"/>
            </a:rPr>
            <a:t>broader</a:t>
          </a:r>
          <a:r>
            <a:rPr lang="en-GB" sz="1400" kern="1200"/>
            <a:t> spectrum of funding opportunities, enabling projects to access a wider investment landscape. </a:t>
          </a:r>
          <a:endParaRPr lang="en-GB" sz="1400" kern="1200">
            <a:latin typeface="Aptos" panose="02110004020202020204"/>
            <a:ea typeface="+mn-ea"/>
            <a:cs typeface="+mn-cs"/>
          </a:endParaRPr>
        </a:p>
      </dgm:t>
    </dgm:pt>
    <dgm:pt modelId="{1E5A80B4-A839-467B-8D4F-3A6874C77D65}" type="parTrans" cxnId="{7C83F44B-D696-49A2-9335-10C2F7E51C66}">
      <dgm:prSet/>
      <dgm:spPr/>
      <dgm:t>
        <a:bodyPr/>
        <a:lstStyle/>
        <a:p>
          <a:endParaRPr lang="en-GB" sz="1400"/>
        </a:p>
      </dgm:t>
    </dgm:pt>
    <dgm:pt modelId="{A918F7FE-F429-411D-B69F-D52B54534150}" type="sibTrans" cxnId="{7C83F44B-D696-49A2-9335-10C2F7E51C66}">
      <dgm:prSet/>
      <dgm:spPr/>
      <dgm:t>
        <a:bodyPr/>
        <a:lstStyle/>
        <a:p>
          <a:endParaRPr lang="en-GB" sz="1400"/>
        </a:p>
      </dgm:t>
    </dgm:pt>
    <dgm:pt modelId="{E6996B37-D1D6-4149-AC3A-053B77E7EB9B}">
      <dgm:prSet phldrT="[Text]" phldr="0" custT="1"/>
      <dgm:spPr>
        <a:solidFill>
          <a:srgbClr val="32543D">
            <a:alpha val="20000"/>
          </a:srgbClr>
        </a:solidFill>
        <a:ln>
          <a:noFill/>
        </a:ln>
      </dgm:spPr>
      <dgm:t>
        <a:bodyPr spcFirstLastPara="0" vert="horz" wrap="square" lIns="247650" tIns="247650" rIns="247650" bIns="247650" numCol="1" spcCol="1270" anchor="ctr" anchorCtr="0"/>
        <a:lstStyle/>
        <a:p>
          <a:pPr marL="0" lvl="0" indent="0" algn="ctr" defTabSz="2889250" rtl="0">
            <a:lnSpc>
              <a:spcPct val="90000"/>
            </a:lnSpc>
            <a:spcBef>
              <a:spcPct val="0"/>
            </a:spcBef>
            <a:spcAft>
              <a:spcPct val="35000"/>
            </a:spcAft>
            <a:buNone/>
          </a:pPr>
          <a:r>
            <a:rPr lang="en-GB" sz="1400" kern="1200">
              <a:latin typeface="+mn-lt"/>
              <a:ea typeface="Calibri"/>
              <a:cs typeface="Calibri"/>
            </a:rPr>
            <a:t>A regional-scale framework supports more effective stakeholder collaboration, facilitating greater alignment of efforts both spatially and thematically.</a:t>
          </a:r>
          <a:endParaRPr lang="en-GB" sz="1400" kern="1200">
            <a:latin typeface="+mn-lt"/>
            <a:ea typeface="+mn-ea"/>
            <a:cs typeface="+mn-cs"/>
          </a:endParaRPr>
        </a:p>
      </dgm:t>
    </dgm:pt>
    <dgm:pt modelId="{F90E2817-F64C-4293-BD8D-37DCE8736ED7}" type="parTrans" cxnId="{194D68D4-5D3B-4744-B881-F16512FAD469}">
      <dgm:prSet/>
      <dgm:spPr/>
      <dgm:t>
        <a:bodyPr/>
        <a:lstStyle/>
        <a:p>
          <a:endParaRPr lang="en-GB" sz="1400"/>
        </a:p>
      </dgm:t>
    </dgm:pt>
    <dgm:pt modelId="{F8DA7DA9-3404-4ACD-9D5E-2CC646D0B46A}" type="sibTrans" cxnId="{194D68D4-5D3B-4744-B881-F16512FAD469}">
      <dgm:prSet/>
      <dgm:spPr/>
      <dgm:t>
        <a:bodyPr/>
        <a:lstStyle/>
        <a:p>
          <a:endParaRPr lang="en-GB" sz="1400"/>
        </a:p>
      </dgm:t>
    </dgm:pt>
    <dgm:pt modelId="{50838D54-A63A-484E-8AD5-8E480475E271}">
      <dgm:prSet phldrT="[Text]" phldr="0" custT="1"/>
      <dgm:spPr>
        <a:solidFill>
          <a:srgbClr val="32543D">
            <a:alpha val="20000"/>
          </a:srgbClr>
        </a:solidFill>
        <a:ln>
          <a:noFill/>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GB" sz="1400" kern="1200"/>
            <a:t>Despite high levels of ambition, substantial gaps in supply-side capability and capacity remain major obstacles to developing projects that are ready for investment.</a:t>
          </a:r>
          <a:endParaRPr lang="en-GB" sz="1400" kern="1200">
            <a:latin typeface="Aptos" panose="02110004020202020204"/>
            <a:ea typeface="+mn-ea"/>
            <a:cs typeface="+mn-cs"/>
          </a:endParaRPr>
        </a:p>
      </dgm:t>
    </dgm:pt>
    <dgm:pt modelId="{C0F4FA37-C461-4353-B186-9AE3B2EE3AEB}" type="parTrans" cxnId="{65CD8641-8C39-4F0A-B98F-2BC35FEA84DC}">
      <dgm:prSet/>
      <dgm:spPr/>
      <dgm:t>
        <a:bodyPr/>
        <a:lstStyle/>
        <a:p>
          <a:endParaRPr lang="en-GB" sz="1400"/>
        </a:p>
      </dgm:t>
    </dgm:pt>
    <dgm:pt modelId="{0CFD93D7-18EC-4258-BA13-2D1B2DCAFBD4}" type="sibTrans" cxnId="{65CD8641-8C39-4F0A-B98F-2BC35FEA84DC}">
      <dgm:prSet/>
      <dgm:spPr/>
      <dgm:t>
        <a:bodyPr/>
        <a:lstStyle/>
        <a:p>
          <a:endParaRPr lang="en-GB" sz="1400"/>
        </a:p>
      </dgm:t>
    </dgm:pt>
    <dgm:pt modelId="{98F6D8BD-0BD6-4BEE-825A-8C069E44B16A}">
      <dgm:prSet phldrT="[Text]" phldr="0" custT="1"/>
      <dgm:spPr>
        <a:solidFill>
          <a:srgbClr val="32543D">
            <a:alpha val="20000"/>
          </a:srgbClr>
        </a:solidFill>
        <a:ln>
          <a:noFill/>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GB" sz="1400" kern="1200"/>
            <a:t>Establishing the supply side of a regional natural capital market is a long-term endeavour, requiring deep stakeholder engagement, committed resources, and up-front funding.</a:t>
          </a:r>
          <a:endParaRPr lang="en-GB" sz="1400" kern="1200">
            <a:latin typeface="Aptos" panose="02110004020202020204"/>
            <a:ea typeface="+mn-ea"/>
            <a:cs typeface="+mn-cs"/>
          </a:endParaRPr>
        </a:p>
      </dgm:t>
    </dgm:pt>
    <dgm:pt modelId="{5BCA7C16-F34C-4DD3-8F1A-FCFDF77479DF}" type="parTrans" cxnId="{EF1211DF-F7C9-4417-97DD-4A2D7FE7C8D8}">
      <dgm:prSet/>
      <dgm:spPr/>
      <dgm:t>
        <a:bodyPr/>
        <a:lstStyle/>
        <a:p>
          <a:endParaRPr lang="en-GB" sz="1400"/>
        </a:p>
      </dgm:t>
    </dgm:pt>
    <dgm:pt modelId="{4973918D-7C99-467D-AF83-E6C88EEDD724}" type="sibTrans" cxnId="{EF1211DF-F7C9-4417-97DD-4A2D7FE7C8D8}">
      <dgm:prSet/>
      <dgm:spPr/>
      <dgm:t>
        <a:bodyPr/>
        <a:lstStyle/>
        <a:p>
          <a:endParaRPr lang="en-GB" sz="1400"/>
        </a:p>
      </dgm:t>
    </dgm:pt>
    <dgm:pt modelId="{46CDF639-E183-4D85-A040-69026535B390}">
      <dgm:prSet phldrT="[Text]" phldr="0" custT="1"/>
      <dgm:spPr>
        <a:solidFill>
          <a:srgbClr val="32543D">
            <a:alpha val="20000"/>
          </a:srgbClr>
        </a:solidFill>
        <a:ln>
          <a:noFill/>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GB" sz="1400" kern="1200">
              <a:latin typeface="+mn-lt"/>
            </a:rPr>
            <a:t>Scalable mechanisms like aggregation and unit-based tokens increase project flexibility, enabling market participation across a broader spectrum of price points</a:t>
          </a:r>
          <a:r>
            <a:rPr lang="en-GB" sz="1400" kern="1200">
              <a:latin typeface="+mn-lt"/>
              <a:ea typeface="+mn-ea"/>
              <a:cs typeface="+mn-cs"/>
            </a:rPr>
            <a:t>.</a:t>
          </a:r>
        </a:p>
      </dgm:t>
    </dgm:pt>
    <dgm:pt modelId="{303535BA-0CD9-4263-8214-A8A61661D7E2}" type="parTrans" cxnId="{C40E850F-E6E5-4D15-AEA8-C2CEF85B726F}">
      <dgm:prSet/>
      <dgm:spPr/>
      <dgm:t>
        <a:bodyPr/>
        <a:lstStyle/>
        <a:p>
          <a:endParaRPr lang="en-GB" sz="1400"/>
        </a:p>
      </dgm:t>
    </dgm:pt>
    <dgm:pt modelId="{06B87EB8-646B-4DAF-939E-A8760C54AC5D}" type="sibTrans" cxnId="{C40E850F-E6E5-4D15-AEA8-C2CEF85B726F}">
      <dgm:prSet/>
      <dgm:spPr/>
      <dgm:t>
        <a:bodyPr/>
        <a:lstStyle/>
        <a:p>
          <a:endParaRPr lang="en-GB" sz="1400"/>
        </a:p>
      </dgm:t>
    </dgm:pt>
    <dgm:pt modelId="{9CA03A99-BFEB-4533-A402-980FA9A0BDF4}" type="pres">
      <dgm:prSet presAssocID="{E12A4C07-C116-47C0-B068-E50B1BD9D5AF}" presName="linear" presStyleCnt="0">
        <dgm:presLayoutVars>
          <dgm:animLvl val="lvl"/>
          <dgm:resizeHandles val="exact"/>
        </dgm:presLayoutVars>
      </dgm:prSet>
      <dgm:spPr/>
    </dgm:pt>
    <dgm:pt modelId="{A2FD1949-0B8A-4060-8A63-19C96CFDAA6D}" type="pres">
      <dgm:prSet presAssocID="{FCCC4678-A817-4BDF-AFC9-2DB55F307AC7}" presName="parentText" presStyleLbl="node1" presStyleIdx="0" presStyleCnt="6">
        <dgm:presLayoutVars>
          <dgm:chMax val="0"/>
          <dgm:bulletEnabled val="1"/>
        </dgm:presLayoutVars>
      </dgm:prSet>
      <dgm:spPr/>
    </dgm:pt>
    <dgm:pt modelId="{B81F7FB6-AA76-4DBE-8DA1-41DA3027FFAC}" type="pres">
      <dgm:prSet presAssocID="{DFBCDD68-CE80-4153-A84D-B8167D4E8D11}" presName="spacer" presStyleCnt="0"/>
      <dgm:spPr/>
    </dgm:pt>
    <dgm:pt modelId="{3A4005ED-6A21-4E4E-A696-274A8C5E6B6D}" type="pres">
      <dgm:prSet presAssocID="{809C2B0F-14FD-4A6D-B4C5-468887328335}" presName="parentText" presStyleLbl="node1" presStyleIdx="1" presStyleCnt="6">
        <dgm:presLayoutVars>
          <dgm:chMax val="0"/>
          <dgm:bulletEnabled val="1"/>
        </dgm:presLayoutVars>
      </dgm:prSet>
      <dgm:spPr/>
    </dgm:pt>
    <dgm:pt modelId="{20C886A8-1D7E-4E5F-9532-51EC42498B83}" type="pres">
      <dgm:prSet presAssocID="{A918F7FE-F429-411D-B69F-D52B54534150}" presName="spacer" presStyleCnt="0"/>
      <dgm:spPr/>
    </dgm:pt>
    <dgm:pt modelId="{9681D417-9EBC-4956-A8B4-C0A7E5F03495}" type="pres">
      <dgm:prSet presAssocID="{E6996B37-D1D6-4149-AC3A-053B77E7EB9B}" presName="parentText" presStyleLbl="node1" presStyleIdx="2" presStyleCnt="6">
        <dgm:presLayoutVars>
          <dgm:chMax val="0"/>
          <dgm:bulletEnabled val="1"/>
        </dgm:presLayoutVars>
      </dgm:prSet>
      <dgm:spPr/>
    </dgm:pt>
    <dgm:pt modelId="{D5E85341-5595-4195-B579-75F18DB60DF3}" type="pres">
      <dgm:prSet presAssocID="{F8DA7DA9-3404-4ACD-9D5E-2CC646D0B46A}" presName="spacer" presStyleCnt="0"/>
      <dgm:spPr/>
    </dgm:pt>
    <dgm:pt modelId="{E8205C3D-4653-4E74-A62A-ADBC59B430A4}" type="pres">
      <dgm:prSet presAssocID="{46CDF639-E183-4D85-A040-69026535B390}" presName="parentText" presStyleLbl="node1" presStyleIdx="3" presStyleCnt="6">
        <dgm:presLayoutVars>
          <dgm:chMax val="0"/>
          <dgm:bulletEnabled val="1"/>
        </dgm:presLayoutVars>
      </dgm:prSet>
      <dgm:spPr/>
    </dgm:pt>
    <dgm:pt modelId="{C801F300-9BD8-4B17-A498-C66215DA4FE5}" type="pres">
      <dgm:prSet presAssocID="{06B87EB8-646B-4DAF-939E-A8760C54AC5D}" presName="spacer" presStyleCnt="0"/>
      <dgm:spPr/>
    </dgm:pt>
    <dgm:pt modelId="{4B6DA28D-8E76-43D2-8325-92363391F99F}" type="pres">
      <dgm:prSet presAssocID="{50838D54-A63A-484E-8AD5-8E480475E271}" presName="parentText" presStyleLbl="node1" presStyleIdx="4" presStyleCnt="6">
        <dgm:presLayoutVars>
          <dgm:chMax val="0"/>
          <dgm:bulletEnabled val="1"/>
        </dgm:presLayoutVars>
      </dgm:prSet>
      <dgm:spPr/>
    </dgm:pt>
    <dgm:pt modelId="{9656A161-2FB4-4C08-9666-054559B3C3D7}" type="pres">
      <dgm:prSet presAssocID="{0CFD93D7-18EC-4258-BA13-2D1B2DCAFBD4}" presName="spacer" presStyleCnt="0"/>
      <dgm:spPr/>
    </dgm:pt>
    <dgm:pt modelId="{A2699FE8-6F8A-479F-B83F-25CE28EACF45}" type="pres">
      <dgm:prSet presAssocID="{98F6D8BD-0BD6-4BEE-825A-8C069E44B16A}" presName="parentText" presStyleLbl="node1" presStyleIdx="5" presStyleCnt="6">
        <dgm:presLayoutVars>
          <dgm:chMax val="0"/>
          <dgm:bulletEnabled val="1"/>
        </dgm:presLayoutVars>
      </dgm:prSet>
      <dgm:spPr/>
    </dgm:pt>
  </dgm:ptLst>
  <dgm:cxnLst>
    <dgm:cxn modelId="{C40E850F-E6E5-4D15-AEA8-C2CEF85B726F}" srcId="{E12A4C07-C116-47C0-B068-E50B1BD9D5AF}" destId="{46CDF639-E183-4D85-A040-69026535B390}" srcOrd="3" destOrd="0" parTransId="{303535BA-0CD9-4263-8214-A8A61661D7E2}" sibTransId="{06B87EB8-646B-4DAF-939E-A8760C54AC5D}"/>
    <dgm:cxn modelId="{60EEF015-98DC-4791-B2F3-A9FA2D508C13}" type="presOf" srcId="{46CDF639-E183-4D85-A040-69026535B390}" destId="{E8205C3D-4653-4E74-A62A-ADBC59B430A4}" srcOrd="0" destOrd="0" presId="urn:microsoft.com/office/officeart/2005/8/layout/vList2"/>
    <dgm:cxn modelId="{65CD8641-8C39-4F0A-B98F-2BC35FEA84DC}" srcId="{E12A4C07-C116-47C0-B068-E50B1BD9D5AF}" destId="{50838D54-A63A-484E-8AD5-8E480475E271}" srcOrd="4" destOrd="0" parTransId="{C0F4FA37-C461-4353-B186-9AE3B2EE3AEB}" sibTransId="{0CFD93D7-18EC-4258-BA13-2D1B2DCAFBD4}"/>
    <dgm:cxn modelId="{90D0CC45-FAA3-4041-BDAB-717959E40FDE}" type="presOf" srcId="{809C2B0F-14FD-4A6D-B4C5-468887328335}" destId="{3A4005ED-6A21-4E4E-A696-274A8C5E6B6D}" srcOrd="0" destOrd="0" presId="urn:microsoft.com/office/officeart/2005/8/layout/vList2"/>
    <dgm:cxn modelId="{5E5C0F6A-85CE-46C4-93EA-86A39557668B}" type="presOf" srcId="{50838D54-A63A-484E-8AD5-8E480475E271}" destId="{4B6DA28D-8E76-43D2-8325-92363391F99F}" srcOrd="0" destOrd="0" presId="urn:microsoft.com/office/officeart/2005/8/layout/vList2"/>
    <dgm:cxn modelId="{7C83F44B-D696-49A2-9335-10C2F7E51C66}" srcId="{E12A4C07-C116-47C0-B068-E50B1BD9D5AF}" destId="{809C2B0F-14FD-4A6D-B4C5-468887328335}" srcOrd="1" destOrd="0" parTransId="{1E5A80B4-A839-467B-8D4F-3A6874C77D65}" sibTransId="{A918F7FE-F429-411D-B69F-D52B54534150}"/>
    <dgm:cxn modelId="{019C3D6C-E5EE-47C2-9331-DA97656FC75C}" type="presOf" srcId="{98F6D8BD-0BD6-4BEE-825A-8C069E44B16A}" destId="{A2699FE8-6F8A-479F-B83F-25CE28EACF45}" srcOrd="0" destOrd="0" presId="urn:microsoft.com/office/officeart/2005/8/layout/vList2"/>
    <dgm:cxn modelId="{C410846F-96EC-49D1-8CD7-13B5C7C8A33F}" type="presOf" srcId="{E12A4C07-C116-47C0-B068-E50B1BD9D5AF}" destId="{9CA03A99-BFEB-4533-A402-980FA9A0BDF4}" srcOrd="0" destOrd="0" presId="urn:microsoft.com/office/officeart/2005/8/layout/vList2"/>
    <dgm:cxn modelId="{0C5ECD90-03FB-4F32-A995-C636EE08AED5}" srcId="{E12A4C07-C116-47C0-B068-E50B1BD9D5AF}" destId="{FCCC4678-A817-4BDF-AFC9-2DB55F307AC7}" srcOrd="0" destOrd="0" parTransId="{079C9225-7374-4D36-AD95-70E6DE1EFB89}" sibTransId="{DFBCDD68-CE80-4153-A84D-B8167D4E8D11}"/>
    <dgm:cxn modelId="{93524EA4-437F-422A-9B2D-E56D4A2F6666}" type="presOf" srcId="{FCCC4678-A817-4BDF-AFC9-2DB55F307AC7}" destId="{A2FD1949-0B8A-4060-8A63-19C96CFDAA6D}" srcOrd="0" destOrd="0" presId="urn:microsoft.com/office/officeart/2005/8/layout/vList2"/>
    <dgm:cxn modelId="{3BB1B9BF-27ED-47FE-BC8A-614CB8C7A3C8}" type="presOf" srcId="{E6996B37-D1D6-4149-AC3A-053B77E7EB9B}" destId="{9681D417-9EBC-4956-A8B4-C0A7E5F03495}" srcOrd="0" destOrd="0" presId="urn:microsoft.com/office/officeart/2005/8/layout/vList2"/>
    <dgm:cxn modelId="{194D68D4-5D3B-4744-B881-F16512FAD469}" srcId="{E12A4C07-C116-47C0-B068-E50B1BD9D5AF}" destId="{E6996B37-D1D6-4149-AC3A-053B77E7EB9B}" srcOrd="2" destOrd="0" parTransId="{F90E2817-F64C-4293-BD8D-37DCE8736ED7}" sibTransId="{F8DA7DA9-3404-4ACD-9D5E-2CC646D0B46A}"/>
    <dgm:cxn modelId="{EF1211DF-F7C9-4417-97DD-4A2D7FE7C8D8}" srcId="{E12A4C07-C116-47C0-B068-E50B1BD9D5AF}" destId="{98F6D8BD-0BD6-4BEE-825A-8C069E44B16A}" srcOrd="5" destOrd="0" parTransId="{5BCA7C16-F34C-4DD3-8F1A-FCFDF77479DF}" sibTransId="{4973918D-7C99-467D-AF83-E6C88EEDD724}"/>
    <dgm:cxn modelId="{9653B936-453B-43E5-896F-4195190F7CAD}" type="presParOf" srcId="{9CA03A99-BFEB-4533-A402-980FA9A0BDF4}" destId="{A2FD1949-0B8A-4060-8A63-19C96CFDAA6D}" srcOrd="0" destOrd="0" presId="urn:microsoft.com/office/officeart/2005/8/layout/vList2"/>
    <dgm:cxn modelId="{884ABF2A-117D-42A3-A695-2B5B96FD901B}" type="presParOf" srcId="{9CA03A99-BFEB-4533-A402-980FA9A0BDF4}" destId="{B81F7FB6-AA76-4DBE-8DA1-41DA3027FFAC}" srcOrd="1" destOrd="0" presId="urn:microsoft.com/office/officeart/2005/8/layout/vList2"/>
    <dgm:cxn modelId="{0A4ECA64-705B-4D2C-B58D-4FB03C953C2A}" type="presParOf" srcId="{9CA03A99-BFEB-4533-A402-980FA9A0BDF4}" destId="{3A4005ED-6A21-4E4E-A696-274A8C5E6B6D}" srcOrd="2" destOrd="0" presId="urn:microsoft.com/office/officeart/2005/8/layout/vList2"/>
    <dgm:cxn modelId="{C7129289-5CFD-4914-B1A6-F9CB491A9678}" type="presParOf" srcId="{9CA03A99-BFEB-4533-A402-980FA9A0BDF4}" destId="{20C886A8-1D7E-4E5F-9532-51EC42498B83}" srcOrd="3" destOrd="0" presId="urn:microsoft.com/office/officeart/2005/8/layout/vList2"/>
    <dgm:cxn modelId="{F7D8C08A-11EF-4CC7-83C0-033B67D9A3E0}" type="presParOf" srcId="{9CA03A99-BFEB-4533-A402-980FA9A0BDF4}" destId="{9681D417-9EBC-4956-A8B4-C0A7E5F03495}" srcOrd="4" destOrd="0" presId="urn:microsoft.com/office/officeart/2005/8/layout/vList2"/>
    <dgm:cxn modelId="{E582F1F8-F5A3-4D07-AD63-89DEB7C33DAC}" type="presParOf" srcId="{9CA03A99-BFEB-4533-A402-980FA9A0BDF4}" destId="{D5E85341-5595-4195-B579-75F18DB60DF3}" srcOrd="5" destOrd="0" presId="urn:microsoft.com/office/officeart/2005/8/layout/vList2"/>
    <dgm:cxn modelId="{C69A5D27-B890-423D-84AE-078A882B8AB2}" type="presParOf" srcId="{9CA03A99-BFEB-4533-A402-980FA9A0BDF4}" destId="{E8205C3D-4653-4E74-A62A-ADBC59B430A4}" srcOrd="6" destOrd="0" presId="urn:microsoft.com/office/officeart/2005/8/layout/vList2"/>
    <dgm:cxn modelId="{EDAE0752-6C7F-42B3-81F1-4B1BE2B06A59}" type="presParOf" srcId="{9CA03A99-BFEB-4533-A402-980FA9A0BDF4}" destId="{C801F300-9BD8-4B17-A498-C66215DA4FE5}" srcOrd="7" destOrd="0" presId="urn:microsoft.com/office/officeart/2005/8/layout/vList2"/>
    <dgm:cxn modelId="{B41DDA1E-42D6-4ED9-A743-B980AAB0B577}" type="presParOf" srcId="{9CA03A99-BFEB-4533-A402-980FA9A0BDF4}" destId="{4B6DA28D-8E76-43D2-8325-92363391F99F}" srcOrd="8" destOrd="0" presId="urn:microsoft.com/office/officeart/2005/8/layout/vList2"/>
    <dgm:cxn modelId="{3ED5E52A-51ED-4FD9-A124-8A6FA83C283D}" type="presParOf" srcId="{9CA03A99-BFEB-4533-A402-980FA9A0BDF4}" destId="{9656A161-2FB4-4C08-9666-054559B3C3D7}" srcOrd="9" destOrd="0" presId="urn:microsoft.com/office/officeart/2005/8/layout/vList2"/>
    <dgm:cxn modelId="{8BE1DE32-FAAF-49C7-9CF2-473C47E03685}" type="presParOf" srcId="{9CA03A99-BFEB-4533-A402-980FA9A0BDF4}" destId="{A2699FE8-6F8A-479F-B83F-25CE28EACF4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2A4C07-C116-47C0-B068-E50B1BD9D5A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GB"/>
        </a:p>
      </dgm:t>
    </dgm:pt>
    <dgm:pt modelId="{FCCC4678-A817-4BDF-AFC9-2DB55F307AC7}">
      <dgm:prSet phldrT="[Text]" phldr="0" custT="1"/>
      <dgm:spPr>
        <a:solidFill>
          <a:srgbClr val="32543D">
            <a:alpha val="20000"/>
          </a:srgbClr>
        </a:solidFill>
        <a:ln>
          <a:noFill/>
        </a:ln>
      </dgm:spPr>
      <dgm:t>
        <a:bodyPr/>
        <a:lstStyle/>
        <a:p>
          <a:pPr algn="ctr"/>
          <a:r>
            <a:rPr lang="en-GB" sz="1400"/>
            <a:t>Corporate interest in nature related impacts is growing, and predominantly motivated by organisational mission, customer demand, and financial resilience, but lags behind explicit net-zero action.</a:t>
          </a:r>
        </a:p>
      </dgm:t>
    </dgm:pt>
    <dgm:pt modelId="{079C9225-7374-4D36-AD95-70E6DE1EFB89}" type="parTrans" cxnId="{0C5ECD90-03FB-4F32-A995-C636EE08AED5}">
      <dgm:prSet/>
      <dgm:spPr/>
      <dgm:t>
        <a:bodyPr/>
        <a:lstStyle/>
        <a:p>
          <a:endParaRPr lang="en-GB" sz="1400"/>
        </a:p>
      </dgm:t>
    </dgm:pt>
    <dgm:pt modelId="{DFBCDD68-CE80-4153-A84D-B8167D4E8D11}" type="sibTrans" cxnId="{0C5ECD90-03FB-4F32-A995-C636EE08AED5}">
      <dgm:prSet/>
      <dgm:spPr/>
      <dgm:t>
        <a:bodyPr/>
        <a:lstStyle/>
        <a:p>
          <a:endParaRPr lang="en-GB" sz="1400"/>
        </a:p>
      </dgm:t>
    </dgm:pt>
    <dgm:pt modelId="{E6996B37-D1D6-4149-AC3A-053B77E7EB9B}">
      <dgm:prSet phldrT="[Text]" phldr="0" custT="1"/>
      <dgm:spPr>
        <a:solidFill>
          <a:srgbClr val="32543D">
            <a:alpha val="20000"/>
          </a:srgbClr>
        </a:solidFill>
        <a:ln>
          <a:noFill/>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GB" sz="1400" kern="1200"/>
            <a:t>Analysis indicates that corporate ESG/CSR funders most commonly prefer price points in the £10,000 to £100,000 range.</a:t>
          </a:r>
          <a:endParaRPr lang="en-GB" sz="1400" kern="1200">
            <a:latin typeface="Aptos" panose="02110004020202020204"/>
            <a:ea typeface="+mn-ea"/>
            <a:cs typeface="+mn-cs"/>
          </a:endParaRPr>
        </a:p>
      </dgm:t>
    </dgm:pt>
    <dgm:pt modelId="{F90E2817-F64C-4293-BD8D-37DCE8736ED7}" type="parTrans" cxnId="{194D68D4-5D3B-4744-B881-F16512FAD469}">
      <dgm:prSet/>
      <dgm:spPr/>
      <dgm:t>
        <a:bodyPr/>
        <a:lstStyle/>
        <a:p>
          <a:endParaRPr lang="en-GB" sz="1400"/>
        </a:p>
      </dgm:t>
    </dgm:pt>
    <dgm:pt modelId="{F8DA7DA9-3404-4ACD-9D5E-2CC646D0B46A}" type="sibTrans" cxnId="{194D68D4-5D3B-4744-B881-F16512FAD469}">
      <dgm:prSet/>
      <dgm:spPr/>
      <dgm:t>
        <a:bodyPr/>
        <a:lstStyle/>
        <a:p>
          <a:endParaRPr lang="en-GB" sz="1400"/>
        </a:p>
      </dgm:t>
    </dgm:pt>
    <dgm:pt modelId="{46CDF639-E183-4D85-A040-69026535B390}">
      <dgm:prSet phldrT="[Text]" phldr="0" custT="1"/>
      <dgm:spPr>
        <a:solidFill>
          <a:srgbClr val="32543D">
            <a:alpha val="20000"/>
          </a:srgbClr>
        </a:solidFill>
        <a:ln>
          <a:noFill/>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GB" sz="1400" kern="1200"/>
            <a:t>The proximity of natural capital interventions to company premises, supply chains, and local communities constituted the primary criterion for project selection.</a:t>
          </a:r>
          <a:endParaRPr lang="en-GB" sz="1400" kern="1200">
            <a:latin typeface="Aptos" panose="02110004020202020204"/>
            <a:ea typeface="+mn-ea"/>
            <a:cs typeface="+mn-cs"/>
          </a:endParaRPr>
        </a:p>
      </dgm:t>
    </dgm:pt>
    <dgm:pt modelId="{303535BA-0CD9-4263-8214-A8A61661D7E2}" type="parTrans" cxnId="{8354F773-C141-4E8A-B8FB-CC48C5F33B96}">
      <dgm:prSet/>
      <dgm:spPr/>
      <dgm:t>
        <a:bodyPr/>
        <a:lstStyle/>
        <a:p>
          <a:endParaRPr lang="en-GB" sz="1400"/>
        </a:p>
      </dgm:t>
    </dgm:pt>
    <dgm:pt modelId="{06B87EB8-646B-4DAF-939E-A8760C54AC5D}" type="sibTrans" cxnId="{8354F773-C141-4E8A-B8FB-CC48C5F33B96}">
      <dgm:prSet/>
      <dgm:spPr/>
      <dgm:t>
        <a:bodyPr/>
        <a:lstStyle/>
        <a:p>
          <a:endParaRPr lang="en-GB" sz="1400"/>
        </a:p>
      </dgm:t>
    </dgm:pt>
    <dgm:pt modelId="{50838D54-A63A-484E-8AD5-8E480475E271}">
      <dgm:prSet phldrT="[Text]" phldr="0" custT="1"/>
      <dgm:spPr>
        <a:solidFill>
          <a:srgbClr val="32543D">
            <a:alpha val="20000"/>
          </a:srgbClr>
        </a:solidFill>
        <a:ln>
          <a:noFill/>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GB" sz="1400" kern="1200">
              <a:latin typeface="Aptos" panose="02110004020202020204"/>
              <a:ea typeface="+mn-ea"/>
              <a:cs typeface="+mn-cs"/>
            </a:rPr>
            <a:t>Unlocking financial support  for non-revenue generating projects requires a clear, measurable social value framework and a powerful narrative.</a:t>
          </a:r>
        </a:p>
      </dgm:t>
    </dgm:pt>
    <dgm:pt modelId="{C0F4FA37-C461-4353-B186-9AE3B2EE3AEB}" type="parTrans" cxnId="{65CD8641-8C39-4F0A-B98F-2BC35FEA84DC}">
      <dgm:prSet/>
      <dgm:spPr/>
      <dgm:t>
        <a:bodyPr/>
        <a:lstStyle/>
        <a:p>
          <a:endParaRPr lang="en-GB" sz="1400"/>
        </a:p>
      </dgm:t>
    </dgm:pt>
    <dgm:pt modelId="{0CFD93D7-18EC-4258-BA13-2D1B2DCAFBD4}" type="sibTrans" cxnId="{65CD8641-8C39-4F0A-B98F-2BC35FEA84DC}">
      <dgm:prSet/>
      <dgm:spPr/>
      <dgm:t>
        <a:bodyPr/>
        <a:lstStyle/>
        <a:p>
          <a:endParaRPr lang="en-GB" sz="1400"/>
        </a:p>
      </dgm:t>
    </dgm:pt>
    <dgm:pt modelId="{98F6D8BD-0BD6-4BEE-825A-8C069E44B16A}">
      <dgm:prSet phldrT="[Text]" phldr="0" custT="1"/>
      <dgm:spPr>
        <a:solidFill>
          <a:srgbClr val="32543D">
            <a:alpha val="20000"/>
          </a:srgbClr>
        </a:solidFill>
        <a:ln>
          <a:noFill/>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US" sz="1400" kern="1200"/>
            <a:t>Corporates cited the policy and regulatory landscape as key </a:t>
          </a:r>
          <a:r>
            <a:rPr lang="en-GB" sz="1400" kern="1200"/>
            <a:t>reasons for non-engagement in nature markets, with limited demand drivers or understanding of benefits</a:t>
          </a:r>
          <a:r>
            <a:rPr lang="en-GB" sz="1400" kern="1200">
              <a:latin typeface="Aptos" panose="02110004020202020204"/>
              <a:ea typeface="+mn-ea"/>
              <a:cs typeface="+mn-cs"/>
            </a:rPr>
            <a:t>.</a:t>
          </a:r>
        </a:p>
      </dgm:t>
    </dgm:pt>
    <dgm:pt modelId="{5BCA7C16-F34C-4DD3-8F1A-FCFDF77479DF}" type="parTrans" cxnId="{EF1211DF-F7C9-4417-97DD-4A2D7FE7C8D8}">
      <dgm:prSet/>
      <dgm:spPr/>
      <dgm:t>
        <a:bodyPr/>
        <a:lstStyle/>
        <a:p>
          <a:endParaRPr lang="en-GB" sz="1400"/>
        </a:p>
      </dgm:t>
    </dgm:pt>
    <dgm:pt modelId="{4973918D-7C99-467D-AF83-E6C88EEDD724}" type="sibTrans" cxnId="{EF1211DF-F7C9-4417-97DD-4A2D7FE7C8D8}">
      <dgm:prSet/>
      <dgm:spPr/>
      <dgm:t>
        <a:bodyPr/>
        <a:lstStyle/>
        <a:p>
          <a:endParaRPr lang="en-GB" sz="1400"/>
        </a:p>
      </dgm:t>
    </dgm:pt>
    <dgm:pt modelId="{809C2B0F-14FD-4A6D-B4C5-468887328335}">
      <dgm:prSet phldrT="[Text]" phldr="0" custT="1"/>
      <dgm:spPr>
        <a:solidFill>
          <a:srgbClr val="32543D">
            <a:alpha val="20000"/>
          </a:srgbClr>
        </a:solidFill>
        <a:ln>
          <a:noFill/>
        </a:ln>
      </dgm:spPr>
      <dgm:t>
        <a:bodyPr spcFirstLastPara="0" vert="horz" wrap="square" lIns="247650" tIns="247650" rIns="247650" bIns="247650" numCol="1" spcCol="1270" anchor="ctr" anchorCtr="0"/>
        <a:lstStyle/>
        <a:p>
          <a:pPr marL="0" lvl="0" indent="0" algn="ctr" defTabSz="2889250">
            <a:lnSpc>
              <a:spcPct val="90000"/>
            </a:lnSpc>
            <a:spcBef>
              <a:spcPct val="0"/>
            </a:spcBef>
            <a:spcAft>
              <a:spcPct val="35000"/>
            </a:spcAft>
            <a:buNone/>
          </a:pPr>
          <a:r>
            <a:rPr lang="en-GB" sz="1400" kern="1200">
              <a:latin typeface="Aptos" panose="02110004020202020204"/>
              <a:ea typeface="+mn-ea"/>
              <a:cs typeface="+mn-cs"/>
            </a:rPr>
            <a:t>Businesses favour projects with a strong social value element and the incorporation of nature-based solutions for climate change. </a:t>
          </a:r>
        </a:p>
      </dgm:t>
    </dgm:pt>
    <dgm:pt modelId="{1E5A80B4-A839-467B-8D4F-3A6874C77D65}" type="parTrans" cxnId="{7422FD1C-DC0B-4308-ABBF-AC7D11C79CCC}">
      <dgm:prSet/>
      <dgm:spPr/>
      <dgm:t>
        <a:bodyPr/>
        <a:lstStyle/>
        <a:p>
          <a:endParaRPr lang="en-GB" sz="1400"/>
        </a:p>
      </dgm:t>
    </dgm:pt>
    <dgm:pt modelId="{A918F7FE-F429-411D-B69F-D52B54534150}" type="sibTrans" cxnId="{7422FD1C-DC0B-4308-ABBF-AC7D11C79CCC}">
      <dgm:prSet/>
      <dgm:spPr/>
      <dgm:t>
        <a:bodyPr/>
        <a:lstStyle/>
        <a:p>
          <a:endParaRPr lang="en-GB" sz="1400"/>
        </a:p>
      </dgm:t>
    </dgm:pt>
    <dgm:pt modelId="{F9C6C1C5-1BF6-4BD1-B0CE-4A83212F459B}" type="pres">
      <dgm:prSet presAssocID="{E12A4C07-C116-47C0-B068-E50B1BD9D5AF}" presName="linear" presStyleCnt="0">
        <dgm:presLayoutVars>
          <dgm:animLvl val="lvl"/>
          <dgm:resizeHandles val="exact"/>
        </dgm:presLayoutVars>
      </dgm:prSet>
      <dgm:spPr/>
    </dgm:pt>
    <dgm:pt modelId="{95E3E12A-AFA2-4637-A006-6B03D728C4C2}" type="pres">
      <dgm:prSet presAssocID="{FCCC4678-A817-4BDF-AFC9-2DB55F307AC7}" presName="parentText" presStyleLbl="node1" presStyleIdx="0" presStyleCnt="6">
        <dgm:presLayoutVars>
          <dgm:chMax val="0"/>
          <dgm:bulletEnabled val="1"/>
        </dgm:presLayoutVars>
      </dgm:prSet>
      <dgm:spPr/>
    </dgm:pt>
    <dgm:pt modelId="{BAE42C02-D077-4A49-8241-E2F28F37F017}" type="pres">
      <dgm:prSet presAssocID="{DFBCDD68-CE80-4153-A84D-B8167D4E8D11}" presName="spacer" presStyleCnt="0"/>
      <dgm:spPr/>
    </dgm:pt>
    <dgm:pt modelId="{633A1811-FB73-4340-BC1E-87E7F31E899E}" type="pres">
      <dgm:prSet presAssocID="{809C2B0F-14FD-4A6D-B4C5-468887328335}" presName="parentText" presStyleLbl="node1" presStyleIdx="1" presStyleCnt="6">
        <dgm:presLayoutVars>
          <dgm:chMax val="0"/>
          <dgm:bulletEnabled val="1"/>
        </dgm:presLayoutVars>
      </dgm:prSet>
      <dgm:spPr/>
    </dgm:pt>
    <dgm:pt modelId="{14883F1C-0714-411D-ADD7-D449A00C3449}" type="pres">
      <dgm:prSet presAssocID="{A918F7FE-F429-411D-B69F-D52B54534150}" presName="spacer" presStyleCnt="0"/>
      <dgm:spPr/>
    </dgm:pt>
    <dgm:pt modelId="{C526B9AC-36AC-47BB-A9E6-1E6DD586097A}" type="pres">
      <dgm:prSet presAssocID="{E6996B37-D1D6-4149-AC3A-053B77E7EB9B}" presName="parentText" presStyleLbl="node1" presStyleIdx="2" presStyleCnt="6">
        <dgm:presLayoutVars>
          <dgm:chMax val="0"/>
          <dgm:bulletEnabled val="1"/>
        </dgm:presLayoutVars>
      </dgm:prSet>
      <dgm:spPr/>
    </dgm:pt>
    <dgm:pt modelId="{80BC02AD-03B2-4CA8-9EE9-A6711C2A1030}" type="pres">
      <dgm:prSet presAssocID="{F8DA7DA9-3404-4ACD-9D5E-2CC646D0B46A}" presName="spacer" presStyleCnt="0"/>
      <dgm:spPr/>
    </dgm:pt>
    <dgm:pt modelId="{460BD1CF-A852-4DDA-BD93-D2A818F7F592}" type="pres">
      <dgm:prSet presAssocID="{46CDF639-E183-4D85-A040-69026535B390}" presName="parentText" presStyleLbl="node1" presStyleIdx="3" presStyleCnt="6">
        <dgm:presLayoutVars>
          <dgm:chMax val="0"/>
          <dgm:bulletEnabled val="1"/>
        </dgm:presLayoutVars>
      </dgm:prSet>
      <dgm:spPr/>
    </dgm:pt>
    <dgm:pt modelId="{4458703D-5ABD-4F3C-8EF0-5D4C88E1560A}" type="pres">
      <dgm:prSet presAssocID="{06B87EB8-646B-4DAF-939E-A8760C54AC5D}" presName="spacer" presStyleCnt="0"/>
      <dgm:spPr/>
    </dgm:pt>
    <dgm:pt modelId="{4802E11F-B128-4D5E-B8DF-1F4569685D47}" type="pres">
      <dgm:prSet presAssocID="{50838D54-A63A-484E-8AD5-8E480475E271}" presName="parentText" presStyleLbl="node1" presStyleIdx="4" presStyleCnt="6">
        <dgm:presLayoutVars>
          <dgm:chMax val="0"/>
          <dgm:bulletEnabled val="1"/>
        </dgm:presLayoutVars>
      </dgm:prSet>
      <dgm:spPr/>
    </dgm:pt>
    <dgm:pt modelId="{DF8DB509-F9F5-478D-AEF3-2D26F707EC03}" type="pres">
      <dgm:prSet presAssocID="{0CFD93D7-18EC-4258-BA13-2D1B2DCAFBD4}" presName="spacer" presStyleCnt="0"/>
      <dgm:spPr/>
    </dgm:pt>
    <dgm:pt modelId="{12DF70EE-EF5E-4530-8C15-FCAD7A1B79D8}" type="pres">
      <dgm:prSet presAssocID="{98F6D8BD-0BD6-4BEE-825A-8C069E44B16A}" presName="parentText" presStyleLbl="node1" presStyleIdx="5" presStyleCnt="6">
        <dgm:presLayoutVars>
          <dgm:chMax val="0"/>
          <dgm:bulletEnabled val="1"/>
        </dgm:presLayoutVars>
      </dgm:prSet>
      <dgm:spPr/>
    </dgm:pt>
  </dgm:ptLst>
  <dgm:cxnLst>
    <dgm:cxn modelId="{7AB68C17-561D-4613-A9E2-09FE4167C549}" type="presOf" srcId="{FCCC4678-A817-4BDF-AFC9-2DB55F307AC7}" destId="{95E3E12A-AFA2-4637-A006-6B03D728C4C2}" srcOrd="0" destOrd="0" presId="urn:microsoft.com/office/officeart/2005/8/layout/vList2"/>
    <dgm:cxn modelId="{7422FD1C-DC0B-4308-ABBF-AC7D11C79CCC}" srcId="{E12A4C07-C116-47C0-B068-E50B1BD9D5AF}" destId="{809C2B0F-14FD-4A6D-B4C5-468887328335}" srcOrd="1" destOrd="0" parTransId="{1E5A80B4-A839-467B-8D4F-3A6874C77D65}" sibTransId="{A918F7FE-F429-411D-B69F-D52B54534150}"/>
    <dgm:cxn modelId="{6842793C-186A-4D82-B995-3A05D223B846}" type="presOf" srcId="{46CDF639-E183-4D85-A040-69026535B390}" destId="{460BD1CF-A852-4DDA-BD93-D2A818F7F592}" srcOrd="0" destOrd="0" presId="urn:microsoft.com/office/officeart/2005/8/layout/vList2"/>
    <dgm:cxn modelId="{65CD8641-8C39-4F0A-B98F-2BC35FEA84DC}" srcId="{E12A4C07-C116-47C0-B068-E50B1BD9D5AF}" destId="{50838D54-A63A-484E-8AD5-8E480475E271}" srcOrd="4" destOrd="0" parTransId="{C0F4FA37-C461-4353-B186-9AE3B2EE3AEB}" sibTransId="{0CFD93D7-18EC-4258-BA13-2D1B2DCAFBD4}"/>
    <dgm:cxn modelId="{14537746-0DF1-42DF-96A3-F6C444FF5E55}" type="presOf" srcId="{809C2B0F-14FD-4A6D-B4C5-468887328335}" destId="{633A1811-FB73-4340-BC1E-87E7F31E899E}" srcOrd="0" destOrd="0" presId="urn:microsoft.com/office/officeart/2005/8/layout/vList2"/>
    <dgm:cxn modelId="{8354F773-C141-4E8A-B8FB-CC48C5F33B96}" srcId="{E12A4C07-C116-47C0-B068-E50B1BD9D5AF}" destId="{46CDF639-E183-4D85-A040-69026535B390}" srcOrd="3" destOrd="0" parTransId="{303535BA-0CD9-4263-8214-A8A61661D7E2}" sibTransId="{06B87EB8-646B-4DAF-939E-A8760C54AC5D}"/>
    <dgm:cxn modelId="{0C5ECD90-03FB-4F32-A995-C636EE08AED5}" srcId="{E12A4C07-C116-47C0-B068-E50B1BD9D5AF}" destId="{FCCC4678-A817-4BDF-AFC9-2DB55F307AC7}" srcOrd="0" destOrd="0" parTransId="{079C9225-7374-4D36-AD95-70E6DE1EFB89}" sibTransId="{DFBCDD68-CE80-4153-A84D-B8167D4E8D11}"/>
    <dgm:cxn modelId="{C6334F9F-A13C-4B51-88FC-B21CA4E157E4}" type="presOf" srcId="{98F6D8BD-0BD6-4BEE-825A-8C069E44B16A}" destId="{12DF70EE-EF5E-4530-8C15-FCAD7A1B79D8}" srcOrd="0" destOrd="0" presId="urn:microsoft.com/office/officeart/2005/8/layout/vList2"/>
    <dgm:cxn modelId="{882A09BC-43B1-4508-BBE4-DAC59BEF38C8}" type="presOf" srcId="{50838D54-A63A-484E-8AD5-8E480475E271}" destId="{4802E11F-B128-4D5E-B8DF-1F4569685D47}" srcOrd="0" destOrd="0" presId="urn:microsoft.com/office/officeart/2005/8/layout/vList2"/>
    <dgm:cxn modelId="{194D68D4-5D3B-4744-B881-F16512FAD469}" srcId="{E12A4C07-C116-47C0-B068-E50B1BD9D5AF}" destId="{E6996B37-D1D6-4149-AC3A-053B77E7EB9B}" srcOrd="2" destOrd="0" parTransId="{F90E2817-F64C-4293-BD8D-37DCE8736ED7}" sibTransId="{F8DA7DA9-3404-4ACD-9D5E-2CC646D0B46A}"/>
    <dgm:cxn modelId="{178725DD-3858-41E6-9F44-3F7A1FE6FB5C}" type="presOf" srcId="{E6996B37-D1D6-4149-AC3A-053B77E7EB9B}" destId="{C526B9AC-36AC-47BB-A9E6-1E6DD586097A}" srcOrd="0" destOrd="0" presId="urn:microsoft.com/office/officeart/2005/8/layout/vList2"/>
    <dgm:cxn modelId="{EF1211DF-F7C9-4417-97DD-4A2D7FE7C8D8}" srcId="{E12A4C07-C116-47C0-B068-E50B1BD9D5AF}" destId="{98F6D8BD-0BD6-4BEE-825A-8C069E44B16A}" srcOrd="5" destOrd="0" parTransId="{5BCA7C16-F34C-4DD3-8F1A-FCFDF77479DF}" sibTransId="{4973918D-7C99-467D-AF83-E6C88EEDD724}"/>
    <dgm:cxn modelId="{06679AFF-FF19-48CB-994E-8E52AA648AF8}" type="presOf" srcId="{E12A4C07-C116-47C0-B068-E50B1BD9D5AF}" destId="{F9C6C1C5-1BF6-4BD1-B0CE-4A83212F459B}" srcOrd="0" destOrd="0" presId="urn:microsoft.com/office/officeart/2005/8/layout/vList2"/>
    <dgm:cxn modelId="{261EAA55-03B3-4E20-847E-B278AF1E0ED5}" type="presParOf" srcId="{F9C6C1C5-1BF6-4BD1-B0CE-4A83212F459B}" destId="{95E3E12A-AFA2-4637-A006-6B03D728C4C2}" srcOrd="0" destOrd="0" presId="urn:microsoft.com/office/officeart/2005/8/layout/vList2"/>
    <dgm:cxn modelId="{E5116BFC-A4AD-43CA-9ADE-67100B37EEC7}" type="presParOf" srcId="{F9C6C1C5-1BF6-4BD1-B0CE-4A83212F459B}" destId="{BAE42C02-D077-4A49-8241-E2F28F37F017}" srcOrd="1" destOrd="0" presId="urn:microsoft.com/office/officeart/2005/8/layout/vList2"/>
    <dgm:cxn modelId="{2F4ED16D-C82D-49EB-8345-83FA3266BF98}" type="presParOf" srcId="{F9C6C1C5-1BF6-4BD1-B0CE-4A83212F459B}" destId="{633A1811-FB73-4340-BC1E-87E7F31E899E}" srcOrd="2" destOrd="0" presId="urn:microsoft.com/office/officeart/2005/8/layout/vList2"/>
    <dgm:cxn modelId="{CD5A15A8-FB8C-4F51-BEDF-72420E9D5666}" type="presParOf" srcId="{F9C6C1C5-1BF6-4BD1-B0CE-4A83212F459B}" destId="{14883F1C-0714-411D-ADD7-D449A00C3449}" srcOrd="3" destOrd="0" presId="urn:microsoft.com/office/officeart/2005/8/layout/vList2"/>
    <dgm:cxn modelId="{CDEFB39D-5CA5-4097-AACD-DC3EC1D401BD}" type="presParOf" srcId="{F9C6C1C5-1BF6-4BD1-B0CE-4A83212F459B}" destId="{C526B9AC-36AC-47BB-A9E6-1E6DD586097A}" srcOrd="4" destOrd="0" presId="urn:microsoft.com/office/officeart/2005/8/layout/vList2"/>
    <dgm:cxn modelId="{04AB5CD6-785C-402C-AE0A-55F98D87D7DE}" type="presParOf" srcId="{F9C6C1C5-1BF6-4BD1-B0CE-4A83212F459B}" destId="{80BC02AD-03B2-4CA8-9EE9-A6711C2A1030}" srcOrd="5" destOrd="0" presId="urn:microsoft.com/office/officeart/2005/8/layout/vList2"/>
    <dgm:cxn modelId="{548FB929-963D-4AB6-81A6-7F2791718974}" type="presParOf" srcId="{F9C6C1C5-1BF6-4BD1-B0CE-4A83212F459B}" destId="{460BD1CF-A852-4DDA-BD93-D2A818F7F592}" srcOrd="6" destOrd="0" presId="urn:microsoft.com/office/officeart/2005/8/layout/vList2"/>
    <dgm:cxn modelId="{CD28024F-6999-4C8A-9C3F-F87660CA948A}" type="presParOf" srcId="{F9C6C1C5-1BF6-4BD1-B0CE-4A83212F459B}" destId="{4458703D-5ABD-4F3C-8EF0-5D4C88E1560A}" srcOrd="7" destOrd="0" presId="urn:microsoft.com/office/officeart/2005/8/layout/vList2"/>
    <dgm:cxn modelId="{041C4E3E-2ABD-482D-AFD0-486BF0A3A842}" type="presParOf" srcId="{F9C6C1C5-1BF6-4BD1-B0CE-4A83212F459B}" destId="{4802E11F-B128-4D5E-B8DF-1F4569685D47}" srcOrd="8" destOrd="0" presId="urn:microsoft.com/office/officeart/2005/8/layout/vList2"/>
    <dgm:cxn modelId="{DF0B612D-E49B-4EC5-AB8C-32BBA4EA9A41}" type="presParOf" srcId="{F9C6C1C5-1BF6-4BD1-B0CE-4A83212F459B}" destId="{DF8DB509-F9F5-478D-AEF3-2D26F707EC03}" srcOrd="9" destOrd="0" presId="urn:microsoft.com/office/officeart/2005/8/layout/vList2"/>
    <dgm:cxn modelId="{5B54E6BF-2EA0-4D48-85D4-733D53C3A9B9}" type="presParOf" srcId="{F9C6C1C5-1BF6-4BD1-B0CE-4A83212F459B}" destId="{12DF70EE-EF5E-4530-8C15-FCAD7A1B79D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EBCD3-5046-4187-AF96-56FAEAC59A96}">
      <dsp:nvSpPr>
        <dsp:cNvPr id="0" name=""/>
        <dsp:cNvSpPr/>
      </dsp:nvSpPr>
      <dsp:spPr>
        <a:xfrm rot="10800000">
          <a:off x="583035" y="203"/>
          <a:ext cx="1866737" cy="451367"/>
        </a:xfrm>
        <a:prstGeom prst="homePlate">
          <a:avLst/>
        </a:prstGeom>
        <a:solidFill>
          <a:srgbClr val="00A3A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040"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kern="1200"/>
            <a:t>Impact investment</a:t>
          </a:r>
        </a:p>
      </dsp:txBody>
      <dsp:txXfrm rot="10800000">
        <a:off x="695877" y="203"/>
        <a:ext cx="1753895" cy="451367"/>
      </dsp:txXfrm>
    </dsp:sp>
    <dsp:sp modelId="{62E1E21A-7874-45F2-A6E6-6CA239FA9A07}">
      <dsp:nvSpPr>
        <dsp:cNvPr id="0" name=""/>
        <dsp:cNvSpPr/>
      </dsp:nvSpPr>
      <dsp:spPr>
        <a:xfrm>
          <a:off x="357351" y="203"/>
          <a:ext cx="451367" cy="451367"/>
        </a:xfrm>
        <a:prstGeom prst="ellipse">
          <a:avLst/>
        </a:prstGeom>
        <a:solidFill>
          <a:srgbClr val="00A3A2"/>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09667062-F76D-4DCB-8FFC-F25270980972}">
      <dsp:nvSpPr>
        <dsp:cNvPr id="0" name=""/>
        <dsp:cNvSpPr/>
      </dsp:nvSpPr>
      <dsp:spPr>
        <a:xfrm rot="10800000">
          <a:off x="606705" y="614237"/>
          <a:ext cx="1866737" cy="451367"/>
        </a:xfrm>
        <a:prstGeom prst="homePlate">
          <a:avLst/>
        </a:prstGeom>
        <a:solidFill>
          <a:srgbClr val="00A3A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040"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kern="1200"/>
            <a:t>Corporate sponsorship</a:t>
          </a:r>
        </a:p>
      </dsp:txBody>
      <dsp:txXfrm rot="10800000">
        <a:off x="719547" y="614237"/>
        <a:ext cx="1753895" cy="451367"/>
      </dsp:txXfrm>
    </dsp:sp>
    <dsp:sp modelId="{7EB90897-9B27-497C-82F9-4467B208E352}">
      <dsp:nvSpPr>
        <dsp:cNvPr id="0" name=""/>
        <dsp:cNvSpPr/>
      </dsp:nvSpPr>
      <dsp:spPr>
        <a:xfrm>
          <a:off x="357351" y="586307"/>
          <a:ext cx="451367" cy="451367"/>
        </a:xfrm>
        <a:prstGeom prst="ellipse">
          <a:avLst/>
        </a:prstGeom>
        <a:solidFill>
          <a:srgbClr val="00A3A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D5DC3F-BF36-4E66-A67D-8DC57CABC6E7}">
      <dsp:nvSpPr>
        <dsp:cNvPr id="0" name=""/>
        <dsp:cNvSpPr/>
      </dsp:nvSpPr>
      <dsp:spPr>
        <a:xfrm rot="10800000">
          <a:off x="583035" y="1172410"/>
          <a:ext cx="1866737" cy="451367"/>
        </a:xfrm>
        <a:prstGeom prst="homePlate">
          <a:avLst/>
        </a:prstGeom>
        <a:solidFill>
          <a:srgbClr val="00A3A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040"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kern="1200"/>
            <a:t>ESG/CSR donations</a:t>
          </a:r>
        </a:p>
      </dsp:txBody>
      <dsp:txXfrm rot="10800000">
        <a:off x="695877" y="1172410"/>
        <a:ext cx="1753895" cy="451367"/>
      </dsp:txXfrm>
    </dsp:sp>
    <dsp:sp modelId="{6B0F683D-C6E6-44B4-AE1B-503B2F8457E8}">
      <dsp:nvSpPr>
        <dsp:cNvPr id="0" name=""/>
        <dsp:cNvSpPr/>
      </dsp:nvSpPr>
      <dsp:spPr>
        <a:xfrm>
          <a:off x="357351" y="1172410"/>
          <a:ext cx="451367" cy="451367"/>
        </a:xfrm>
        <a:prstGeom prst="ellipse">
          <a:avLst/>
        </a:prstGeom>
        <a:solidFill>
          <a:srgbClr val="00A3A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710DE3-B057-4444-87A0-C971D423475D}">
      <dsp:nvSpPr>
        <dsp:cNvPr id="0" name=""/>
        <dsp:cNvSpPr/>
      </dsp:nvSpPr>
      <dsp:spPr>
        <a:xfrm rot="10800000">
          <a:off x="583035" y="1758514"/>
          <a:ext cx="1866737" cy="451367"/>
        </a:xfrm>
        <a:prstGeom prst="homePlate">
          <a:avLst/>
        </a:prstGeom>
        <a:solidFill>
          <a:srgbClr val="00A3A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040"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kern="1200"/>
            <a:t>Ecosystem service purchases</a:t>
          </a:r>
        </a:p>
      </dsp:txBody>
      <dsp:txXfrm rot="10800000">
        <a:off x="695877" y="1758514"/>
        <a:ext cx="1753895" cy="451367"/>
      </dsp:txXfrm>
    </dsp:sp>
    <dsp:sp modelId="{34E42FAA-AB5D-49C8-9C83-AFFB781CBA02}">
      <dsp:nvSpPr>
        <dsp:cNvPr id="0" name=""/>
        <dsp:cNvSpPr/>
      </dsp:nvSpPr>
      <dsp:spPr>
        <a:xfrm>
          <a:off x="357351" y="1758514"/>
          <a:ext cx="451367" cy="451367"/>
        </a:xfrm>
        <a:prstGeom prst="ellipse">
          <a:avLst/>
        </a:prstGeom>
        <a:solidFill>
          <a:srgbClr val="00A3A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43365A-DFC9-42D9-A7C6-ADE977DE0753}">
      <dsp:nvSpPr>
        <dsp:cNvPr id="0" name=""/>
        <dsp:cNvSpPr/>
      </dsp:nvSpPr>
      <dsp:spPr>
        <a:xfrm rot="10800000">
          <a:off x="583035" y="2344618"/>
          <a:ext cx="1866737" cy="451367"/>
        </a:xfrm>
        <a:prstGeom prst="homePlate">
          <a:avLst/>
        </a:prstGeom>
        <a:solidFill>
          <a:srgbClr val="00A3A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040"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kern="1200"/>
            <a:t>Grants </a:t>
          </a:r>
        </a:p>
      </dsp:txBody>
      <dsp:txXfrm rot="10800000">
        <a:off x="695877" y="2344618"/>
        <a:ext cx="1753895" cy="451367"/>
      </dsp:txXfrm>
    </dsp:sp>
    <dsp:sp modelId="{471CEF26-2E4F-4292-9BB5-10CD89137FDE}">
      <dsp:nvSpPr>
        <dsp:cNvPr id="0" name=""/>
        <dsp:cNvSpPr/>
      </dsp:nvSpPr>
      <dsp:spPr>
        <a:xfrm>
          <a:off x="357351" y="2344618"/>
          <a:ext cx="451367" cy="451367"/>
        </a:xfrm>
        <a:prstGeom prst="ellipse">
          <a:avLst/>
        </a:prstGeom>
        <a:solidFill>
          <a:srgbClr val="00A3A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4DD3E-5927-4232-B9EB-4E9C7D800AC0}">
      <dsp:nvSpPr>
        <dsp:cNvPr id="0" name=""/>
        <dsp:cNvSpPr/>
      </dsp:nvSpPr>
      <dsp:spPr>
        <a:xfrm rot="10800000">
          <a:off x="810913" y="1960"/>
          <a:ext cx="2065992" cy="1033226"/>
        </a:xfrm>
        <a:prstGeom prst="homePlate">
          <a:avLst/>
        </a:prstGeom>
        <a:solidFill>
          <a:srgbClr val="32543D"/>
        </a:solidFill>
        <a:ln w="19050" cap="flat" cmpd="sng" algn="ctr">
          <a:solidFill>
            <a:srgbClr val="0079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24" tIns="179070" rIns="334264" bIns="179070" numCol="1" spcCol="1270" anchor="ctr" anchorCtr="0">
          <a:noAutofit/>
        </a:bodyPr>
        <a:lstStyle/>
        <a:p>
          <a:pPr marL="0" lvl="0" indent="0" algn="ctr" defTabSz="2089150">
            <a:lnSpc>
              <a:spcPct val="90000"/>
            </a:lnSpc>
            <a:spcBef>
              <a:spcPct val="0"/>
            </a:spcBef>
            <a:spcAft>
              <a:spcPct val="35000"/>
            </a:spcAft>
            <a:buNone/>
          </a:pPr>
          <a:endParaRPr lang="en-GB" sz="4700" kern="1200"/>
        </a:p>
      </dsp:txBody>
      <dsp:txXfrm rot="10800000">
        <a:off x="1069219" y="1960"/>
        <a:ext cx="1807686" cy="1033226"/>
      </dsp:txXfrm>
    </dsp:sp>
    <dsp:sp modelId="{9B130B92-17A8-413E-976E-67AA2123634B}">
      <dsp:nvSpPr>
        <dsp:cNvPr id="0" name=""/>
        <dsp:cNvSpPr/>
      </dsp:nvSpPr>
      <dsp:spPr>
        <a:xfrm>
          <a:off x="278217" y="1960"/>
          <a:ext cx="1033226" cy="1033226"/>
        </a:xfrm>
        <a:prstGeom prst="ellipse">
          <a:avLst/>
        </a:prstGeom>
        <a:solidFill>
          <a:srgbClr val="32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D04879-76A5-49F9-B553-7F5A3B537421}">
      <dsp:nvSpPr>
        <dsp:cNvPr id="0" name=""/>
        <dsp:cNvSpPr/>
      </dsp:nvSpPr>
      <dsp:spPr>
        <a:xfrm rot="10800000">
          <a:off x="786789" y="1343612"/>
          <a:ext cx="2098157" cy="1033226"/>
        </a:xfrm>
        <a:prstGeom prst="homePlate">
          <a:avLst/>
        </a:prstGeom>
        <a:solidFill>
          <a:srgbClr val="00A3A2"/>
        </a:solidFill>
        <a:ln w="19050" cap="flat" cmpd="sng" algn="ctr">
          <a:solidFill>
            <a:srgbClr val="00A3A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24" tIns="179070" rIns="334264" bIns="179070" numCol="1" spcCol="1270" anchor="ctr" anchorCtr="0">
          <a:noAutofit/>
        </a:bodyPr>
        <a:lstStyle/>
        <a:p>
          <a:pPr marL="0" lvl="0" indent="0" algn="ctr" defTabSz="2089150">
            <a:lnSpc>
              <a:spcPct val="90000"/>
            </a:lnSpc>
            <a:spcBef>
              <a:spcPct val="0"/>
            </a:spcBef>
            <a:spcAft>
              <a:spcPct val="35000"/>
            </a:spcAft>
            <a:buNone/>
          </a:pPr>
          <a:r>
            <a:rPr lang="en-GB" sz="4700" kern="1200"/>
            <a:t> </a:t>
          </a:r>
        </a:p>
      </dsp:txBody>
      <dsp:txXfrm rot="10800000">
        <a:off x="1045095" y="1343612"/>
        <a:ext cx="1839851" cy="1033226"/>
      </dsp:txXfrm>
    </dsp:sp>
    <dsp:sp modelId="{FF6A5CFB-6042-4700-BDFB-BB12B3F4B163}">
      <dsp:nvSpPr>
        <dsp:cNvPr id="0" name=""/>
        <dsp:cNvSpPr/>
      </dsp:nvSpPr>
      <dsp:spPr>
        <a:xfrm>
          <a:off x="270176" y="1343612"/>
          <a:ext cx="1033226" cy="1033226"/>
        </a:xfrm>
        <a:prstGeom prst="ellipse">
          <a:avLst/>
        </a:prstGeom>
        <a:solidFill>
          <a:srgbClr val="00A3A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CBF5BD-59F8-4D4F-8022-4E0BB4CEF092}">
      <dsp:nvSpPr>
        <dsp:cNvPr id="0" name=""/>
        <dsp:cNvSpPr/>
      </dsp:nvSpPr>
      <dsp:spPr>
        <a:xfrm rot="10800000">
          <a:off x="786789" y="2685263"/>
          <a:ext cx="2098157" cy="1033226"/>
        </a:xfrm>
        <a:prstGeom prst="homePlate">
          <a:avLst/>
        </a:prstGeom>
        <a:solidFill>
          <a:srgbClr val="0A859E"/>
        </a:solidFill>
        <a:ln w="19050" cap="flat" cmpd="sng" algn="ctr">
          <a:solidFill>
            <a:srgbClr val="0A859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24" tIns="179070" rIns="334264" bIns="179070" numCol="1" spcCol="1270" anchor="ctr" anchorCtr="0">
          <a:noAutofit/>
        </a:bodyPr>
        <a:lstStyle/>
        <a:p>
          <a:pPr marL="0" lvl="0" indent="0" algn="ctr" defTabSz="2089150">
            <a:lnSpc>
              <a:spcPct val="90000"/>
            </a:lnSpc>
            <a:spcBef>
              <a:spcPct val="0"/>
            </a:spcBef>
            <a:spcAft>
              <a:spcPct val="35000"/>
            </a:spcAft>
            <a:buNone/>
          </a:pPr>
          <a:r>
            <a:rPr lang="en-GB" sz="4700" kern="1200"/>
            <a:t> </a:t>
          </a:r>
        </a:p>
      </dsp:txBody>
      <dsp:txXfrm rot="10800000">
        <a:off x="1045095" y="2685263"/>
        <a:ext cx="1839851" cy="1033226"/>
      </dsp:txXfrm>
    </dsp:sp>
    <dsp:sp modelId="{4F1D76FA-6AAD-4BD8-A555-1EBE439398A2}">
      <dsp:nvSpPr>
        <dsp:cNvPr id="0" name=""/>
        <dsp:cNvSpPr/>
      </dsp:nvSpPr>
      <dsp:spPr>
        <a:xfrm>
          <a:off x="270176" y="2685263"/>
          <a:ext cx="1033226" cy="1033226"/>
        </a:xfrm>
        <a:prstGeom prst="ellipse">
          <a:avLst/>
        </a:prstGeom>
        <a:solidFill>
          <a:srgbClr val="0A85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758EF4-5753-4E32-9D4E-8A92329A12BA}">
      <dsp:nvSpPr>
        <dsp:cNvPr id="0" name=""/>
        <dsp:cNvSpPr/>
      </dsp:nvSpPr>
      <dsp:spPr>
        <a:xfrm rot="10800000">
          <a:off x="786789" y="4026915"/>
          <a:ext cx="2098157" cy="1033226"/>
        </a:xfrm>
        <a:prstGeom prst="homePlate">
          <a:avLst/>
        </a:prstGeom>
        <a:solidFill>
          <a:schemeClr val="accent4">
            <a:lumMod val="75000"/>
          </a:schemeClr>
        </a:solidFill>
        <a:ln w="19050" cap="flat" cmpd="sng" algn="ctr">
          <a:solidFill>
            <a:srgbClr val="49738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24" tIns="179070" rIns="334264" bIns="179070" numCol="1" spcCol="1270" anchor="ctr" anchorCtr="0">
          <a:noAutofit/>
        </a:bodyPr>
        <a:lstStyle/>
        <a:p>
          <a:pPr marL="0" lvl="0" indent="0" algn="ctr" defTabSz="2089150">
            <a:lnSpc>
              <a:spcPct val="90000"/>
            </a:lnSpc>
            <a:spcBef>
              <a:spcPct val="0"/>
            </a:spcBef>
            <a:spcAft>
              <a:spcPct val="35000"/>
            </a:spcAft>
            <a:buNone/>
          </a:pPr>
          <a:endParaRPr lang="en-GB" sz="4700" kern="1200"/>
        </a:p>
      </dsp:txBody>
      <dsp:txXfrm rot="10800000">
        <a:off x="1045095" y="4026915"/>
        <a:ext cx="1839851" cy="1033226"/>
      </dsp:txXfrm>
    </dsp:sp>
    <dsp:sp modelId="{B9D74286-2D6F-45DD-A802-A8FF9249BA4B}">
      <dsp:nvSpPr>
        <dsp:cNvPr id="0" name=""/>
        <dsp:cNvSpPr/>
      </dsp:nvSpPr>
      <dsp:spPr>
        <a:xfrm>
          <a:off x="270176" y="4026915"/>
          <a:ext cx="1033226" cy="1033226"/>
        </a:xfrm>
        <a:prstGeom prst="ellipse">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1E50D-E748-4410-8308-E3B23A21D653}">
      <dsp:nvSpPr>
        <dsp:cNvPr id="0" name=""/>
        <dsp:cNvSpPr/>
      </dsp:nvSpPr>
      <dsp:spPr>
        <a:xfrm rot="10800000">
          <a:off x="1133377" y="1300"/>
          <a:ext cx="3928105" cy="575867"/>
        </a:xfrm>
        <a:prstGeom prst="homePlate">
          <a:avLst/>
        </a:prstGeom>
        <a:solidFill>
          <a:srgbClr val="33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942"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b="1" kern="1200">
              <a:latin typeface="+mn-lt"/>
            </a:rPr>
            <a:t>£401 million</a:t>
          </a:r>
          <a:r>
            <a:rPr lang="en-GB" sz="1400" kern="1200">
              <a:latin typeface="+mn-lt"/>
            </a:rPr>
            <a:t>​ - annual recreation value of natural capital</a:t>
          </a:r>
        </a:p>
      </dsp:txBody>
      <dsp:txXfrm rot="10800000">
        <a:off x="1277344" y="1300"/>
        <a:ext cx="3784138" cy="575867"/>
      </dsp:txXfrm>
    </dsp:sp>
    <dsp:sp modelId="{C3A59782-13E3-4842-BE10-58083686EEE9}">
      <dsp:nvSpPr>
        <dsp:cNvPr id="0" name=""/>
        <dsp:cNvSpPr/>
      </dsp:nvSpPr>
      <dsp:spPr>
        <a:xfrm>
          <a:off x="531779" y="0"/>
          <a:ext cx="575867" cy="57586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B39169A-27CD-420C-B6B8-42F2CC043EA9}">
      <dsp:nvSpPr>
        <dsp:cNvPr id="0" name=""/>
        <dsp:cNvSpPr/>
      </dsp:nvSpPr>
      <dsp:spPr>
        <a:xfrm rot="10800000">
          <a:off x="1133377" y="749069"/>
          <a:ext cx="3928105" cy="575867"/>
        </a:xfrm>
        <a:prstGeom prst="homePlate">
          <a:avLst/>
        </a:prstGeom>
        <a:solidFill>
          <a:srgbClr val="33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942"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b="1" i="0" u="none" strike="noStrike" kern="1200">
              <a:solidFill>
                <a:schemeClr val="bg1"/>
              </a:solidFill>
              <a:effectLst/>
              <a:latin typeface="+mn-lt"/>
            </a:rPr>
            <a:t>£200 million</a:t>
          </a:r>
          <a:r>
            <a:rPr lang="en-US" sz="1400" b="1" i="0" kern="1200">
              <a:solidFill>
                <a:schemeClr val="bg1"/>
              </a:solidFill>
              <a:effectLst/>
              <a:latin typeface="+mn-lt"/>
            </a:rPr>
            <a:t>​ </a:t>
          </a:r>
          <a:r>
            <a:rPr lang="en-US" sz="1400" b="0" i="0" kern="1200">
              <a:solidFill>
                <a:schemeClr val="bg1"/>
              </a:solidFill>
              <a:effectLst/>
              <a:latin typeface="+mn-lt"/>
            </a:rPr>
            <a:t>- a</a:t>
          </a:r>
          <a:r>
            <a:rPr lang="en-GB" sz="1400" b="0" i="0" u="none" strike="noStrike" kern="1200" err="1">
              <a:solidFill>
                <a:schemeClr val="bg1"/>
              </a:solidFill>
              <a:effectLst/>
              <a:latin typeface="+mn-lt"/>
            </a:rPr>
            <a:t>nnual</a:t>
          </a:r>
          <a:r>
            <a:rPr lang="en-GB" sz="1400" b="0" i="0" u="none" strike="noStrike" kern="1200">
              <a:solidFill>
                <a:schemeClr val="bg1"/>
              </a:solidFill>
              <a:effectLst/>
              <a:latin typeface="+mn-lt"/>
            </a:rPr>
            <a:t> avoided medical treatment costs</a:t>
          </a:r>
          <a:endParaRPr lang="en-GB" sz="1400" kern="1200">
            <a:solidFill>
              <a:schemeClr val="bg1"/>
            </a:solidFill>
            <a:latin typeface="+mn-lt"/>
          </a:endParaRPr>
        </a:p>
      </dsp:txBody>
      <dsp:txXfrm rot="10800000">
        <a:off x="1277344" y="749069"/>
        <a:ext cx="3784138" cy="575867"/>
      </dsp:txXfrm>
    </dsp:sp>
    <dsp:sp modelId="{95D80919-CCF3-431E-AAD4-8C0B657CB4FE}">
      <dsp:nvSpPr>
        <dsp:cNvPr id="0" name=""/>
        <dsp:cNvSpPr/>
      </dsp:nvSpPr>
      <dsp:spPr>
        <a:xfrm>
          <a:off x="545398" y="760390"/>
          <a:ext cx="575867" cy="57586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13C992-9E1E-4882-92A4-D0A6B70676E4}">
      <dsp:nvSpPr>
        <dsp:cNvPr id="0" name=""/>
        <dsp:cNvSpPr/>
      </dsp:nvSpPr>
      <dsp:spPr>
        <a:xfrm rot="10800000">
          <a:off x="1133377" y="1496837"/>
          <a:ext cx="3928105" cy="575867"/>
        </a:xfrm>
        <a:prstGeom prst="homePlate">
          <a:avLst/>
        </a:prstGeom>
        <a:solidFill>
          <a:srgbClr val="33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942"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b="1" i="0" u="none" strike="noStrike" kern="1200">
              <a:solidFill>
                <a:schemeClr val="bg1"/>
              </a:solidFill>
              <a:effectLst/>
              <a:latin typeface="+mn-lt"/>
            </a:rPr>
            <a:t>£18.4 million </a:t>
          </a:r>
          <a:r>
            <a:rPr lang="en-GB" sz="1400" b="0" i="0" u="none" strike="noStrike" kern="1200">
              <a:solidFill>
                <a:schemeClr val="bg1"/>
              </a:solidFill>
              <a:effectLst/>
              <a:latin typeface="+mn-lt"/>
            </a:rPr>
            <a:t>- annual value of carbon sequestration </a:t>
          </a:r>
          <a:endParaRPr lang="en-GB" sz="1400" kern="1200">
            <a:latin typeface="+mn-lt"/>
          </a:endParaRPr>
        </a:p>
      </dsp:txBody>
      <dsp:txXfrm rot="10800000">
        <a:off x="1277344" y="1496837"/>
        <a:ext cx="3784138" cy="575867"/>
      </dsp:txXfrm>
    </dsp:sp>
    <dsp:sp modelId="{D515CFEA-566B-45B3-AC83-9B330E582E10}">
      <dsp:nvSpPr>
        <dsp:cNvPr id="0" name=""/>
        <dsp:cNvSpPr/>
      </dsp:nvSpPr>
      <dsp:spPr>
        <a:xfrm>
          <a:off x="531785" y="1499849"/>
          <a:ext cx="575867" cy="575867"/>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CA28C3-CB7A-4E46-9D79-D93C245AF0CC}">
      <dsp:nvSpPr>
        <dsp:cNvPr id="0" name=""/>
        <dsp:cNvSpPr/>
      </dsp:nvSpPr>
      <dsp:spPr>
        <a:xfrm rot="10800000">
          <a:off x="1133377" y="2244605"/>
          <a:ext cx="3928105" cy="575867"/>
        </a:xfrm>
        <a:prstGeom prst="homePlate">
          <a:avLst/>
        </a:prstGeom>
        <a:solidFill>
          <a:srgbClr val="33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942"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b="1" i="0" u="none" strike="noStrike" kern="1200">
              <a:solidFill>
                <a:schemeClr val="bg1"/>
              </a:solidFill>
              <a:effectLst/>
              <a:latin typeface="+mn-lt"/>
            </a:rPr>
            <a:t>£32 million </a:t>
          </a:r>
          <a:r>
            <a:rPr lang="en-GB" sz="1400" b="0" i="0" u="none" strike="noStrike" kern="1200">
              <a:solidFill>
                <a:schemeClr val="bg1"/>
              </a:solidFill>
              <a:effectLst/>
              <a:latin typeface="+mn-lt"/>
            </a:rPr>
            <a:t>- annual value of air quality regulation by trees</a:t>
          </a:r>
          <a:endParaRPr lang="en-GB" sz="1400" kern="1200">
            <a:solidFill>
              <a:schemeClr val="bg1"/>
            </a:solidFill>
            <a:latin typeface="+mn-lt"/>
          </a:endParaRPr>
        </a:p>
      </dsp:txBody>
      <dsp:txXfrm rot="10800000">
        <a:off x="1277344" y="2244605"/>
        <a:ext cx="3784138" cy="575867"/>
      </dsp:txXfrm>
    </dsp:sp>
    <dsp:sp modelId="{C86D3E66-6BA8-4881-8981-086F8266819A}">
      <dsp:nvSpPr>
        <dsp:cNvPr id="0" name=""/>
        <dsp:cNvSpPr/>
      </dsp:nvSpPr>
      <dsp:spPr>
        <a:xfrm>
          <a:off x="531779" y="2244605"/>
          <a:ext cx="575867" cy="575867"/>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71BE03-BD09-403A-A60B-AD4D78762470}">
      <dsp:nvSpPr>
        <dsp:cNvPr id="0" name=""/>
        <dsp:cNvSpPr/>
      </dsp:nvSpPr>
      <dsp:spPr>
        <a:xfrm rot="10800000">
          <a:off x="1133377" y="2992374"/>
          <a:ext cx="3928105" cy="575867"/>
        </a:xfrm>
        <a:prstGeom prst="homePlate">
          <a:avLst/>
        </a:prstGeom>
        <a:solidFill>
          <a:srgbClr val="33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942"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b="1" i="0" u="none" strike="noStrike" kern="1200">
              <a:solidFill>
                <a:schemeClr val="bg1"/>
              </a:solidFill>
              <a:effectLst/>
              <a:latin typeface="+mn-lt"/>
            </a:rPr>
            <a:t>£2 million</a:t>
          </a:r>
          <a:r>
            <a:rPr lang="en-US" sz="1400" b="0" i="0" kern="1200">
              <a:solidFill>
                <a:schemeClr val="bg1"/>
              </a:solidFill>
              <a:effectLst/>
              <a:latin typeface="+mn-lt"/>
            </a:rPr>
            <a:t>​ - a</a:t>
          </a:r>
          <a:r>
            <a:rPr lang="en-GB" sz="1400" b="0" i="0" u="none" strike="noStrike" kern="1200" err="1">
              <a:solidFill>
                <a:schemeClr val="bg1"/>
              </a:solidFill>
              <a:effectLst/>
              <a:latin typeface="+mn-lt"/>
            </a:rPr>
            <a:t>nnual</a:t>
          </a:r>
          <a:r>
            <a:rPr lang="en-GB" sz="1400" b="0" i="0" u="none" strike="noStrike" kern="1200">
              <a:solidFill>
                <a:schemeClr val="bg1"/>
              </a:solidFill>
              <a:effectLst/>
              <a:latin typeface="+mn-lt"/>
            </a:rPr>
            <a:t> value of flood reduction from trees</a:t>
          </a:r>
          <a:endParaRPr lang="en-GB" sz="1400" kern="1200">
            <a:solidFill>
              <a:schemeClr val="bg1"/>
            </a:solidFill>
            <a:latin typeface="+mn-lt"/>
          </a:endParaRPr>
        </a:p>
      </dsp:txBody>
      <dsp:txXfrm rot="10800000">
        <a:off x="1277344" y="2992374"/>
        <a:ext cx="3784138" cy="575867"/>
      </dsp:txXfrm>
    </dsp:sp>
    <dsp:sp modelId="{C983D9A0-87D7-479E-BA3B-79E3E5FEDAD6}">
      <dsp:nvSpPr>
        <dsp:cNvPr id="0" name=""/>
        <dsp:cNvSpPr/>
      </dsp:nvSpPr>
      <dsp:spPr>
        <a:xfrm>
          <a:off x="531779" y="3003805"/>
          <a:ext cx="575867" cy="575867"/>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B84377-FD6E-47FC-962E-716B7C5E09BC}">
      <dsp:nvSpPr>
        <dsp:cNvPr id="0" name=""/>
        <dsp:cNvSpPr/>
      </dsp:nvSpPr>
      <dsp:spPr>
        <a:xfrm rot="10800000">
          <a:off x="1133377" y="3740142"/>
          <a:ext cx="3928105" cy="575867"/>
        </a:xfrm>
        <a:prstGeom prst="homePlate">
          <a:avLst/>
        </a:prstGeom>
        <a:solidFill>
          <a:srgbClr val="33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3942"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b="1" i="0" u="none" strike="noStrike" kern="1200">
              <a:solidFill>
                <a:schemeClr val="bg1"/>
              </a:solidFill>
              <a:effectLst/>
              <a:latin typeface="+mn-lt"/>
            </a:rPr>
            <a:t>£14.4 million</a:t>
          </a:r>
          <a:r>
            <a:rPr lang="en-GB" sz="1400" b="0" i="0" u="none" strike="noStrike" kern="1200">
              <a:solidFill>
                <a:schemeClr val="bg1"/>
              </a:solidFill>
              <a:effectLst/>
              <a:latin typeface="+mn-lt"/>
            </a:rPr>
            <a:t> - annual value of urban cooling from green infrastructure</a:t>
          </a:r>
          <a:endParaRPr lang="en-GB" sz="1400" kern="1200">
            <a:solidFill>
              <a:schemeClr val="bg1"/>
            </a:solidFill>
            <a:latin typeface="+mn-lt"/>
          </a:endParaRPr>
        </a:p>
      </dsp:txBody>
      <dsp:txXfrm rot="10800000">
        <a:off x="1277344" y="3740142"/>
        <a:ext cx="3784138" cy="575867"/>
      </dsp:txXfrm>
    </dsp:sp>
    <dsp:sp modelId="{FCD633AF-57F4-41D6-B6F6-A3E7AA96EAAB}">
      <dsp:nvSpPr>
        <dsp:cNvPr id="0" name=""/>
        <dsp:cNvSpPr/>
      </dsp:nvSpPr>
      <dsp:spPr>
        <a:xfrm>
          <a:off x="531779" y="3741443"/>
          <a:ext cx="575867" cy="575867"/>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35A9D-A04E-4A99-8DCE-84AA43F2A3D7}">
      <dsp:nvSpPr>
        <dsp:cNvPr id="0" name=""/>
        <dsp:cNvSpPr/>
      </dsp:nvSpPr>
      <dsp:spPr>
        <a:xfrm rot="10800000">
          <a:off x="2578218" y="3815"/>
          <a:ext cx="9625610" cy="614891"/>
        </a:xfrm>
        <a:prstGeom prst="homePlate">
          <a:avLst/>
        </a:prstGeom>
        <a:solidFill>
          <a:srgbClr val="32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150"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kern="1200"/>
            <a:t>Selecting pilot projects and developing them across the investment readiness journey.  </a:t>
          </a:r>
        </a:p>
      </dsp:txBody>
      <dsp:txXfrm rot="10800000">
        <a:off x="2731941" y="3815"/>
        <a:ext cx="9471887" cy="614891"/>
      </dsp:txXfrm>
    </dsp:sp>
    <dsp:sp modelId="{34EC4DB5-3BD9-4E0C-8911-EB68245F761C}">
      <dsp:nvSpPr>
        <dsp:cNvPr id="0" name=""/>
        <dsp:cNvSpPr/>
      </dsp:nvSpPr>
      <dsp:spPr>
        <a:xfrm>
          <a:off x="2270773" y="3815"/>
          <a:ext cx="614891" cy="614891"/>
        </a:xfrm>
        <a:prstGeom prst="ellipse">
          <a:avLst/>
        </a:prstGeom>
        <a:solidFill>
          <a:srgbClr val="32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3BC5D9-4FDB-483B-ACDC-9BC9FD328181}">
      <dsp:nvSpPr>
        <dsp:cNvPr id="0" name=""/>
        <dsp:cNvSpPr/>
      </dsp:nvSpPr>
      <dsp:spPr>
        <a:xfrm rot="10800000">
          <a:off x="2578218" y="772429"/>
          <a:ext cx="9625610" cy="614891"/>
        </a:xfrm>
        <a:prstGeom prst="homePlate">
          <a:avLst/>
        </a:prstGeom>
        <a:solidFill>
          <a:srgbClr val="32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150"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kern="1200"/>
            <a:t>Supporting with the development of a proof-of-concept regional approach.</a:t>
          </a:r>
        </a:p>
      </dsp:txBody>
      <dsp:txXfrm rot="10800000">
        <a:off x="2731941" y="772429"/>
        <a:ext cx="9471887" cy="614891"/>
      </dsp:txXfrm>
    </dsp:sp>
    <dsp:sp modelId="{862F20EB-552D-4A08-AF43-78FDDA86B653}">
      <dsp:nvSpPr>
        <dsp:cNvPr id="0" name=""/>
        <dsp:cNvSpPr/>
      </dsp:nvSpPr>
      <dsp:spPr>
        <a:xfrm>
          <a:off x="2270773" y="772429"/>
          <a:ext cx="614891" cy="614891"/>
        </a:xfrm>
        <a:prstGeom prst="ellipse">
          <a:avLst/>
        </a:prstGeom>
        <a:solidFill>
          <a:srgbClr val="32543D"/>
        </a:solidFill>
        <a:ln w="1905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sp>
    <dsp:sp modelId="{3BF1E07C-9DC0-45B4-8C3A-C85CD7E8095A}">
      <dsp:nvSpPr>
        <dsp:cNvPr id="0" name=""/>
        <dsp:cNvSpPr/>
      </dsp:nvSpPr>
      <dsp:spPr>
        <a:xfrm rot="10800000">
          <a:off x="2578218" y="1541043"/>
          <a:ext cx="9625610" cy="614891"/>
        </a:xfrm>
        <a:prstGeom prst="homePlate">
          <a:avLst/>
        </a:prstGeom>
        <a:solidFill>
          <a:srgbClr val="32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150"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kern="1200"/>
            <a:t>Training and supporting project developers with market mechanics.</a:t>
          </a:r>
        </a:p>
      </dsp:txBody>
      <dsp:txXfrm rot="10800000">
        <a:off x="2731941" y="1541043"/>
        <a:ext cx="9471887" cy="614891"/>
      </dsp:txXfrm>
    </dsp:sp>
    <dsp:sp modelId="{075F022E-235A-404C-91A4-602D85FFFD28}">
      <dsp:nvSpPr>
        <dsp:cNvPr id="0" name=""/>
        <dsp:cNvSpPr/>
      </dsp:nvSpPr>
      <dsp:spPr>
        <a:xfrm>
          <a:off x="2270773" y="1541043"/>
          <a:ext cx="614891" cy="614891"/>
        </a:xfrm>
        <a:prstGeom prst="ellipse">
          <a:avLst/>
        </a:prstGeom>
        <a:solidFill>
          <a:srgbClr val="32543D"/>
        </a:solidFill>
        <a:ln w="1905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sp>
    <dsp:sp modelId="{5E9F100D-914D-4461-B1F7-29F04E56DF50}">
      <dsp:nvSpPr>
        <dsp:cNvPr id="0" name=""/>
        <dsp:cNvSpPr/>
      </dsp:nvSpPr>
      <dsp:spPr>
        <a:xfrm rot="10800000">
          <a:off x="2578218" y="2309657"/>
          <a:ext cx="9625610" cy="614891"/>
        </a:xfrm>
        <a:prstGeom prst="homePlate">
          <a:avLst/>
        </a:prstGeom>
        <a:solidFill>
          <a:srgbClr val="32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150"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kern="1200"/>
            <a:t>Building a network of buyers, investors, beneficiaries, suppliers interested in market development.</a:t>
          </a:r>
        </a:p>
      </dsp:txBody>
      <dsp:txXfrm rot="10800000">
        <a:off x="2731941" y="2309657"/>
        <a:ext cx="9471887" cy="614891"/>
      </dsp:txXfrm>
    </dsp:sp>
    <dsp:sp modelId="{536D0C38-2CF7-4868-81FA-7D1E14707988}">
      <dsp:nvSpPr>
        <dsp:cNvPr id="0" name=""/>
        <dsp:cNvSpPr/>
      </dsp:nvSpPr>
      <dsp:spPr>
        <a:xfrm>
          <a:off x="2270773" y="2309657"/>
          <a:ext cx="614891" cy="614891"/>
        </a:xfrm>
        <a:prstGeom prst="ellipse">
          <a:avLst/>
        </a:prstGeom>
        <a:solidFill>
          <a:srgbClr val="32543D"/>
        </a:solidFill>
        <a:ln w="1905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sp>
    <dsp:sp modelId="{C0A5FE5C-2685-41AD-98D8-820A556AE854}">
      <dsp:nvSpPr>
        <dsp:cNvPr id="0" name=""/>
        <dsp:cNvSpPr/>
      </dsp:nvSpPr>
      <dsp:spPr>
        <a:xfrm rot="10800000">
          <a:off x="2578218" y="3078271"/>
          <a:ext cx="9625610" cy="614891"/>
        </a:xfrm>
        <a:prstGeom prst="homePlate">
          <a:avLst/>
        </a:prstGeom>
        <a:solidFill>
          <a:srgbClr val="32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150"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kern="1200"/>
            <a:t>Sharing learnings and key project templates with regional organisations.</a:t>
          </a:r>
        </a:p>
      </dsp:txBody>
      <dsp:txXfrm rot="10800000">
        <a:off x="2731941" y="3078271"/>
        <a:ext cx="9471887" cy="614891"/>
      </dsp:txXfrm>
    </dsp:sp>
    <dsp:sp modelId="{CBAE2BC5-97F1-448F-A0F2-2E6415AC27A9}">
      <dsp:nvSpPr>
        <dsp:cNvPr id="0" name=""/>
        <dsp:cNvSpPr/>
      </dsp:nvSpPr>
      <dsp:spPr>
        <a:xfrm>
          <a:off x="2270773" y="3078271"/>
          <a:ext cx="614891" cy="614891"/>
        </a:xfrm>
        <a:prstGeom prst="ellipse">
          <a:avLst/>
        </a:prstGeom>
        <a:solidFill>
          <a:srgbClr val="32543D"/>
        </a:solidFill>
        <a:ln w="1905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sp>
    <dsp:sp modelId="{0328BB4F-C1A5-4C82-A9CF-DAA1F8F74078}">
      <dsp:nvSpPr>
        <dsp:cNvPr id="0" name=""/>
        <dsp:cNvSpPr/>
      </dsp:nvSpPr>
      <dsp:spPr>
        <a:xfrm rot="10800000">
          <a:off x="2578218" y="3846885"/>
          <a:ext cx="9625610" cy="614891"/>
        </a:xfrm>
        <a:prstGeom prst="homePlate">
          <a:avLst/>
        </a:prstGeom>
        <a:solidFill>
          <a:srgbClr val="32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150" tIns="53340" rIns="99568" bIns="53340" numCol="1" spcCol="1270" anchor="ctr" anchorCtr="0">
          <a:noAutofit/>
        </a:bodyPr>
        <a:lstStyle/>
        <a:p>
          <a:pPr marL="0" lvl="0" indent="0" algn="ctr" defTabSz="622300">
            <a:lnSpc>
              <a:spcPct val="90000"/>
            </a:lnSpc>
            <a:spcBef>
              <a:spcPct val="0"/>
            </a:spcBef>
            <a:spcAft>
              <a:spcPct val="35000"/>
            </a:spcAft>
            <a:buNone/>
          </a:pPr>
          <a:r>
            <a:rPr lang="en-GB" sz="1400" kern="1200"/>
            <a:t>Developing urban nature markets and underlying templates and standards. </a:t>
          </a:r>
        </a:p>
      </dsp:txBody>
      <dsp:txXfrm rot="10800000">
        <a:off x="2731941" y="3846885"/>
        <a:ext cx="9471887" cy="614891"/>
      </dsp:txXfrm>
    </dsp:sp>
    <dsp:sp modelId="{E8AC551C-4D5D-43AE-8541-C5389A6B6CA7}">
      <dsp:nvSpPr>
        <dsp:cNvPr id="0" name=""/>
        <dsp:cNvSpPr/>
      </dsp:nvSpPr>
      <dsp:spPr>
        <a:xfrm>
          <a:off x="2270773" y="3846885"/>
          <a:ext cx="614891" cy="614891"/>
        </a:xfrm>
        <a:prstGeom prst="ellipse">
          <a:avLst/>
        </a:prstGeom>
        <a:solidFill>
          <a:srgbClr val="32543D"/>
        </a:solidFill>
        <a:ln w="1905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1675F-426C-4B69-BB5C-0D5999B67414}">
      <dsp:nvSpPr>
        <dsp:cNvPr id="0" name=""/>
        <dsp:cNvSpPr/>
      </dsp:nvSpPr>
      <dsp:spPr>
        <a:xfrm>
          <a:off x="318" y="303938"/>
          <a:ext cx="1240952" cy="744571"/>
        </a:xfrm>
        <a:prstGeom prst="rect">
          <a:avLst/>
        </a:prstGeom>
        <a:solidFill>
          <a:srgbClr val="32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t>Market research</a:t>
          </a:r>
          <a:r>
            <a:rPr lang="en-GB" sz="1200" kern="1200">
              <a:latin typeface="Aptos Display" panose="02110004020202020204"/>
            </a:rPr>
            <a:t>: supply and demand</a:t>
          </a:r>
          <a:endParaRPr lang="en-GB" sz="1200" kern="1200"/>
        </a:p>
      </dsp:txBody>
      <dsp:txXfrm>
        <a:off x="318" y="303938"/>
        <a:ext cx="1240952" cy="744571"/>
      </dsp:txXfrm>
    </dsp:sp>
    <dsp:sp modelId="{A45DBF6B-2006-429D-B60A-C13AEE36CA03}">
      <dsp:nvSpPr>
        <dsp:cNvPr id="0" name=""/>
        <dsp:cNvSpPr/>
      </dsp:nvSpPr>
      <dsp:spPr>
        <a:xfrm>
          <a:off x="1365365" y="303938"/>
          <a:ext cx="1240952" cy="744571"/>
        </a:xfrm>
        <a:prstGeom prst="rect">
          <a:avLst/>
        </a:prstGeom>
        <a:solidFill>
          <a:srgbClr val="32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Natural capital accounting</a:t>
          </a:r>
        </a:p>
      </dsp:txBody>
      <dsp:txXfrm>
        <a:off x="1365365" y="303938"/>
        <a:ext cx="1240952" cy="744571"/>
      </dsp:txXfrm>
    </dsp:sp>
    <dsp:sp modelId="{4897467E-CC72-47D9-9054-4D6B286835D5}">
      <dsp:nvSpPr>
        <dsp:cNvPr id="0" name=""/>
        <dsp:cNvSpPr/>
      </dsp:nvSpPr>
      <dsp:spPr>
        <a:xfrm>
          <a:off x="318" y="1172605"/>
          <a:ext cx="1240952" cy="744571"/>
        </a:xfrm>
        <a:prstGeom prst="rect">
          <a:avLst/>
        </a:prstGeom>
        <a:solidFill>
          <a:srgbClr val="32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Build capacity and capability</a:t>
          </a:r>
        </a:p>
      </dsp:txBody>
      <dsp:txXfrm>
        <a:off x="318" y="1172605"/>
        <a:ext cx="1240952" cy="744571"/>
      </dsp:txXfrm>
    </dsp:sp>
    <dsp:sp modelId="{F0927032-66C8-40DB-9A1A-89DC44FBB776}">
      <dsp:nvSpPr>
        <dsp:cNvPr id="0" name=""/>
        <dsp:cNvSpPr/>
      </dsp:nvSpPr>
      <dsp:spPr>
        <a:xfrm>
          <a:off x="1365365" y="1172605"/>
          <a:ext cx="1240952" cy="744571"/>
        </a:xfrm>
        <a:prstGeom prst="rect">
          <a:avLst/>
        </a:prstGeom>
        <a:solidFill>
          <a:srgbClr val="32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Develop pipeline and aggregation models</a:t>
          </a:r>
        </a:p>
      </dsp:txBody>
      <dsp:txXfrm>
        <a:off x="1365365" y="1172605"/>
        <a:ext cx="1240952" cy="744571"/>
      </dsp:txXfrm>
    </dsp:sp>
    <dsp:sp modelId="{3288490A-AB54-4A46-B508-04F03897E1FB}">
      <dsp:nvSpPr>
        <dsp:cNvPr id="0" name=""/>
        <dsp:cNvSpPr/>
      </dsp:nvSpPr>
      <dsp:spPr>
        <a:xfrm>
          <a:off x="318" y="2041271"/>
          <a:ext cx="1240952" cy="744571"/>
        </a:xfrm>
        <a:prstGeom prst="rect">
          <a:avLst/>
        </a:prstGeom>
        <a:solidFill>
          <a:srgbClr val="32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Assess operating models and governance</a:t>
          </a:r>
        </a:p>
      </dsp:txBody>
      <dsp:txXfrm>
        <a:off x="318" y="2041271"/>
        <a:ext cx="1240952" cy="744571"/>
      </dsp:txXfrm>
    </dsp:sp>
    <dsp:sp modelId="{1E8B6C53-B1DA-4B90-B23E-4E51328147BA}">
      <dsp:nvSpPr>
        <dsp:cNvPr id="0" name=""/>
        <dsp:cNvSpPr/>
      </dsp:nvSpPr>
      <dsp:spPr>
        <a:xfrm>
          <a:off x="1365365" y="2041271"/>
          <a:ext cx="1240952" cy="744571"/>
        </a:xfrm>
        <a:prstGeom prst="rect">
          <a:avLst/>
        </a:prstGeom>
        <a:solidFill>
          <a:srgbClr val="32543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t>Pilot projects to test </a:t>
          </a:r>
          <a:r>
            <a:rPr lang="en-GB" sz="1200" kern="1200">
              <a:latin typeface="Aptos Display" panose="02110004020202020204"/>
            </a:rPr>
            <a:t>nature </a:t>
          </a:r>
          <a:r>
            <a:rPr lang="en-GB" sz="1200" kern="1200"/>
            <a:t>markets</a:t>
          </a:r>
        </a:p>
      </dsp:txBody>
      <dsp:txXfrm>
        <a:off x="1365365" y="2041271"/>
        <a:ext cx="1240952" cy="7445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D1949-0B8A-4060-8A63-19C96CFDAA6D}">
      <dsp:nvSpPr>
        <dsp:cNvPr id="0" name=""/>
        <dsp:cNvSpPr/>
      </dsp:nvSpPr>
      <dsp:spPr>
        <a:xfrm>
          <a:off x="0" y="1595"/>
          <a:ext cx="6827874" cy="892580"/>
        </a:xfrm>
        <a:prstGeom prst="roundRect">
          <a:avLst/>
        </a:prstGeom>
        <a:solidFill>
          <a:srgbClr val="32543D">
            <a:alpha val="2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mn-lt"/>
            </a:rPr>
            <a:t>Effective engagement with investors, funders, and buyers requires an integrated strategy across regional delivery stakeholders to prevent market confusion, to establish scale, and protect credibility.</a:t>
          </a:r>
        </a:p>
      </dsp:txBody>
      <dsp:txXfrm>
        <a:off x="43572" y="45167"/>
        <a:ext cx="6740730" cy="805436"/>
      </dsp:txXfrm>
    </dsp:sp>
    <dsp:sp modelId="{3A4005ED-6A21-4E4E-A696-274A8C5E6B6D}">
      <dsp:nvSpPr>
        <dsp:cNvPr id="0" name=""/>
        <dsp:cNvSpPr/>
      </dsp:nvSpPr>
      <dsp:spPr>
        <a:xfrm>
          <a:off x="0" y="904835"/>
          <a:ext cx="6827874" cy="892580"/>
        </a:xfrm>
        <a:prstGeom prst="roundRect">
          <a:avLst/>
        </a:prstGeom>
        <a:solidFill>
          <a:srgbClr val="32543D">
            <a:alpha val="2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2889250" rtl="0">
            <a:lnSpc>
              <a:spcPct val="90000"/>
            </a:lnSpc>
            <a:spcBef>
              <a:spcPct val="0"/>
            </a:spcBef>
            <a:spcAft>
              <a:spcPct val="35000"/>
            </a:spcAft>
            <a:buNone/>
          </a:pPr>
          <a:r>
            <a:rPr lang="en-GB" sz="1400" kern="1200"/>
            <a:t>Developing </a:t>
          </a:r>
          <a:r>
            <a:rPr lang="en-GB" sz="1400" kern="1200">
              <a:latin typeface="Aptos Display" panose="02110004020202020204"/>
            </a:rPr>
            <a:t>regional-scale</a:t>
          </a:r>
          <a:r>
            <a:rPr lang="en-GB" sz="1400" kern="1200"/>
            <a:t> </a:t>
          </a:r>
          <a:r>
            <a:rPr lang="en-GB" sz="1400" kern="1200">
              <a:latin typeface="Aptos Display" panose="02110004020202020204"/>
            </a:rPr>
            <a:t>pipelines</a:t>
          </a:r>
          <a:r>
            <a:rPr lang="en-GB" sz="1400" kern="1200"/>
            <a:t> and </a:t>
          </a:r>
          <a:r>
            <a:rPr lang="en-GB" sz="1400" kern="1200">
              <a:latin typeface="Aptos Display" panose="02110004020202020204"/>
            </a:rPr>
            <a:t>platforms</a:t>
          </a:r>
          <a:r>
            <a:rPr lang="en-GB" sz="1400" kern="1200"/>
            <a:t> amplifies project visibility and unlocks a </a:t>
          </a:r>
          <a:r>
            <a:rPr lang="en-GB" sz="1400" kern="1200">
              <a:latin typeface="Aptos Display" panose="02110004020202020204"/>
            </a:rPr>
            <a:t>broader</a:t>
          </a:r>
          <a:r>
            <a:rPr lang="en-GB" sz="1400" kern="1200"/>
            <a:t> spectrum of funding opportunities, enabling projects to access a wider investment landscape. </a:t>
          </a:r>
          <a:endParaRPr lang="en-GB" sz="1400" kern="1200">
            <a:latin typeface="Aptos" panose="02110004020202020204"/>
            <a:ea typeface="+mn-ea"/>
            <a:cs typeface="+mn-cs"/>
          </a:endParaRPr>
        </a:p>
      </dsp:txBody>
      <dsp:txXfrm>
        <a:off x="43572" y="948407"/>
        <a:ext cx="6740730" cy="805436"/>
      </dsp:txXfrm>
    </dsp:sp>
    <dsp:sp modelId="{9681D417-9EBC-4956-A8B4-C0A7E5F03495}">
      <dsp:nvSpPr>
        <dsp:cNvPr id="0" name=""/>
        <dsp:cNvSpPr/>
      </dsp:nvSpPr>
      <dsp:spPr>
        <a:xfrm>
          <a:off x="0" y="1808075"/>
          <a:ext cx="6827874" cy="892580"/>
        </a:xfrm>
        <a:prstGeom prst="roundRect">
          <a:avLst/>
        </a:prstGeom>
        <a:solidFill>
          <a:srgbClr val="32543D">
            <a:alpha val="2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GB" sz="1400" kern="1200">
              <a:latin typeface="+mn-lt"/>
              <a:ea typeface="Calibri"/>
              <a:cs typeface="Calibri"/>
            </a:rPr>
            <a:t>A regional-scale framework supports more effective stakeholder collaboration, facilitating greater alignment of efforts both spatially and thematically.</a:t>
          </a:r>
          <a:endParaRPr lang="en-GB" sz="1400" kern="1200">
            <a:latin typeface="+mn-lt"/>
            <a:ea typeface="+mn-ea"/>
            <a:cs typeface="+mn-cs"/>
          </a:endParaRPr>
        </a:p>
      </dsp:txBody>
      <dsp:txXfrm>
        <a:off x="43572" y="1851647"/>
        <a:ext cx="6740730" cy="805436"/>
      </dsp:txXfrm>
    </dsp:sp>
    <dsp:sp modelId="{E8205C3D-4653-4E74-A62A-ADBC59B430A4}">
      <dsp:nvSpPr>
        <dsp:cNvPr id="0" name=""/>
        <dsp:cNvSpPr/>
      </dsp:nvSpPr>
      <dsp:spPr>
        <a:xfrm>
          <a:off x="0" y="2711316"/>
          <a:ext cx="6827874" cy="892580"/>
        </a:xfrm>
        <a:prstGeom prst="roundRect">
          <a:avLst/>
        </a:prstGeom>
        <a:solidFill>
          <a:srgbClr val="32543D">
            <a:alpha val="2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1400" kern="1200">
              <a:latin typeface="+mn-lt"/>
            </a:rPr>
            <a:t>Scalable mechanisms like aggregation and unit-based tokens increase project flexibility, enabling market participation across a broader spectrum of price points</a:t>
          </a:r>
          <a:r>
            <a:rPr lang="en-GB" sz="1400" kern="1200">
              <a:latin typeface="+mn-lt"/>
              <a:ea typeface="+mn-ea"/>
              <a:cs typeface="+mn-cs"/>
            </a:rPr>
            <a:t>.</a:t>
          </a:r>
        </a:p>
      </dsp:txBody>
      <dsp:txXfrm>
        <a:off x="43572" y="2754888"/>
        <a:ext cx="6740730" cy="805436"/>
      </dsp:txXfrm>
    </dsp:sp>
    <dsp:sp modelId="{4B6DA28D-8E76-43D2-8325-92363391F99F}">
      <dsp:nvSpPr>
        <dsp:cNvPr id="0" name=""/>
        <dsp:cNvSpPr/>
      </dsp:nvSpPr>
      <dsp:spPr>
        <a:xfrm>
          <a:off x="0" y="3614556"/>
          <a:ext cx="6827874" cy="892580"/>
        </a:xfrm>
        <a:prstGeom prst="roundRect">
          <a:avLst/>
        </a:prstGeom>
        <a:solidFill>
          <a:srgbClr val="32543D">
            <a:alpha val="2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1400" kern="1200"/>
            <a:t>Despite high levels of ambition, substantial gaps in supply-side capability and capacity remain major obstacles to developing projects that are ready for investment.</a:t>
          </a:r>
          <a:endParaRPr lang="en-GB" sz="1400" kern="1200">
            <a:latin typeface="Aptos" panose="02110004020202020204"/>
            <a:ea typeface="+mn-ea"/>
            <a:cs typeface="+mn-cs"/>
          </a:endParaRPr>
        </a:p>
      </dsp:txBody>
      <dsp:txXfrm>
        <a:off x="43572" y="3658128"/>
        <a:ext cx="6740730" cy="805436"/>
      </dsp:txXfrm>
    </dsp:sp>
    <dsp:sp modelId="{A2699FE8-6F8A-479F-B83F-25CE28EACF45}">
      <dsp:nvSpPr>
        <dsp:cNvPr id="0" name=""/>
        <dsp:cNvSpPr/>
      </dsp:nvSpPr>
      <dsp:spPr>
        <a:xfrm>
          <a:off x="0" y="4517796"/>
          <a:ext cx="6827874" cy="892580"/>
        </a:xfrm>
        <a:prstGeom prst="roundRect">
          <a:avLst/>
        </a:prstGeom>
        <a:solidFill>
          <a:srgbClr val="32543D">
            <a:alpha val="2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1400" kern="1200"/>
            <a:t>Establishing the supply side of a regional natural capital market is a long-term endeavour, requiring deep stakeholder engagement, committed resources, and up-front funding.</a:t>
          </a:r>
          <a:endParaRPr lang="en-GB" sz="1400" kern="1200">
            <a:latin typeface="Aptos" panose="02110004020202020204"/>
            <a:ea typeface="+mn-ea"/>
            <a:cs typeface="+mn-cs"/>
          </a:endParaRPr>
        </a:p>
      </dsp:txBody>
      <dsp:txXfrm>
        <a:off x="43572" y="4561368"/>
        <a:ext cx="6740730" cy="8054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3E12A-AFA2-4637-A006-6B03D728C4C2}">
      <dsp:nvSpPr>
        <dsp:cNvPr id="0" name=""/>
        <dsp:cNvSpPr/>
      </dsp:nvSpPr>
      <dsp:spPr>
        <a:xfrm>
          <a:off x="0" y="789"/>
          <a:ext cx="6698511" cy="890225"/>
        </a:xfrm>
        <a:prstGeom prst="roundRect">
          <a:avLst/>
        </a:prstGeom>
        <a:solidFill>
          <a:srgbClr val="32543D">
            <a:alpha val="2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Corporate interest in nature related impacts is growing, and predominantly motivated by organisational mission, customer demand, and financial resilience, but lags behind explicit net-zero action.</a:t>
          </a:r>
        </a:p>
      </dsp:txBody>
      <dsp:txXfrm>
        <a:off x="43457" y="44246"/>
        <a:ext cx="6611597" cy="803311"/>
      </dsp:txXfrm>
    </dsp:sp>
    <dsp:sp modelId="{633A1811-FB73-4340-BC1E-87E7F31E899E}">
      <dsp:nvSpPr>
        <dsp:cNvPr id="0" name=""/>
        <dsp:cNvSpPr/>
      </dsp:nvSpPr>
      <dsp:spPr>
        <a:xfrm>
          <a:off x="0" y="901646"/>
          <a:ext cx="6698511" cy="890225"/>
        </a:xfrm>
        <a:prstGeom prst="roundRect">
          <a:avLst/>
        </a:prstGeom>
        <a:solidFill>
          <a:srgbClr val="32543D">
            <a:alpha val="2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1400" kern="1200">
              <a:latin typeface="Aptos" panose="02110004020202020204"/>
              <a:ea typeface="+mn-ea"/>
              <a:cs typeface="+mn-cs"/>
            </a:rPr>
            <a:t>Businesses favour projects with a strong social value element and the incorporation of nature-based solutions for climate change. </a:t>
          </a:r>
        </a:p>
      </dsp:txBody>
      <dsp:txXfrm>
        <a:off x="43457" y="945103"/>
        <a:ext cx="6611597" cy="803311"/>
      </dsp:txXfrm>
    </dsp:sp>
    <dsp:sp modelId="{C526B9AC-36AC-47BB-A9E6-1E6DD586097A}">
      <dsp:nvSpPr>
        <dsp:cNvPr id="0" name=""/>
        <dsp:cNvSpPr/>
      </dsp:nvSpPr>
      <dsp:spPr>
        <a:xfrm>
          <a:off x="0" y="1802503"/>
          <a:ext cx="6698511" cy="890225"/>
        </a:xfrm>
        <a:prstGeom prst="roundRect">
          <a:avLst/>
        </a:prstGeom>
        <a:solidFill>
          <a:srgbClr val="32543D">
            <a:alpha val="2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1400" kern="1200"/>
            <a:t>Analysis indicates that corporate ESG/CSR funders most commonly prefer price points in the £10,000 to £100,000 range.</a:t>
          </a:r>
          <a:endParaRPr lang="en-GB" sz="1400" kern="1200">
            <a:latin typeface="Aptos" panose="02110004020202020204"/>
            <a:ea typeface="+mn-ea"/>
            <a:cs typeface="+mn-cs"/>
          </a:endParaRPr>
        </a:p>
      </dsp:txBody>
      <dsp:txXfrm>
        <a:off x="43457" y="1845960"/>
        <a:ext cx="6611597" cy="803311"/>
      </dsp:txXfrm>
    </dsp:sp>
    <dsp:sp modelId="{460BD1CF-A852-4DDA-BD93-D2A818F7F592}">
      <dsp:nvSpPr>
        <dsp:cNvPr id="0" name=""/>
        <dsp:cNvSpPr/>
      </dsp:nvSpPr>
      <dsp:spPr>
        <a:xfrm>
          <a:off x="0" y="2703360"/>
          <a:ext cx="6698511" cy="890225"/>
        </a:xfrm>
        <a:prstGeom prst="roundRect">
          <a:avLst/>
        </a:prstGeom>
        <a:solidFill>
          <a:srgbClr val="32543D">
            <a:alpha val="2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1400" kern="1200"/>
            <a:t>The proximity of natural capital interventions to company premises, supply chains, and local communities constituted the primary criterion for project selection.</a:t>
          </a:r>
          <a:endParaRPr lang="en-GB" sz="1400" kern="1200">
            <a:latin typeface="Aptos" panose="02110004020202020204"/>
            <a:ea typeface="+mn-ea"/>
            <a:cs typeface="+mn-cs"/>
          </a:endParaRPr>
        </a:p>
      </dsp:txBody>
      <dsp:txXfrm>
        <a:off x="43457" y="2746817"/>
        <a:ext cx="6611597" cy="803311"/>
      </dsp:txXfrm>
    </dsp:sp>
    <dsp:sp modelId="{4802E11F-B128-4D5E-B8DF-1F4569685D47}">
      <dsp:nvSpPr>
        <dsp:cNvPr id="0" name=""/>
        <dsp:cNvSpPr/>
      </dsp:nvSpPr>
      <dsp:spPr>
        <a:xfrm>
          <a:off x="0" y="3604217"/>
          <a:ext cx="6698511" cy="890225"/>
        </a:xfrm>
        <a:prstGeom prst="roundRect">
          <a:avLst/>
        </a:prstGeom>
        <a:solidFill>
          <a:srgbClr val="32543D">
            <a:alpha val="2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1400" kern="1200">
              <a:latin typeface="Aptos" panose="02110004020202020204"/>
              <a:ea typeface="+mn-ea"/>
              <a:cs typeface="+mn-cs"/>
            </a:rPr>
            <a:t>Unlocking financial support  for non-revenue generating projects requires a clear, measurable social value framework and a powerful narrative.</a:t>
          </a:r>
        </a:p>
      </dsp:txBody>
      <dsp:txXfrm>
        <a:off x="43457" y="3647674"/>
        <a:ext cx="6611597" cy="803311"/>
      </dsp:txXfrm>
    </dsp:sp>
    <dsp:sp modelId="{12DF70EE-EF5E-4530-8C15-FCAD7A1B79D8}">
      <dsp:nvSpPr>
        <dsp:cNvPr id="0" name=""/>
        <dsp:cNvSpPr/>
      </dsp:nvSpPr>
      <dsp:spPr>
        <a:xfrm>
          <a:off x="0" y="4505074"/>
          <a:ext cx="6698511" cy="890225"/>
        </a:xfrm>
        <a:prstGeom prst="roundRect">
          <a:avLst/>
        </a:prstGeom>
        <a:solidFill>
          <a:srgbClr val="32543D">
            <a:alpha val="2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1400" kern="1200"/>
            <a:t>Corporates cited the policy and regulatory landscape as key </a:t>
          </a:r>
          <a:r>
            <a:rPr lang="en-GB" sz="1400" kern="1200"/>
            <a:t>reasons for non-engagement in nature markets, with limited demand drivers or understanding of benefits</a:t>
          </a:r>
          <a:r>
            <a:rPr lang="en-GB" sz="1400" kern="1200">
              <a:latin typeface="Aptos" panose="02110004020202020204"/>
              <a:ea typeface="+mn-ea"/>
              <a:cs typeface="+mn-cs"/>
            </a:rPr>
            <a:t>.</a:t>
          </a:r>
        </a:p>
      </dsp:txBody>
      <dsp:txXfrm>
        <a:off x="43457" y="4548531"/>
        <a:ext cx="6611597" cy="80331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3C49D-C8D8-4203-8635-64ABD3673FCA}" type="datetimeFigureOut">
              <a:rPr lang="en-GB" smtClean="0"/>
              <a:t>24/02/2026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5E2F0-50FB-4FC7-B786-1F1077DA3306}" type="slidenum">
              <a:rPr lang="en-GB" smtClean="0"/>
              <a:t>‹#›</a:t>
            </a:fld>
            <a:endParaRPr lang="en-GB"/>
          </a:p>
        </p:txBody>
      </p:sp>
    </p:spTree>
    <p:extLst>
      <p:ext uri="{BB962C8B-B14F-4D97-AF65-F5344CB8AC3E}">
        <p14:creationId xmlns:p14="http://schemas.microsoft.com/office/powerpoint/2010/main" val="2685160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455E2F0-50FB-4FC7-B786-1F1077DA3306}" type="slidenum">
              <a:rPr lang="en-GB" smtClean="0"/>
              <a:t>1</a:t>
            </a:fld>
            <a:endParaRPr lang="en-GB"/>
          </a:p>
        </p:txBody>
      </p:sp>
    </p:spTree>
    <p:extLst>
      <p:ext uri="{BB962C8B-B14F-4D97-AF65-F5344CB8AC3E}">
        <p14:creationId xmlns:p14="http://schemas.microsoft.com/office/powerpoint/2010/main" val="3077288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2938E8-22BF-4509-A31D-323E3950559F}" type="slidenum">
              <a:rPr lang="en-GB" smtClean="0"/>
              <a:t>20</a:t>
            </a:fld>
            <a:endParaRPr lang="en-GB"/>
          </a:p>
        </p:txBody>
      </p:sp>
    </p:spTree>
    <p:extLst>
      <p:ext uri="{BB962C8B-B14F-4D97-AF65-F5344CB8AC3E}">
        <p14:creationId xmlns:p14="http://schemas.microsoft.com/office/powerpoint/2010/main" val="280894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86963-1958-3D15-F3E4-D3D6ACC31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65054-81AE-CEA0-2CB3-B39E70102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85D86-B09D-39C7-8B92-E96DECA43B5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BD3EC4B-ABFC-C9BD-D8F1-D02AA731FD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5E2F0-50FB-4FC7-B786-1F1077DA33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0162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55E2F0-50FB-4FC7-B786-1F1077DA3306}" type="slidenum">
              <a:rPr lang="en-GB" smtClean="0"/>
              <a:t>24</a:t>
            </a:fld>
            <a:endParaRPr lang="en-GB"/>
          </a:p>
        </p:txBody>
      </p:sp>
    </p:spTree>
    <p:extLst>
      <p:ext uri="{BB962C8B-B14F-4D97-AF65-F5344CB8AC3E}">
        <p14:creationId xmlns:p14="http://schemas.microsoft.com/office/powerpoint/2010/main" val="597011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C8AA306-48F7-49A1-903C-E801D3AA3311}" type="slidenum">
              <a:rPr lang="en-GB" smtClean="0"/>
              <a:t>29</a:t>
            </a:fld>
            <a:endParaRPr lang="en-GB"/>
          </a:p>
        </p:txBody>
      </p:sp>
    </p:spTree>
    <p:extLst>
      <p:ext uri="{BB962C8B-B14F-4D97-AF65-F5344CB8AC3E}">
        <p14:creationId xmlns:p14="http://schemas.microsoft.com/office/powerpoint/2010/main" val="1977056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55E2F0-50FB-4FC7-B786-1F1077DA3306}" type="slidenum">
              <a:rPr lang="en-GB" smtClean="0"/>
              <a:t>30</a:t>
            </a:fld>
            <a:endParaRPr lang="en-GB"/>
          </a:p>
        </p:txBody>
      </p:sp>
    </p:spTree>
    <p:extLst>
      <p:ext uri="{BB962C8B-B14F-4D97-AF65-F5344CB8AC3E}">
        <p14:creationId xmlns:p14="http://schemas.microsoft.com/office/powerpoint/2010/main" val="3940418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55E2F0-50FB-4FC7-B786-1F1077DA3306}" type="slidenum">
              <a:rPr lang="en-GB" smtClean="0"/>
              <a:t>32</a:t>
            </a:fld>
            <a:endParaRPr lang="en-GB"/>
          </a:p>
        </p:txBody>
      </p:sp>
    </p:spTree>
    <p:extLst>
      <p:ext uri="{BB962C8B-B14F-4D97-AF65-F5344CB8AC3E}">
        <p14:creationId xmlns:p14="http://schemas.microsoft.com/office/powerpoint/2010/main" val="2875412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455E2F0-50FB-4FC7-B786-1F1077DA3306}" type="slidenum">
              <a:rPr lang="en-GB" smtClean="0"/>
              <a:t>35</a:t>
            </a:fld>
            <a:endParaRPr lang="en-GB"/>
          </a:p>
        </p:txBody>
      </p:sp>
    </p:spTree>
    <p:extLst>
      <p:ext uri="{BB962C8B-B14F-4D97-AF65-F5344CB8AC3E}">
        <p14:creationId xmlns:p14="http://schemas.microsoft.com/office/powerpoint/2010/main" val="2385917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B3033-D5F3-9D49-98FC-12CBCBD82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593571-F23C-9E61-83D4-C860AADA42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92B5D-3CAF-1DE2-83F0-CFACA143AA80}"/>
              </a:ext>
            </a:extLst>
          </p:cNvPr>
          <p:cNvSpPr>
            <a:spLocks noGrp="1"/>
          </p:cNvSpPr>
          <p:nvPr>
            <p:ph type="body" idx="1"/>
          </p:nvPr>
        </p:nvSpPr>
        <p:spPr/>
        <p:txBody>
          <a:bodyPr/>
          <a:lstStyle/>
          <a:p>
            <a:r>
              <a:rPr lang="en-GB"/>
              <a:t>Template</a:t>
            </a:r>
          </a:p>
        </p:txBody>
      </p:sp>
      <p:sp>
        <p:nvSpPr>
          <p:cNvPr id="4" name="Slide Number Placeholder 3">
            <a:extLst>
              <a:ext uri="{FF2B5EF4-FFF2-40B4-BE49-F238E27FC236}">
                <a16:creationId xmlns:a16="http://schemas.microsoft.com/office/drawing/2014/main" id="{3D4BF4EB-30DF-EAB0-C458-20997B8786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9113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55E2F0-50FB-4FC7-B786-1F1077DA3306}" type="slidenum">
              <a:rPr lang="en-GB" smtClean="0"/>
              <a:t>40</a:t>
            </a:fld>
            <a:endParaRPr lang="en-GB"/>
          </a:p>
        </p:txBody>
      </p:sp>
    </p:spTree>
    <p:extLst>
      <p:ext uri="{BB962C8B-B14F-4D97-AF65-F5344CB8AC3E}">
        <p14:creationId xmlns:p14="http://schemas.microsoft.com/office/powerpoint/2010/main" val="3728398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86E20-FF60-E758-CC8B-8A5C64143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E47B1-66D3-8830-079A-9772338ED0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B96FB7-BE65-D2C1-B311-10351141E00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BBA40A-84C2-FCF2-EC6D-997225179F10}"/>
              </a:ext>
            </a:extLst>
          </p:cNvPr>
          <p:cNvSpPr>
            <a:spLocks noGrp="1"/>
          </p:cNvSpPr>
          <p:nvPr>
            <p:ph type="sldNum" sz="quarter" idx="5"/>
          </p:nvPr>
        </p:nvSpPr>
        <p:spPr/>
        <p:txBody>
          <a:bodyPr/>
          <a:lstStyle/>
          <a:p>
            <a:fld id="{D1F1BDFC-10B7-4A02-BE93-D5CA2FF14FEB}" type="slidenum">
              <a:rPr lang="en-GB" smtClean="0"/>
              <a:t>41</a:t>
            </a:fld>
            <a:endParaRPr lang="en-GB"/>
          </a:p>
        </p:txBody>
      </p:sp>
    </p:spTree>
    <p:extLst>
      <p:ext uri="{BB962C8B-B14F-4D97-AF65-F5344CB8AC3E}">
        <p14:creationId xmlns:p14="http://schemas.microsoft.com/office/powerpoint/2010/main" val="1727646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1780A-47F7-8281-001D-08964B1BC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D43BE-20E8-94C7-D388-BDACE1D2E1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F37C1-B1C1-AA00-6A72-45E650FC309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C30B4A-8A35-D203-5FA6-BC3C28D8D365}"/>
              </a:ext>
            </a:extLst>
          </p:cNvPr>
          <p:cNvSpPr>
            <a:spLocks noGrp="1"/>
          </p:cNvSpPr>
          <p:nvPr>
            <p:ph type="sldNum" sz="quarter" idx="5"/>
          </p:nvPr>
        </p:nvSpPr>
        <p:spPr/>
        <p:txBody>
          <a:bodyPr/>
          <a:lstStyle/>
          <a:p>
            <a:fld id="{D1F1BDFC-10B7-4A02-BE93-D5CA2FF14FEB}" type="slidenum">
              <a:rPr lang="en-GB" smtClean="0"/>
              <a:t>3</a:t>
            </a:fld>
            <a:endParaRPr lang="en-GB"/>
          </a:p>
        </p:txBody>
      </p:sp>
    </p:spTree>
    <p:extLst>
      <p:ext uri="{BB962C8B-B14F-4D97-AF65-F5344CB8AC3E}">
        <p14:creationId xmlns:p14="http://schemas.microsoft.com/office/powerpoint/2010/main" val="1724981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CA7E1-AF2B-B260-FAC9-7C82E859BC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E0B46-B2A5-F204-D917-229AFF879F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6F88F6-35E4-77F9-C8CD-17CDD98B081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D13E6DF-F5AA-630A-CCE8-A9084FBA7985}"/>
              </a:ext>
            </a:extLst>
          </p:cNvPr>
          <p:cNvSpPr>
            <a:spLocks noGrp="1"/>
          </p:cNvSpPr>
          <p:nvPr>
            <p:ph type="sldNum" sz="quarter" idx="5"/>
          </p:nvPr>
        </p:nvSpPr>
        <p:spPr/>
        <p:txBody>
          <a:bodyPr/>
          <a:lstStyle/>
          <a:p>
            <a:fld id="{D1F1BDFC-10B7-4A02-BE93-D5CA2FF14FEB}" type="slidenum">
              <a:rPr lang="en-GB" smtClean="0"/>
              <a:t>42</a:t>
            </a:fld>
            <a:endParaRPr lang="en-GB"/>
          </a:p>
        </p:txBody>
      </p:sp>
    </p:spTree>
    <p:extLst>
      <p:ext uri="{BB962C8B-B14F-4D97-AF65-F5344CB8AC3E}">
        <p14:creationId xmlns:p14="http://schemas.microsoft.com/office/powerpoint/2010/main" val="2232874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4A313-B284-A410-16B4-87CD15E91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33803-848C-2E87-EA1F-BCA496868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5F2CF-E62B-9A17-F747-436A6620259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B508E8D-7C3A-83F9-DFD9-DB3A43A025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7902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5FC9D-92E4-40D4-BA41-0553856B8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29752-D91F-0BDB-706A-0DC2B0FCC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E4B774-B8DE-3A61-02EE-B4D6B171B03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2343073-F03C-7F31-18AF-E435CF644924}"/>
              </a:ext>
            </a:extLst>
          </p:cNvPr>
          <p:cNvSpPr>
            <a:spLocks noGrp="1"/>
          </p:cNvSpPr>
          <p:nvPr>
            <p:ph type="sldNum" sz="quarter" idx="5"/>
          </p:nvPr>
        </p:nvSpPr>
        <p:spPr/>
        <p:txBody>
          <a:bodyPr/>
          <a:lstStyle/>
          <a:p>
            <a:fld id="{0C8AA306-48F7-49A1-903C-E801D3AA3311}" type="slidenum">
              <a:rPr lang="en-GB" smtClean="0"/>
              <a:t>45</a:t>
            </a:fld>
            <a:endParaRPr lang="en-GB"/>
          </a:p>
        </p:txBody>
      </p:sp>
    </p:spTree>
    <p:extLst>
      <p:ext uri="{BB962C8B-B14F-4D97-AF65-F5344CB8AC3E}">
        <p14:creationId xmlns:p14="http://schemas.microsoft.com/office/powerpoint/2010/main" val="645845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94050-769A-E3B7-0370-9EF45DF2E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DFD58-E2E2-8C53-4D8A-B8E60FEEF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00D8C-1E08-888B-2DFF-F230EC1CCB0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928724E-886C-00EF-7FEB-3ADC0E8360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8433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32BEC-A777-7145-31B0-F993B721C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DCB0E-0D44-6331-8D5F-58FFD79FF4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FC1F8-647E-D8B7-0DA2-98200573281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CBB7D1A-C2AD-2013-80AE-AB9EEBABC5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1164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80C6A-AA33-7DAC-30E3-884F480689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1F93A-FA19-7332-6C3D-C39BFF358F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D115D-5879-71EF-65B3-E491F835034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4DA2A8E-F488-0D5F-4520-5742498510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9984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B6D28-56ED-265F-32E5-3CCDFCEF58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724CD-D03D-F5D2-5274-B77954ED9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BEC5A-2D6F-2EB8-C048-79D91CB97C3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3D1B375-8481-02F7-ADCB-DE6B6B506A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0724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195D0-04AD-2249-89E1-F5E870134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C52FA-D0BF-FD57-62D6-23A4406D5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4FEF99-2A74-EDA0-7400-E1668BAED9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9105E73-018C-2AC9-C992-E7395365A6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8920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9127D-72F3-6C0E-D7B8-C05A95AD8E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FC3FC9-E83E-513A-BDCF-8E3C37EB4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5EBD0E-8EE9-5385-CCAB-C23523BE838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F112C0E-B0BD-A18D-D015-163EA28545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6734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AE5CA-BC48-1E59-57B8-BFDF0CEB61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2CC20-AB8F-9E07-9504-0A79113CD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D505EC-84E4-1E5C-C25F-A55619917F9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2EB6019-B643-9934-9C12-8A3208CA9C7C}"/>
              </a:ext>
            </a:extLst>
          </p:cNvPr>
          <p:cNvSpPr>
            <a:spLocks noGrp="1"/>
          </p:cNvSpPr>
          <p:nvPr>
            <p:ph type="sldNum" sz="quarter" idx="5"/>
          </p:nvPr>
        </p:nvSpPr>
        <p:spPr/>
        <p:txBody>
          <a:bodyPr/>
          <a:lstStyle/>
          <a:p>
            <a:fld id="{D1F1BDFC-10B7-4A02-BE93-D5CA2FF14FEB}" type="slidenum">
              <a:rPr lang="en-GB" smtClean="0"/>
              <a:t>52</a:t>
            </a:fld>
            <a:endParaRPr lang="en-GB"/>
          </a:p>
        </p:txBody>
      </p:sp>
    </p:spTree>
    <p:extLst>
      <p:ext uri="{BB962C8B-B14F-4D97-AF65-F5344CB8AC3E}">
        <p14:creationId xmlns:p14="http://schemas.microsoft.com/office/powerpoint/2010/main" val="300283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E40FF-E8F4-1996-2A4B-F51853295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1C8D9C-CF51-8F2B-5646-CFFC66F707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40E6E-8DB3-5840-320B-86DE153F649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510A2DB-F7B4-34B9-435C-6B56D206BC17}"/>
              </a:ext>
            </a:extLst>
          </p:cNvPr>
          <p:cNvSpPr>
            <a:spLocks noGrp="1"/>
          </p:cNvSpPr>
          <p:nvPr>
            <p:ph type="sldNum" sz="quarter" idx="5"/>
          </p:nvPr>
        </p:nvSpPr>
        <p:spPr/>
        <p:txBody>
          <a:bodyPr/>
          <a:lstStyle/>
          <a:p>
            <a:fld id="{D1F1BDFC-10B7-4A02-BE93-D5CA2FF14FEB}" type="slidenum">
              <a:rPr lang="en-GB" smtClean="0"/>
              <a:t>8</a:t>
            </a:fld>
            <a:endParaRPr lang="en-GB"/>
          </a:p>
        </p:txBody>
      </p:sp>
    </p:spTree>
    <p:extLst>
      <p:ext uri="{BB962C8B-B14F-4D97-AF65-F5344CB8AC3E}">
        <p14:creationId xmlns:p14="http://schemas.microsoft.com/office/powerpoint/2010/main" val="2035784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7945A-1CC6-40D4-152A-945B0DFC1B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E6B17-30D6-AEED-9750-E72896023F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5418CB-EC1C-0C78-D9D3-0726C227E45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42A6615-882A-81C1-83E4-D8690A7C22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1886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CE46D-C1DA-B7B6-ECD7-B16578086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1C074-9A43-28B2-6CDD-E5E991245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FC94E-4F50-0D40-2FEA-D0284548D38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47D50B-17B5-FC32-5C64-AC319336E2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1061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13B4E-F4CD-5F97-11EE-DAC0588E11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FDD72B-7445-825A-69E6-1E37D5E58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9E77E0-C2F1-2FAA-7147-EA1D8D4EE0B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D01834C-DCB8-A2CE-AAAF-2B8F3247F90B}"/>
              </a:ext>
            </a:extLst>
          </p:cNvPr>
          <p:cNvSpPr>
            <a:spLocks noGrp="1"/>
          </p:cNvSpPr>
          <p:nvPr>
            <p:ph type="sldNum" sz="quarter" idx="5"/>
          </p:nvPr>
        </p:nvSpPr>
        <p:spPr/>
        <p:txBody>
          <a:bodyPr/>
          <a:lstStyle/>
          <a:p>
            <a:fld id="{D1F1BDFC-10B7-4A02-BE93-D5CA2FF14FEB}" type="slidenum">
              <a:rPr lang="en-GB" smtClean="0"/>
              <a:t>56</a:t>
            </a:fld>
            <a:endParaRPr lang="en-GB"/>
          </a:p>
        </p:txBody>
      </p:sp>
    </p:spTree>
    <p:extLst>
      <p:ext uri="{BB962C8B-B14F-4D97-AF65-F5344CB8AC3E}">
        <p14:creationId xmlns:p14="http://schemas.microsoft.com/office/powerpoint/2010/main" val="3066118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EA263-A7B3-7CB7-7E6C-5509E86CB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F5902-C89A-8E2E-7EAB-4A45AEC77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92078-1DEC-23F1-6F4C-701D5F1C868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81BF6B-7B3E-F403-FF1A-EDCCFD3C40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0820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F975C-4408-8D11-71BD-FD526B818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64685-F032-B4E9-7598-5E35E4D01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A439E-52FD-ABF7-2E1E-1FE63970861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9388727-409D-2B10-3B89-B86209F29F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0184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ED971-A2D5-E1E9-179B-33A448631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718E5D-2197-C5D2-E3C2-EB4428BF7B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0A50D-6DD3-0FE4-220D-9DE4F656AB9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35CAF73-B9B6-2E15-4003-94FD8F0DA3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8605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2CB3F-FB86-B5BE-7244-C29D14387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A3639-14C1-25E3-9B40-A3BD350A53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1A40-A422-0CF0-4A4B-22EDFFF2AD6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AB566A3-87A9-4C19-5AEB-3E3B33A016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6546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38E0F-4C96-D874-CEEC-CB1C2EEBD1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57112-8C86-19F6-5B9E-E3F1FF6E9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326DC3-1F1F-3C7A-F904-7A7952D10F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3E62927D-3EF1-2CCF-F8DF-3AB663E614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2998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7238E-7A52-E712-2B7D-6CA99122B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9D9DD-79DD-03CA-A17D-3C1A1B505D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95C14-E863-D4E5-B434-CEE7704D4F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B2D53E3-8025-70EC-D2E4-4D1C719C9B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BDFC-10B7-4A02-BE93-D5CA2FF14FE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5815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3C3A5-EAC6-108B-EFD2-4EEB415424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D84F5-03D8-BAA6-B8DA-52440C7A62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6DA98-CDC8-3538-856B-DC3DB4B0D2B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69B20B1-24CE-DE4B-9D34-87C0EAE645A2}"/>
              </a:ext>
            </a:extLst>
          </p:cNvPr>
          <p:cNvSpPr>
            <a:spLocks noGrp="1"/>
          </p:cNvSpPr>
          <p:nvPr>
            <p:ph type="sldNum" sz="quarter" idx="5"/>
          </p:nvPr>
        </p:nvSpPr>
        <p:spPr/>
        <p:txBody>
          <a:bodyPr/>
          <a:lstStyle/>
          <a:p>
            <a:fld id="{D1F1BDFC-10B7-4A02-BE93-D5CA2FF14FEB}" type="slidenum">
              <a:rPr lang="en-GB" smtClean="0"/>
              <a:t>9</a:t>
            </a:fld>
            <a:endParaRPr lang="en-GB"/>
          </a:p>
        </p:txBody>
      </p:sp>
    </p:spTree>
    <p:extLst>
      <p:ext uri="{BB962C8B-B14F-4D97-AF65-F5344CB8AC3E}">
        <p14:creationId xmlns:p14="http://schemas.microsoft.com/office/powerpoint/2010/main" val="354907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31CA0-2BB4-F40F-AB41-1AD1B5647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EA5DD-DD3F-3C62-ED06-1052A7CCD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B4660-CAFB-E6D0-EC88-ED9883BB66E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C2CA4CF-0DA5-281B-7AC8-C2D6C2FA0026}"/>
              </a:ext>
            </a:extLst>
          </p:cNvPr>
          <p:cNvSpPr>
            <a:spLocks noGrp="1"/>
          </p:cNvSpPr>
          <p:nvPr>
            <p:ph type="sldNum" sz="quarter" idx="5"/>
          </p:nvPr>
        </p:nvSpPr>
        <p:spPr/>
        <p:txBody>
          <a:bodyPr/>
          <a:lstStyle/>
          <a:p>
            <a:fld id="{D1F1BDFC-10B7-4A02-BE93-D5CA2FF14FEB}" type="slidenum">
              <a:rPr lang="en-GB" smtClean="0"/>
              <a:t>11</a:t>
            </a:fld>
            <a:endParaRPr lang="en-GB"/>
          </a:p>
        </p:txBody>
      </p:sp>
    </p:spTree>
    <p:extLst>
      <p:ext uri="{BB962C8B-B14F-4D97-AF65-F5344CB8AC3E}">
        <p14:creationId xmlns:p14="http://schemas.microsoft.com/office/powerpoint/2010/main" val="3490608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25B4A-CDCC-B3CD-5773-3EFF24615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3B00F-8EAA-3EBB-0DCA-F535DE6EB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F4FB7D-15AA-0A3A-D8CD-2DF2C9CAB09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E1469E2-3683-A928-FC1A-55387D74455E}"/>
              </a:ext>
            </a:extLst>
          </p:cNvPr>
          <p:cNvSpPr>
            <a:spLocks noGrp="1"/>
          </p:cNvSpPr>
          <p:nvPr>
            <p:ph type="sldNum" sz="quarter" idx="5"/>
          </p:nvPr>
        </p:nvSpPr>
        <p:spPr/>
        <p:txBody>
          <a:bodyPr/>
          <a:lstStyle/>
          <a:p>
            <a:fld id="{D1F1BDFC-10B7-4A02-BE93-D5CA2FF14FEB}" type="slidenum">
              <a:rPr lang="en-GB" smtClean="0"/>
              <a:t>12</a:t>
            </a:fld>
            <a:endParaRPr lang="en-GB"/>
          </a:p>
        </p:txBody>
      </p:sp>
    </p:spTree>
    <p:extLst>
      <p:ext uri="{BB962C8B-B14F-4D97-AF65-F5344CB8AC3E}">
        <p14:creationId xmlns:p14="http://schemas.microsoft.com/office/powerpoint/2010/main" val="61992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B673F-B4D4-4DFC-DA33-61A21051C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1F1E0-FE87-8E54-A832-97F22CF95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76652-1A89-AACE-6CDA-3AC4A7C9092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1BB4D2D-D9CB-5AAB-9563-5EAC326624F8}"/>
              </a:ext>
            </a:extLst>
          </p:cNvPr>
          <p:cNvSpPr>
            <a:spLocks noGrp="1"/>
          </p:cNvSpPr>
          <p:nvPr>
            <p:ph type="sldNum" sz="quarter" idx="5"/>
          </p:nvPr>
        </p:nvSpPr>
        <p:spPr/>
        <p:txBody>
          <a:bodyPr/>
          <a:lstStyle/>
          <a:p>
            <a:fld id="{D1F1BDFC-10B7-4A02-BE93-D5CA2FF14FEB}" type="slidenum">
              <a:rPr lang="en-GB" smtClean="0"/>
              <a:t>13</a:t>
            </a:fld>
            <a:endParaRPr lang="en-GB"/>
          </a:p>
        </p:txBody>
      </p:sp>
    </p:spTree>
    <p:extLst>
      <p:ext uri="{BB962C8B-B14F-4D97-AF65-F5344CB8AC3E}">
        <p14:creationId xmlns:p14="http://schemas.microsoft.com/office/powerpoint/2010/main" val="1254381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02429-F13A-2829-35C7-0E164307B9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F15BF-0375-66EC-EA7D-6E2A76B36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8A6FF4-BCA8-D4C0-4183-CD439B9EC58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4C05C46-09ED-7E9B-2483-C7C79F110D23}"/>
              </a:ext>
            </a:extLst>
          </p:cNvPr>
          <p:cNvSpPr>
            <a:spLocks noGrp="1"/>
          </p:cNvSpPr>
          <p:nvPr>
            <p:ph type="sldNum" sz="quarter" idx="5"/>
          </p:nvPr>
        </p:nvSpPr>
        <p:spPr/>
        <p:txBody>
          <a:bodyPr/>
          <a:lstStyle/>
          <a:p>
            <a:fld id="{D1F1BDFC-10B7-4A02-BE93-D5CA2FF14FEB}" type="slidenum">
              <a:rPr lang="en-GB" smtClean="0"/>
              <a:t>14</a:t>
            </a:fld>
            <a:endParaRPr lang="en-GB"/>
          </a:p>
        </p:txBody>
      </p:sp>
    </p:spTree>
    <p:extLst>
      <p:ext uri="{BB962C8B-B14F-4D97-AF65-F5344CB8AC3E}">
        <p14:creationId xmlns:p14="http://schemas.microsoft.com/office/powerpoint/2010/main" val="2160443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45714-BFB6-F966-3376-893DFD892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9DF7EE-1491-0FB2-3059-3D6599E52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1F00D-4D4E-38A7-10A5-57D82363BE2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83DD39D-EFDF-1D4F-E7EC-940EF5E86032}"/>
              </a:ext>
            </a:extLst>
          </p:cNvPr>
          <p:cNvSpPr>
            <a:spLocks noGrp="1"/>
          </p:cNvSpPr>
          <p:nvPr>
            <p:ph type="sldNum" sz="quarter" idx="5"/>
          </p:nvPr>
        </p:nvSpPr>
        <p:spPr/>
        <p:txBody>
          <a:bodyPr/>
          <a:lstStyle/>
          <a:p>
            <a:fld id="{D1F1BDFC-10B7-4A02-BE93-D5CA2FF14FEB}" type="slidenum">
              <a:rPr lang="en-GB" smtClean="0"/>
              <a:t>16</a:t>
            </a:fld>
            <a:endParaRPr lang="en-GB"/>
          </a:p>
        </p:txBody>
      </p:sp>
    </p:spTree>
    <p:extLst>
      <p:ext uri="{BB962C8B-B14F-4D97-AF65-F5344CB8AC3E}">
        <p14:creationId xmlns:p14="http://schemas.microsoft.com/office/powerpoint/2010/main" val="2675979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1.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oleObject" Target="../embeddings/oleObject1.bin"/><Relationship Id="rId5" Type="http://schemas.openxmlformats.org/officeDocument/2006/relationships/slideMaster" Target="../slideMasters/slideMaster2.xml"/><Relationship Id="rId4" Type="http://schemas.openxmlformats.org/officeDocument/2006/relationships/tags" Target="../tags/tag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21.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oleObject" Target="../embeddings/oleObject1.bin"/><Relationship Id="rId5" Type="http://schemas.openxmlformats.org/officeDocument/2006/relationships/slideMaster" Target="../slideMasters/slideMaster2.xml"/><Relationship Id="rId4" Type="http://schemas.openxmlformats.org/officeDocument/2006/relationships/tags" Target="../tags/tag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1782-2E1B-39E7-D766-1B1C5315EA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2E160AC-3BA0-CAEB-4F43-0BE1FF800A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31E63E9-639B-FF39-D058-7129B9E204EF}"/>
              </a:ext>
            </a:extLst>
          </p:cNvPr>
          <p:cNvSpPr>
            <a:spLocks noGrp="1"/>
          </p:cNvSpPr>
          <p:nvPr>
            <p:ph type="dt" sz="half" idx="10"/>
          </p:nvPr>
        </p:nvSpPr>
        <p:spPr/>
        <p:txBody>
          <a:bodyPr/>
          <a:lstStyle/>
          <a:p>
            <a:fld id="{EBCD4C30-1B3D-4400-9EB5-679774A1C9DA}" type="datetime1">
              <a:rPr lang="en-GB" smtClean="0"/>
              <a:t>24/02/2026</a:t>
            </a:fld>
            <a:endParaRPr lang="en-GB"/>
          </a:p>
        </p:txBody>
      </p:sp>
      <p:sp>
        <p:nvSpPr>
          <p:cNvPr id="5" name="Footer Placeholder 4">
            <a:extLst>
              <a:ext uri="{FF2B5EF4-FFF2-40B4-BE49-F238E27FC236}">
                <a16:creationId xmlns:a16="http://schemas.microsoft.com/office/drawing/2014/main" id="{1DC39BAC-F718-6038-719C-E811D97C1CE7}"/>
              </a:ext>
            </a:extLst>
          </p:cNvPr>
          <p:cNvSpPr>
            <a:spLocks noGrp="1"/>
          </p:cNvSpPr>
          <p:nvPr>
            <p:ph type="ftr" sz="quarter" idx="11"/>
          </p:nvPr>
        </p:nvSpPr>
        <p:spPr/>
        <p:txBody>
          <a:bodyPr/>
          <a:lstStyle/>
          <a:p>
            <a:r>
              <a:rPr lang="en-GB"/>
              <a:t>Stakeholders:</a:t>
            </a:r>
          </a:p>
        </p:txBody>
      </p:sp>
      <p:sp>
        <p:nvSpPr>
          <p:cNvPr id="6" name="Slide Number Placeholder 5">
            <a:extLst>
              <a:ext uri="{FF2B5EF4-FFF2-40B4-BE49-F238E27FC236}">
                <a16:creationId xmlns:a16="http://schemas.microsoft.com/office/drawing/2014/main" id="{339E15F8-0EBE-62D3-A4E6-D288E84EA57A}"/>
              </a:ext>
            </a:extLst>
          </p:cNvPr>
          <p:cNvSpPr>
            <a:spLocks noGrp="1"/>
          </p:cNvSpPr>
          <p:nvPr>
            <p:ph type="sldNum" sz="quarter" idx="12"/>
          </p:nvPr>
        </p:nvSpPr>
        <p:spPr/>
        <p:txBody>
          <a:bodyPr/>
          <a:lstStyle/>
          <a:p>
            <a:fld id="{2382E38F-C26F-44FC-9468-03961E380AB0}" type="slidenum">
              <a:rPr lang="en-GB" smtClean="0"/>
              <a:t>‹#›</a:t>
            </a:fld>
            <a:endParaRPr lang="en-GB"/>
          </a:p>
        </p:txBody>
      </p:sp>
    </p:spTree>
    <p:extLst>
      <p:ext uri="{BB962C8B-B14F-4D97-AF65-F5344CB8AC3E}">
        <p14:creationId xmlns:p14="http://schemas.microsoft.com/office/powerpoint/2010/main" val="3807861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AAB5-3985-A7E3-F8E8-F358A7B53A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3E041B-7F91-09B9-7B1F-5D3FAE9538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3FCFCA-8CB0-A754-0CF8-7416FFE9A062}"/>
              </a:ext>
            </a:extLst>
          </p:cNvPr>
          <p:cNvSpPr>
            <a:spLocks noGrp="1"/>
          </p:cNvSpPr>
          <p:nvPr>
            <p:ph type="dt" sz="half" idx="10"/>
          </p:nvPr>
        </p:nvSpPr>
        <p:spPr/>
        <p:txBody>
          <a:bodyPr/>
          <a:lstStyle/>
          <a:p>
            <a:fld id="{A493EAF2-936C-4D1E-80B5-FFF5A4B9D9B0}" type="datetime1">
              <a:rPr lang="en-GB" smtClean="0"/>
              <a:t>24/02/2026</a:t>
            </a:fld>
            <a:endParaRPr lang="en-GB"/>
          </a:p>
        </p:txBody>
      </p:sp>
      <p:sp>
        <p:nvSpPr>
          <p:cNvPr id="5" name="Footer Placeholder 4">
            <a:extLst>
              <a:ext uri="{FF2B5EF4-FFF2-40B4-BE49-F238E27FC236}">
                <a16:creationId xmlns:a16="http://schemas.microsoft.com/office/drawing/2014/main" id="{EC649FF1-E788-DAB4-A61D-495F3E33DC1E}"/>
              </a:ext>
            </a:extLst>
          </p:cNvPr>
          <p:cNvSpPr>
            <a:spLocks noGrp="1"/>
          </p:cNvSpPr>
          <p:nvPr>
            <p:ph type="ftr" sz="quarter" idx="11"/>
          </p:nvPr>
        </p:nvSpPr>
        <p:spPr/>
        <p:txBody>
          <a:bodyPr/>
          <a:lstStyle/>
          <a:p>
            <a:r>
              <a:rPr lang="en-GB"/>
              <a:t>Stakeholders:</a:t>
            </a:r>
          </a:p>
        </p:txBody>
      </p:sp>
      <p:sp>
        <p:nvSpPr>
          <p:cNvPr id="6" name="Slide Number Placeholder 5">
            <a:extLst>
              <a:ext uri="{FF2B5EF4-FFF2-40B4-BE49-F238E27FC236}">
                <a16:creationId xmlns:a16="http://schemas.microsoft.com/office/drawing/2014/main" id="{0ACD7BAA-1595-E921-DD43-14688A108C7A}"/>
              </a:ext>
            </a:extLst>
          </p:cNvPr>
          <p:cNvSpPr>
            <a:spLocks noGrp="1"/>
          </p:cNvSpPr>
          <p:nvPr>
            <p:ph type="sldNum" sz="quarter" idx="12"/>
          </p:nvPr>
        </p:nvSpPr>
        <p:spPr/>
        <p:txBody>
          <a:bodyPr/>
          <a:lstStyle/>
          <a:p>
            <a:fld id="{2382E38F-C26F-44FC-9468-03961E380AB0}" type="slidenum">
              <a:rPr lang="en-GB" smtClean="0"/>
              <a:t>‹#›</a:t>
            </a:fld>
            <a:endParaRPr lang="en-GB"/>
          </a:p>
        </p:txBody>
      </p:sp>
    </p:spTree>
    <p:extLst>
      <p:ext uri="{BB962C8B-B14F-4D97-AF65-F5344CB8AC3E}">
        <p14:creationId xmlns:p14="http://schemas.microsoft.com/office/powerpoint/2010/main" val="1935139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DC0417-347D-1388-7535-2E0DE8E35E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87EEB5-39B0-4B49-4B7C-CDE35AC59C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BB399D-1F9D-2FBA-114A-E3E37BC0B7AB}"/>
              </a:ext>
            </a:extLst>
          </p:cNvPr>
          <p:cNvSpPr>
            <a:spLocks noGrp="1"/>
          </p:cNvSpPr>
          <p:nvPr>
            <p:ph type="dt" sz="half" idx="10"/>
          </p:nvPr>
        </p:nvSpPr>
        <p:spPr/>
        <p:txBody>
          <a:bodyPr/>
          <a:lstStyle/>
          <a:p>
            <a:fld id="{C926DCBA-2021-4F39-982F-A01CAA5F295C}" type="datetime1">
              <a:rPr lang="en-GB" smtClean="0"/>
              <a:t>24/02/2026</a:t>
            </a:fld>
            <a:endParaRPr lang="en-GB"/>
          </a:p>
        </p:txBody>
      </p:sp>
      <p:sp>
        <p:nvSpPr>
          <p:cNvPr id="5" name="Footer Placeholder 4">
            <a:extLst>
              <a:ext uri="{FF2B5EF4-FFF2-40B4-BE49-F238E27FC236}">
                <a16:creationId xmlns:a16="http://schemas.microsoft.com/office/drawing/2014/main" id="{CC40674D-9BB0-653C-6776-BAFC20E35AA2}"/>
              </a:ext>
            </a:extLst>
          </p:cNvPr>
          <p:cNvSpPr>
            <a:spLocks noGrp="1"/>
          </p:cNvSpPr>
          <p:nvPr>
            <p:ph type="ftr" sz="quarter" idx="11"/>
          </p:nvPr>
        </p:nvSpPr>
        <p:spPr/>
        <p:txBody>
          <a:bodyPr/>
          <a:lstStyle/>
          <a:p>
            <a:r>
              <a:rPr lang="en-GB"/>
              <a:t>Stakeholders:</a:t>
            </a:r>
          </a:p>
        </p:txBody>
      </p:sp>
      <p:sp>
        <p:nvSpPr>
          <p:cNvPr id="6" name="Slide Number Placeholder 5">
            <a:extLst>
              <a:ext uri="{FF2B5EF4-FFF2-40B4-BE49-F238E27FC236}">
                <a16:creationId xmlns:a16="http://schemas.microsoft.com/office/drawing/2014/main" id="{9E2740EA-A293-AD24-7816-DEAFA80D4E56}"/>
              </a:ext>
            </a:extLst>
          </p:cNvPr>
          <p:cNvSpPr>
            <a:spLocks noGrp="1"/>
          </p:cNvSpPr>
          <p:nvPr>
            <p:ph type="sldNum" sz="quarter" idx="12"/>
          </p:nvPr>
        </p:nvSpPr>
        <p:spPr/>
        <p:txBody>
          <a:bodyPr/>
          <a:lstStyle/>
          <a:p>
            <a:fld id="{2382E38F-C26F-44FC-9468-03961E380AB0}" type="slidenum">
              <a:rPr lang="en-GB" smtClean="0"/>
              <a:t>‹#›</a:t>
            </a:fld>
            <a:endParaRPr lang="en-GB"/>
          </a:p>
        </p:txBody>
      </p:sp>
    </p:spTree>
    <p:extLst>
      <p:ext uri="{BB962C8B-B14F-4D97-AF65-F5344CB8AC3E}">
        <p14:creationId xmlns:p14="http://schemas.microsoft.com/office/powerpoint/2010/main" val="2324787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0D03-9113-C34A-9A37-525E83ACCEB3}"/>
              </a:ext>
            </a:extLst>
          </p:cNvPr>
          <p:cNvSpPr>
            <a:spLocks noGrp="1"/>
          </p:cNvSpPr>
          <p:nvPr>
            <p:ph type="ctrTitle"/>
          </p:nvPr>
        </p:nvSpPr>
        <p:spPr>
          <a:xfrm>
            <a:off x="424312" y="445233"/>
            <a:ext cx="8627091" cy="726506"/>
          </a:xfrm>
          <a:prstGeom prst="rect">
            <a:avLst/>
          </a:prstGeom>
          <a:solidFill>
            <a:schemeClr val="bg1"/>
          </a:solidFill>
        </p:spPr>
        <p:txBody>
          <a:bodyPr anchor="b">
            <a:normAutofit/>
          </a:bodyPr>
          <a:lstStyle>
            <a:lvl1pPr algn="l">
              <a:defRPr sz="4800"/>
            </a:lvl1pPr>
          </a:lstStyle>
          <a:p>
            <a:r>
              <a:rPr lang="en-GB"/>
              <a:t>Click to edit Master title style</a:t>
            </a:r>
            <a:endParaRPr lang="en-US"/>
          </a:p>
        </p:txBody>
      </p:sp>
      <p:sp>
        <p:nvSpPr>
          <p:cNvPr id="26" name="Content Placeholder 25">
            <a:extLst>
              <a:ext uri="{FF2B5EF4-FFF2-40B4-BE49-F238E27FC236}">
                <a16:creationId xmlns:a16="http://schemas.microsoft.com/office/drawing/2014/main" id="{0EC43107-AA56-0A4A-8C7E-90E002A0E3BF}"/>
              </a:ext>
            </a:extLst>
          </p:cNvPr>
          <p:cNvSpPr>
            <a:spLocks noGrp="1"/>
          </p:cNvSpPr>
          <p:nvPr>
            <p:ph sz="quarter" idx="11"/>
          </p:nvPr>
        </p:nvSpPr>
        <p:spPr>
          <a:xfrm>
            <a:off x="4296000" y="1285376"/>
            <a:ext cx="3600000" cy="4452692"/>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5">
            <a:extLst>
              <a:ext uri="{FF2B5EF4-FFF2-40B4-BE49-F238E27FC236}">
                <a16:creationId xmlns:a16="http://schemas.microsoft.com/office/drawing/2014/main" id="{ED244A14-E5F1-4847-AFC8-680567D03DD3}"/>
              </a:ext>
            </a:extLst>
          </p:cNvPr>
          <p:cNvSpPr>
            <a:spLocks noGrp="1"/>
          </p:cNvSpPr>
          <p:nvPr>
            <p:ph sz="quarter" idx="12"/>
          </p:nvPr>
        </p:nvSpPr>
        <p:spPr>
          <a:xfrm>
            <a:off x="8167687" y="1269978"/>
            <a:ext cx="3600000" cy="4452692"/>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5">
            <a:extLst>
              <a:ext uri="{FF2B5EF4-FFF2-40B4-BE49-F238E27FC236}">
                <a16:creationId xmlns:a16="http://schemas.microsoft.com/office/drawing/2014/main" id="{8FBD7F5E-9CC9-6648-A783-EB6DCD4F4B1F}"/>
              </a:ext>
            </a:extLst>
          </p:cNvPr>
          <p:cNvSpPr>
            <a:spLocks noGrp="1"/>
          </p:cNvSpPr>
          <p:nvPr>
            <p:ph sz="quarter" idx="13"/>
          </p:nvPr>
        </p:nvSpPr>
        <p:spPr>
          <a:xfrm>
            <a:off x="424313" y="1285376"/>
            <a:ext cx="3600000" cy="4452692"/>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1" name="Picture 20">
            <a:extLst>
              <a:ext uri="{FF2B5EF4-FFF2-40B4-BE49-F238E27FC236}">
                <a16:creationId xmlns:a16="http://schemas.microsoft.com/office/drawing/2014/main" id="{2E2F7B6A-36B9-D74A-AD3C-5CE2D082131D}"/>
              </a:ext>
            </a:extLst>
          </p:cNvPr>
          <p:cNvPicPr>
            <a:picLocks noChangeAspect="1"/>
          </p:cNvPicPr>
          <p:nvPr userDrawn="1"/>
        </p:nvPicPr>
        <p:blipFill>
          <a:blip r:embed="rId2"/>
          <a:stretch>
            <a:fillRect/>
          </a:stretch>
        </p:blipFill>
        <p:spPr>
          <a:xfrm>
            <a:off x="424313" y="5968467"/>
            <a:ext cx="2115714" cy="444300"/>
          </a:xfrm>
          <a:prstGeom prst="rect">
            <a:avLst/>
          </a:prstGeom>
        </p:spPr>
      </p:pic>
      <p:cxnSp>
        <p:nvCxnSpPr>
          <p:cNvPr id="22" name="Straight Connector 21">
            <a:extLst>
              <a:ext uri="{FF2B5EF4-FFF2-40B4-BE49-F238E27FC236}">
                <a16:creationId xmlns:a16="http://schemas.microsoft.com/office/drawing/2014/main" id="{8F118F3E-AF72-8C4D-9BBD-9903E8650E8B}"/>
              </a:ext>
            </a:extLst>
          </p:cNvPr>
          <p:cNvCxnSpPr>
            <a:cxnSpLocks/>
          </p:cNvCxnSpPr>
          <p:nvPr userDrawn="1"/>
        </p:nvCxnSpPr>
        <p:spPr>
          <a:xfrm>
            <a:off x="2690948" y="6151428"/>
            <a:ext cx="7165974" cy="39189"/>
          </a:xfrm>
          <a:prstGeom prst="line">
            <a:avLst/>
          </a:prstGeom>
          <a:ln w="12700">
            <a:solidFill>
              <a:srgbClr val="929292"/>
            </a:solidFill>
          </a:ln>
        </p:spPr>
        <p:style>
          <a:lnRef idx="1">
            <a:schemeClr val="accent1"/>
          </a:lnRef>
          <a:fillRef idx="0">
            <a:schemeClr val="accent1"/>
          </a:fillRef>
          <a:effectRef idx="0">
            <a:schemeClr val="accent1"/>
          </a:effectRef>
          <a:fontRef idx="minor">
            <a:schemeClr val="tx1"/>
          </a:fontRef>
        </p:style>
      </p:cxnSp>
      <p:sp>
        <p:nvSpPr>
          <p:cNvPr id="23" name="Slide Number Placeholder 13">
            <a:extLst>
              <a:ext uri="{FF2B5EF4-FFF2-40B4-BE49-F238E27FC236}">
                <a16:creationId xmlns:a16="http://schemas.microsoft.com/office/drawing/2014/main" id="{A949C4F5-C4FC-5342-99F0-601270B50C65}"/>
              </a:ext>
            </a:extLst>
          </p:cNvPr>
          <p:cNvSpPr txBox="1">
            <a:spLocks/>
          </p:cNvSpPr>
          <p:nvPr userDrawn="1"/>
        </p:nvSpPr>
        <p:spPr>
          <a:xfrm>
            <a:off x="4724400" y="619061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0069A1E-88D8-B74B-984D-E602CD2EEC3A}" type="slidenum">
              <a:rPr lang="en-US" smtClean="0"/>
              <a:pPr algn="ctr"/>
              <a:t>‹#›</a:t>
            </a:fld>
            <a:endParaRPr lang="en-US"/>
          </a:p>
        </p:txBody>
      </p:sp>
      <p:pic>
        <p:nvPicPr>
          <p:cNvPr id="24" name="Picture 23">
            <a:extLst>
              <a:ext uri="{FF2B5EF4-FFF2-40B4-BE49-F238E27FC236}">
                <a16:creationId xmlns:a16="http://schemas.microsoft.com/office/drawing/2014/main" id="{B249CD3E-6825-174A-AC71-D36D03C28B42}"/>
              </a:ext>
            </a:extLst>
          </p:cNvPr>
          <p:cNvPicPr>
            <a:picLocks noChangeAspect="1"/>
          </p:cNvPicPr>
          <p:nvPr userDrawn="1"/>
        </p:nvPicPr>
        <p:blipFill>
          <a:blip r:embed="rId3"/>
          <a:srcRect/>
          <a:stretch/>
        </p:blipFill>
        <p:spPr>
          <a:xfrm>
            <a:off x="9986589" y="5840103"/>
            <a:ext cx="1781098" cy="701027"/>
          </a:xfrm>
          <a:prstGeom prst="rect">
            <a:avLst/>
          </a:prstGeom>
        </p:spPr>
      </p:pic>
    </p:spTree>
    <p:extLst>
      <p:ext uri="{BB962C8B-B14F-4D97-AF65-F5344CB8AC3E}">
        <p14:creationId xmlns:p14="http://schemas.microsoft.com/office/powerpoint/2010/main" val="3475781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traplin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CFBC-98C6-46CF-A84B-173BCA9E6342}"/>
              </a:ext>
            </a:extLst>
          </p:cNvPr>
          <p:cNvSpPr>
            <a:spLocks noGrp="1"/>
          </p:cNvSpPr>
          <p:nvPr>
            <p:ph type="title"/>
          </p:nvPr>
        </p:nvSpPr>
        <p:spPr>
          <a:xfrm>
            <a:off x="779083" y="279732"/>
            <a:ext cx="10633847" cy="535531"/>
          </a:xfrm>
        </p:spPr>
        <p:txBody>
          <a:bodyPr vert="horz" wrap="square" lIns="91440" tIns="45720" rIns="91440" bIns="45720" rtlCol="0" anchor="t">
            <a:spAutoFit/>
          </a:bodyPr>
          <a:lstStyle>
            <a:lvl1pPr>
              <a:defRPr lang="en-GB" sz="3200" noProof="0"/>
            </a:lvl1pPr>
          </a:lstStyle>
          <a:p>
            <a:pPr marL="0" lvl="0" defTabSz="316531"/>
            <a:r>
              <a:rPr lang="en-US" noProof="0"/>
              <a:t>Click to edit Master title style</a:t>
            </a:r>
            <a:endParaRPr lang="en-GB" noProof="0"/>
          </a:p>
        </p:txBody>
      </p:sp>
      <p:sp>
        <p:nvSpPr>
          <p:cNvPr id="5" name="Slide Number Placeholder 4">
            <a:extLst>
              <a:ext uri="{FF2B5EF4-FFF2-40B4-BE49-F238E27FC236}">
                <a16:creationId xmlns:a16="http://schemas.microsoft.com/office/drawing/2014/main" id="{DAEC5B2B-33E3-4FD4-B4EC-AE8F600DA3C8}"/>
              </a:ext>
            </a:extLst>
          </p:cNvPr>
          <p:cNvSpPr>
            <a:spLocks noGrp="1"/>
          </p:cNvSpPr>
          <p:nvPr>
            <p:ph type="sldNum" sz="quarter" idx="10"/>
          </p:nvPr>
        </p:nvSpPr>
        <p:spPr/>
        <p:txBody>
          <a:bodyPr/>
          <a:lstStyle>
            <a:lvl1pPr>
              <a:defRPr sz="1400">
                <a:solidFill>
                  <a:schemeClr val="tx1"/>
                </a:solidFill>
              </a:defRPr>
            </a:lvl1pPr>
          </a:lstStyle>
          <a:p>
            <a:fld id="{7DB21688-ACBE-4A6B-B38B-A6C1FE70D09B}" type="slidenum">
              <a:rPr lang="en-GB" smtClean="0"/>
              <a:t>‹#›</a:t>
            </a:fld>
            <a:endParaRPr lang="en-GB"/>
          </a:p>
        </p:txBody>
      </p:sp>
      <p:sp>
        <p:nvSpPr>
          <p:cNvPr id="9" name="Content Placeholder 8">
            <a:extLst>
              <a:ext uri="{FF2B5EF4-FFF2-40B4-BE49-F238E27FC236}">
                <a16:creationId xmlns:a16="http://schemas.microsoft.com/office/drawing/2014/main" id="{C5D6B6F9-E5B2-499D-9EC6-2F53742A4606}"/>
              </a:ext>
            </a:extLst>
          </p:cNvPr>
          <p:cNvSpPr>
            <a:spLocks noGrp="1"/>
          </p:cNvSpPr>
          <p:nvPr>
            <p:ph sz="quarter" idx="11"/>
          </p:nvPr>
        </p:nvSpPr>
        <p:spPr>
          <a:xfrm>
            <a:off x="778936" y="1967682"/>
            <a:ext cx="10634133" cy="1272143"/>
          </a:xfrm>
        </p:spPr>
        <p:txBody>
          <a:bodyPr>
            <a:sp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F66EAB9-2E73-4975-8290-4F7DC78064F9}"/>
              </a:ext>
            </a:extLst>
          </p:cNvPr>
          <p:cNvSpPr>
            <a:spLocks noGrp="1"/>
          </p:cNvSpPr>
          <p:nvPr>
            <p:ph type="body" sz="quarter" idx="12"/>
          </p:nvPr>
        </p:nvSpPr>
        <p:spPr>
          <a:xfrm>
            <a:off x="778936" y="848032"/>
            <a:ext cx="10634133" cy="776339"/>
          </a:xfrm>
        </p:spPr>
        <p:txBody>
          <a:bodyPr>
            <a:noAutofit/>
          </a:bodyPr>
          <a:lstStyle>
            <a:lvl1pPr marL="0" indent="0">
              <a:buNone/>
              <a:defRPr sz="1800" b="1">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59556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 cirl bunting">
    <p:spTree>
      <p:nvGrpSpPr>
        <p:cNvPr id="1" name=""/>
        <p:cNvGrpSpPr/>
        <p:nvPr/>
      </p:nvGrpSpPr>
      <p:grpSpPr>
        <a:xfrm>
          <a:off x="0" y="0"/>
          <a:ext cx="0" cy="0"/>
          <a:chOff x="0" y="0"/>
          <a:chExt cx="0" cy="0"/>
        </a:xfrm>
      </p:grpSpPr>
      <p:pic>
        <p:nvPicPr>
          <p:cNvPr id="11" name="Picture 10" descr="A moth on a white surface&#10;&#10;Description automatically generated with medium confidence">
            <a:extLst>
              <a:ext uri="{FF2B5EF4-FFF2-40B4-BE49-F238E27FC236}">
                <a16:creationId xmlns:a16="http://schemas.microsoft.com/office/drawing/2014/main" id="{8ABA0325-B9B0-48F0-B9B0-1424450A3C4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1585" y="2347833"/>
            <a:ext cx="6686004" cy="3541699"/>
          </a:xfrm>
          <a:prstGeom prst="rect">
            <a:avLst/>
          </a:prstGeom>
        </p:spPr>
      </p:pic>
      <p:sp>
        <p:nvSpPr>
          <p:cNvPr id="2" name="Title 1">
            <a:extLst>
              <a:ext uri="{FF2B5EF4-FFF2-40B4-BE49-F238E27FC236}">
                <a16:creationId xmlns:a16="http://schemas.microsoft.com/office/drawing/2014/main" id="{425DB94C-2D17-4018-BA21-92E00994711E}"/>
              </a:ext>
            </a:extLst>
          </p:cNvPr>
          <p:cNvSpPr>
            <a:spLocks noGrp="1"/>
          </p:cNvSpPr>
          <p:nvPr>
            <p:ph type="ctrTitle"/>
          </p:nvPr>
        </p:nvSpPr>
        <p:spPr>
          <a:xfrm>
            <a:off x="380180" y="2919042"/>
            <a:ext cx="6502400" cy="590931"/>
          </a:xfrm>
        </p:spPr>
        <p:txBody>
          <a:bodyPr wrap="square" anchor="b">
            <a:spAutoFit/>
          </a:bodyPr>
          <a:lstStyle>
            <a:lvl1pPr algn="l">
              <a:defRPr sz="3600"/>
            </a:lvl1pPr>
          </a:lstStyle>
          <a:p>
            <a:r>
              <a:rPr lang="en-US" noProof="0"/>
              <a:t>Click to edit Master title style</a:t>
            </a:r>
            <a:endParaRPr lang="en-GB" noProof="0"/>
          </a:p>
        </p:txBody>
      </p:sp>
      <p:sp>
        <p:nvSpPr>
          <p:cNvPr id="3" name="Subtitle 2">
            <a:extLst>
              <a:ext uri="{FF2B5EF4-FFF2-40B4-BE49-F238E27FC236}">
                <a16:creationId xmlns:a16="http://schemas.microsoft.com/office/drawing/2014/main" id="{6C5F5C3B-A78B-4ED2-91F7-CEAC4B4A5AF5}"/>
              </a:ext>
            </a:extLst>
          </p:cNvPr>
          <p:cNvSpPr>
            <a:spLocks noGrp="1"/>
          </p:cNvSpPr>
          <p:nvPr>
            <p:ph type="subTitle" idx="1"/>
          </p:nvPr>
        </p:nvSpPr>
        <p:spPr>
          <a:xfrm>
            <a:off x="380180" y="3602040"/>
            <a:ext cx="6502400" cy="461665"/>
          </a:xfrm>
        </p:spPr>
        <p:txBody>
          <a:bodyPr wrap="square">
            <a:spAutoFit/>
          </a:bodyPr>
          <a:lstStyle>
            <a:lvl1pPr marL="0" indent="0" algn="l">
              <a:buNone/>
              <a:defRPr sz="2400"/>
            </a:lvl1pPr>
            <a:lvl2pPr marL="257182" indent="0" algn="ctr">
              <a:buNone/>
              <a:defRPr sz="1125"/>
            </a:lvl2pPr>
            <a:lvl3pPr marL="514363" indent="0" algn="ctr">
              <a:buNone/>
              <a:defRPr sz="1013"/>
            </a:lvl3pPr>
            <a:lvl4pPr marL="771545" indent="0" algn="ctr">
              <a:buNone/>
              <a:defRPr sz="900"/>
            </a:lvl4pPr>
            <a:lvl5pPr marL="1028726" indent="0" algn="ctr">
              <a:buNone/>
              <a:defRPr sz="900"/>
            </a:lvl5pPr>
            <a:lvl6pPr marL="1285907" indent="0" algn="ctr">
              <a:buNone/>
              <a:defRPr sz="900"/>
            </a:lvl6pPr>
            <a:lvl7pPr marL="1543088" indent="0" algn="ctr">
              <a:buNone/>
              <a:defRPr sz="900"/>
            </a:lvl7pPr>
            <a:lvl8pPr marL="1800270" indent="0" algn="ctr">
              <a:buNone/>
              <a:defRPr sz="900"/>
            </a:lvl8pPr>
            <a:lvl9pPr marL="2057452" indent="0" algn="ctr">
              <a:buNone/>
              <a:defRPr sz="900"/>
            </a:lvl9pPr>
          </a:lstStyle>
          <a:p>
            <a:r>
              <a:rPr lang="en-US" noProof="0"/>
              <a:t>Click to edit Master subtitle style</a:t>
            </a:r>
            <a:endParaRPr lang="en-GB" noProof="0"/>
          </a:p>
        </p:txBody>
      </p:sp>
      <p:sp>
        <p:nvSpPr>
          <p:cNvPr id="4" name="Rectangle 3">
            <a:extLst>
              <a:ext uri="{FF2B5EF4-FFF2-40B4-BE49-F238E27FC236}">
                <a16:creationId xmlns:a16="http://schemas.microsoft.com/office/drawing/2014/main" id="{0585E6EF-24D4-44E2-92E9-95772B5827B3}"/>
              </a:ext>
            </a:extLst>
          </p:cNvPr>
          <p:cNvSpPr/>
          <p:nvPr/>
        </p:nvSpPr>
        <p:spPr>
          <a:xfrm>
            <a:off x="0" y="5889532"/>
            <a:ext cx="12192000" cy="9684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 Placeholder 5">
            <a:extLst>
              <a:ext uri="{FF2B5EF4-FFF2-40B4-BE49-F238E27FC236}">
                <a16:creationId xmlns:a16="http://schemas.microsoft.com/office/drawing/2014/main" id="{7DCF0D6C-D2F8-4CD1-96E1-B3F91E260B16}"/>
              </a:ext>
            </a:extLst>
          </p:cNvPr>
          <p:cNvSpPr>
            <a:spLocks noGrp="1"/>
          </p:cNvSpPr>
          <p:nvPr>
            <p:ph type="body" sz="quarter" idx="10"/>
          </p:nvPr>
        </p:nvSpPr>
        <p:spPr>
          <a:xfrm>
            <a:off x="380179" y="4725988"/>
            <a:ext cx="6502400" cy="369332"/>
          </a:xfrm>
        </p:spPr>
        <p:txBody>
          <a:bodyPr vert="horz" wrap="square" lIns="91440" tIns="45720" rIns="91440" bIns="45720" rtlCol="0">
            <a:spAutoFit/>
          </a:bodyPr>
          <a:lstStyle>
            <a:lvl1pPr>
              <a:defRPr lang="en-US" sz="2000" smtClean="0">
                <a:latin typeface="+mj-lt"/>
              </a:defRPr>
            </a:lvl1pPr>
            <a:lvl2pPr>
              <a:defRPr lang="en-US" sz="1125" smtClean="0"/>
            </a:lvl2pPr>
            <a:lvl3pPr>
              <a:defRPr lang="en-US" sz="1013" smtClean="0"/>
            </a:lvl3pPr>
            <a:lvl4pPr>
              <a:defRPr lang="en-US" sz="900" smtClean="0"/>
            </a:lvl4pPr>
            <a:lvl5pPr>
              <a:defRPr lang="en-GB" sz="900"/>
            </a:lvl5pPr>
          </a:lstStyle>
          <a:p>
            <a:pPr marL="0" lvl="0" indent="0">
              <a:lnSpc>
                <a:spcPct val="90000"/>
              </a:lnSpc>
              <a:spcBef>
                <a:spcPts val="563"/>
              </a:spcBef>
              <a:buNone/>
            </a:pPr>
            <a:r>
              <a:rPr lang="en-US"/>
              <a:t>Click to edit Master text styles</a:t>
            </a:r>
          </a:p>
        </p:txBody>
      </p:sp>
      <p:pic>
        <p:nvPicPr>
          <p:cNvPr id="13" name="Picture 12" descr="A picture containing logo&#10;&#10;Description automatically generated">
            <a:extLst>
              <a:ext uri="{FF2B5EF4-FFF2-40B4-BE49-F238E27FC236}">
                <a16:creationId xmlns:a16="http://schemas.microsoft.com/office/drawing/2014/main" id="{C89AFC73-2A7F-4B65-BA90-66C5819D4D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134" y="6191285"/>
            <a:ext cx="2684205" cy="364951"/>
          </a:xfrm>
          <a:prstGeom prst="rect">
            <a:avLst/>
          </a:prstGeom>
        </p:spPr>
      </p:pic>
      <p:sp>
        <p:nvSpPr>
          <p:cNvPr id="14" name="TextBox 13">
            <a:extLst>
              <a:ext uri="{FF2B5EF4-FFF2-40B4-BE49-F238E27FC236}">
                <a16:creationId xmlns:a16="http://schemas.microsoft.com/office/drawing/2014/main" id="{3E4A36EA-3C79-44EF-BF31-31CCA83751EF}"/>
              </a:ext>
            </a:extLst>
          </p:cNvPr>
          <p:cNvSpPr txBox="1"/>
          <p:nvPr/>
        </p:nvSpPr>
        <p:spPr>
          <a:xfrm>
            <a:off x="8288263" y="6050596"/>
            <a:ext cx="3205317" cy="507831"/>
          </a:xfrm>
          <a:prstGeom prst="rect">
            <a:avLst/>
          </a:prstGeom>
          <a:noFill/>
        </p:spPr>
        <p:txBody>
          <a:bodyPr wrap="square" rtlCol="0">
            <a:spAutoFit/>
          </a:bodyPr>
          <a:lstStyle/>
          <a:p>
            <a:r>
              <a:rPr lang="en-GB" sz="900"/>
              <a:t>© Finance Earth</a:t>
            </a:r>
          </a:p>
          <a:p>
            <a:r>
              <a:rPr lang="en-GB" sz="900"/>
              <a:t>W106 Vox Studios, 1-45 Durham Street</a:t>
            </a:r>
          </a:p>
          <a:p>
            <a:r>
              <a:rPr lang="en-GB" sz="900"/>
              <a:t>London SE11 5JH</a:t>
            </a:r>
          </a:p>
        </p:txBody>
      </p:sp>
      <p:pic>
        <p:nvPicPr>
          <p:cNvPr id="16" name="Picture 15" descr="A picture containing drawing&#10;&#10;Description automatically generated">
            <a:extLst>
              <a:ext uri="{FF2B5EF4-FFF2-40B4-BE49-F238E27FC236}">
                <a16:creationId xmlns:a16="http://schemas.microsoft.com/office/drawing/2014/main" id="{87973763-AC3D-4899-AFE6-F56D801A9D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5136" y="273054"/>
            <a:ext cx="4876800" cy="696316"/>
          </a:xfrm>
          <a:prstGeom prst="rect">
            <a:avLst/>
          </a:prstGeom>
        </p:spPr>
      </p:pic>
      <p:pic>
        <p:nvPicPr>
          <p:cNvPr id="17" name="Picture 16" descr="Text&#10;&#10;Description automatically generated">
            <a:extLst>
              <a:ext uri="{FF2B5EF4-FFF2-40B4-BE49-F238E27FC236}">
                <a16:creationId xmlns:a16="http://schemas.microsoft.com/office/drawing/2014/main" id="{AAEAC54C-6714-467D-B057-1BAD2D3CB68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50845" y="273055"/>
            <a:ext cx="2861187" cy="840906"/>
          </a:xfrm>
          <a:prstGeom prst="rect">
            <a:avLst/>
          </a:prstGeom>
        </p:spPr>
      </p:pic>
    </p:spTree>
    <p:extLst>
      <p:ext uri="{BB962C8B-B14F-4D97-AF65-F5344CB8AC3E}">
        <p14:creationId xmlns:p14="http://schemas.microsoft.com/office/powerpoint/2010/main" val="72764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CFBC-98C6-46CF-A84B-173BCA9E6342}"/>
              </a:ext>
            </a:extLst>
          </p:cNvPr>
          <p:cNvSpPr>
            <a:spLocks noGrp="1"/>
          </p:cNvSpPr>
          <p:nvPr>
            <p:ph type="title" hasCustomPrompt="1"/>
          </p:nvPr>
        </p:nvSpPr>
        <p:spPr>
          <a:xfrm>
            <a:off x="779083" y="279732"/>
            <a:ext cx="10633847" cy="535531"/>
          </a:xfrm>
        </p:spPr>
        <p:txBody>
          <a:bodyPr vert="horz" wrap="square" lIns="91440" tIns="45720" rIns="91440" bIns="45720" rtlCol="0" anchor="t">
            <a:spAutoFit/>
          </a:bodyPr>
          <a:lstStyle>
            <a:lvl1pPr>
              <a:defRPr lang="en-GB" sz="3200" noProof="0"/>
            </a:lvl1pPr>
          </a:lstStyle>
          <a:p>
            <a:pPr marL="0" lvl="0" defTabSz="316531"/>
            <a:r>
              <a:rPr lang="en-GB" noProof="0"/>
              <a:t>Disclaimer</a:t>
            </a:r>
          </a:p>
        </p:txBody>
      </p:sp>
      <p:sp>
        <p:nvSpPr>
          <p:cNvPr id="4" name="Rectangle 3">
            <a:extLst>
              <a:ext uri="{FF2B5EF4-FFF2-40B4-BE49-F238E27FC236}">
                <a16:creationId xmlns:a16="http://schemas.microsoft.com/office/drawing/2014/main" id="{66CE4E13-70E4-4FFC-A09D-E8F26256F141}"/>
              </a:ext>
            </a:extLst>
          </p:cNvPr>
          <p:cNvSpPr/>
          <p:nvPr/>
        </p:nvSpPr>
        <p:spPr>
          <a:xfrm>
            <a:off x="805129" y="1125862"/>
            <a:ext cx="10581744" cy="2677656"/>
          </a:xfrm>
          <a:prstGeom prst="rect">
            <a:avLst/>
          </a:prstGeom>
        </p:spPr>
        <p:txBody>
          <a:bodyPr wrap="square">
            <a:spAutoFit/>
          </a:bodyPr>
          <a:lstStyle/>
          <a:p>
            <a:pPr algn="just"/>
            <a:r>
              <a:rPr lang="en-GB" sz="1050" kern="1200" noProof="0">
                <a:solidFill>
                  <a:schemeClr val="bg1"/>
                </a:solidFill>
                <a:latin typeface="+mj-lt"/>
                <a:ea typeface="+mn-ea"/>
                <a:cs typeface="+mn-cs"/>
              </a:rPr>
              <a:t>This confidential document (the “Presentation”), which details current and future business programmes and operation (the “Information”), has been prepared by Finance Earth solely for information purposes. Finance Earth is under no obligation to update, keep current, correct the information contained in this Presentation or to provide any additional information, and any opinions expressed are subject to change without notice. </a:t>
            </a:r>
          </a:p>
          <a:p>
            <a:pPr algn="just"/>
            <a:endParaRPr lang="en-GB" sz="1050" kern="1200" noProof="0">
              <a:solidFill>
                <a:schemeClr val="bg1"/>
              </a:solidFill>
              <a:latin typeface="+mj-lt"/>
              <a:ea typeface="+mn-ea"/>
              <a:cs typeface="+mn-cs"/>
            </a:endParaRPr>
          </a:p>
          <a:p>
            <a:pPr algn="just"/>
            <a:r>
              <a:rPr lang="en-GB" sz="1050" kern="1200" noProof="0">
                <a:solidFill>
                  <a:schemeClr val="bg1"/>
                </a:solidFill>
                <a:latin typeface="+mj-lt"/>
                <a:ea typeface="+mn-ea"/>
                <a:cs typeface="+mn-cs"/>
              </a:rPr>
              <a:t>By accepting this, the recipient acknowledges and agrees that (</a:t>
            </a:r>
            <a:r>
              <a:rPr lang="en-GB" sz="1050" kern="1200" noProof="0" err="1">
                <a:solidFill>
                  <a:schemeClr val="bg1"/>
                </a:solidFill>
                <a:latin typeface="+mj-lt"/>
                <a:ea typeface="+mn-ea"/>
                <a:cs typeface="+mn-cs"/>
              </a:rPr>
              <a:t>i</a:t>
            </a:r>
            <a:r>
              <a:rPr lang="en-GB" sz="1050" kern="1200" noProof="0">
                <a:solidFill>
                  <a:schemeClr val="bg1"/>
                </a:solidFill>
                <a:latin typeface="+mj-lt"/>
                <a:ea typeface="+mn-ea"/>
                <a:cs typeface="+mn-cs"/>
              </a:rPr>
              <a:t>) the recipient will not distribute or reproduce the Presentation in whole or in part and will use this Presentation solely for the purpose of evaluating the recipient's interest in the Information; (ii) in the event that the recipient has no further interest in relation to the information or if at any time Finance Earth so requests, this Presentation, together with all other material relating to the Information which the recipient may have received, will be returned or destroyed at the earliest opportunity; (iii) the recipient will not disclose to any third party that this Presentation has been provided or that any of the parties named in the Presentation are seeking investment. and (iv) any proposed actions by the recipient which are not consistent in any manner with the foregoing agreement will require the prior written consent of Finance Earth.</a:t>
            </a:r>
          </a:p>
          <a:p>
            <a:pPr algn="just"/>
            <a:endParaRPr lang="en-GB" sz="1050" kern="1200" noProof="0">
              <a:solidFill>
                <a:schemeClr val="bg1"/>
              </a:solidFill>
              <a:latin typeface="+mj-lt"/>
              <a:ea typeface="+mn-ea"/>
              <a:cs typeface="+mn-cs"/>
            </a:endParaRPr>
          </a:p>
          <a:p>
            <a:pPr algn="just"/>
            <a:r>
              <a:rPr lang="en-GB" sz="1050" kern="1200" noProof="0">
                <a:solidFill>
                  <a:schemeClr val="bg1"/>
                </a:solidFill>
                <a:latin typeface="+mj-lt"/>
                <a:ea typeface="+mn-ea"/>
                <a:cs typeface="+mn-cs"/>
              </a:rPr>
              <a:t>This Presentation does not constitute, or form part of, any offer or invitation to sell or issue, or any solicitation of any offer to purchase or subscribe for, any shares or any other securities. In addition, it is not intended to form the basis of or act as an inducement to enter into any contract or investment activity and should not be considered a recommendation by Finance Earth or its respective directors or affiliates in relation to the Information. No prospectus will be produced for the purposes of the EU Prospectus Directive, as amended by the Amending Directive.</a:t>
            </a:r>
          </a:p>
          <a:p>
            <a:pPr algn="just"/>
            <a:endParaRPr lang="en-GB" sz="1050" kern="1200" noProof="0">
              <a:solidFill>
                <a:schemeClr val="bg1"/>
              </a:solidFill>
              <a:latin typeface="+mj-lt"/>
              <a:ea typeface="+mn-ea"/>
              <a:cs typeface="+mn-cs"/>
            </a:endParaRPr>
          </a:p>
          <a:p>
            <a:pPr algn="just"/>
            <a:r>
              <a:rPr lang="en-GB" sz="1050" kern="1200" noProof="0">
                <a:solidFill>
                  <a:schemeClr val="bg1"/>
                </a:solidFill>
                <a:latin typeface="+mj-lt"/>
                <a:ea typeface="+mn-ea"/>
                <a:cs typeface="+mn-cs"/>
              </a:rPr>
              <a:t>Finance Earth is a trading name of Environmental Finance Limited, a private company registered in England and Wales (08195029) whose registered office is at W106 Vox Studios, 1-45 Durham Street, London, England, SE11 5JH. Environmental Finance Limited is authorised and regulated by the Financial Conduct Authority under registration number 831569.</a:t>
            </a:r>
          </a:p>
        </p:txBody>
      </p:sp>
      <p:sp>
        <p:nvSpPr>
          <p:cNvPr id="6" name="Rectangle 5">
            <a:extLst>
              <a:ext uri="{FF2B5EF4-FFF2-40B4-BE49-F238E27FC236}">
                <a16:creationId xmlns:a16="http://schemas.microsoft.com/office/drawing/2014/main" id="{2C3E5A80-49CD-4603-974B-46DB323A34BC}"/>
              </a:ext>
            </a:extLst>
          </p:cNvPr>
          <p:cNvSpPr/>
          <p:nvPr/>
        </p:nvSpPr>
        <p:spPr>
          <a:xfrm>
            <a:off x="0" y="5889532"/>
            <a:ext cx="12192000" cy="9684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Slide Number Placeholder 4">
            <a:extLst>
              <a:ext uri="{FF2B5EF4-FFF2-40B4-BE49-F238E27FC236}">
                <a16:creationId xmlns:a16="http://schemas.microsoft.com/office/drawing/2014/main" id="{DAEC5B2B-33E3-4FD4-B4EC-AE8F600DA3C8}"/>
              </a:ext>
            </a:extLst>
          </p:cNvPr>
          <p:cNvSpPr>
            <a:spLocks noGrp="1"/>
          </p:cNvSpPr>
          <p:nvPr>
            <p:ph type="sldNum" sz="quarter" idx="10"/>
          </p:nvPr>
        </p:nvSpPr>
        <p:spPr/>
        <p:txBody>
          <a:bodyPr/>
          <a:lstStyle>
            <a:lvl1pPr>
              <a:defRPr sz="1400">
                <a:solidFill>
                  <a:schemeClr val="tx1"/>
                </a:solidFill>
              </a:defRPr>
            </a:lvl1pPr>
          </a:lstStyle>
          <a:p>
            <a:fld id="{51C72EB3-702E-44D0-8EF1-94C386298377}" type="slidenum">
              <a:rPr lang="en-GB" smtClean="0"/>
              <a:pPr/>
              <a:t>‹#›</a:t>
            </a:fld>
            <a:endParaRPr lang="en-GB"/>
          </a:p>
        </p:txBody>
      </p:sp>
      <p:pic>
        <p:nvPicPr>
          <p:cNvPr id="7" name="Picture 6" descr="A picture containing wheel&#10;&#10;Description automatically generated">
            <a:extLst>
              <a:ext uri="{FF2B5EF4-FFF2-40B4-BE49-F238E27FC236}">
                <a16:creationId xmlns:a16="http://schemas.microsoft.com/office/drawing/2014/main" id="{AD8E37D3-0C76-4C29-8FE2-21463F05F5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3849" y="6244834"/>
            <a:ext cx="2113415" cy="301756"/>
          </a:xfrm>
          <a:prstGeom prst="rect">
            <a:avLst/>
          </a:prstGeom>
        </p:spPr>
      </p:pic>
    </p:spTree>
    <p:extLst>
      <p:ext uri="{BB962C8B-B14F-4D97-AF65-F5344CB8AC3E}">
        <p14:creationId xmlns:p14="http://schemas.microsoft.com/office/powerpoint/2010/main" val="2615946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 - Autumn leaves">
    <p:bg>
      <p:bgPr>
        <a:solidFill>
          <a:schemeClr val="bg2"/>
        </a:solidFill>
        <a:effectLst/>
      </p:bgPr>
    </p:bg>
    <p:spTree>
      <p:nvGrpSpPr>
        <p:cNvPr id="1" name=""/>
        <p:cNvGrpSpPr/>
        <p:nvPr/>
      </p:nvGrpSpPr>
      <p:grpSpPr>
        <a:xfrm>
          <a:off x="0" y="0"/>
          <a:ext cx="0" cy="0"/>
          <a:chOff x="0" y="0"/>
          <a:chExt cx="0" cy="0"/>
        </a:xfrm>
      </p:grpSpPr>
      <p:pic>
        <p:nvPicPr>
          <p:cNvPr id="7" name="Picture 6" descr="A close-up of a leaf&#10;&#10;Description automatically generated with medium confidence">
            <a:extLst>
              <a:ext uri="{FF2B5EF4-FFF2-40B4-BE49-F238E27FC236}">
                <a16:creationId xmlns:a16="http://schemas.microsoft.com/office/drawing/2014/main" id="{F2D3AA49-464C-4A3B-A933-A1C9202996C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92141" y="2"/>
            <a:ext cx="5889523" cy="5889523"/>
          </a:xfrm>
          <a:prstGeom prst="rect">
            <a:avLst/>
          </a:prstGeom>
        </p:spPr>
      </p:pic>
      <p:sp>
        <p:nvSpPr>
          <p:cNvPr id="4" name="Rectangle 3">
            <a:extLst>
              <a:ext uri="{FF2B5EF4-FFF2-40B4-BE49-F238E27FC236}">
                <a16:creationId xmlns:a16="http://schemas.microsoft.com/office/drawing/2014/main" id="{CFE38C49-E532-429F-AB2B-1150FF552745}"/>
              </a:ext>
            </a:extLst>
          </p:cNvPr>
          <p:cNvSpPr/>
          <p:nvPr/>
        </p:nvSpPr>
        <p:spPr>
          <a:xfrm>
            <a:off x="0" y="5889532"/>
            <a:ext cx="12192000" cy="9684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D531413B-7C33-4F33-ABEF-7D7183A7A3AE}"/>
              </a:ext>
            </a:extLst>
          </p:cNvPr>
          <p:cNvSpPr>
            <a:spLocks noGrp="1"/>
          </p:cNvSpPr>
          <p:nvPr>
            <p:ph type="title"/>
          </p:nvPr>
        </p:nvSpPr>
        <p:spPr>
          <a:xfrm>
            <a:off x="779084" y="3245789"/>
            <a:ext cx="5867529" cy="535531"/>
          </a:xfrm>
        </p:spPr>
        <p:txBody>
          <a:bodyPr anchor="ctr"/>
          <a:lstStyle>
            <a:lvl1pPr>
              <a:defRPr sz="3200">
                <a:solidFill>
                  <a:schemeClr val="tx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A1A48E0A-3A40-40CB-A388-A8690443D8A6}"/>
              </a:ext>
            </a:extLst>
          </p:cNvPr>
          <p:cNvSpPr>
            <a:spLocks noGrp="1"/>
          </p:cNvSpPr>
          <p:nvPr>
            <p:ph type="sldNum" sz="quarter" idx="10"/>
          </p:nvPr>
        </p:nvSpPr>
        <p:spPr/>
        <p:txBody>
          <a:bodyPr/>
          <a:lstStyle>
            <a:lvl1pPr>
              <a:defRPr sz="1400">
                <a:solidFill>
                  <a:schemeClr val="bg2"/>
                </a:solidFill>
              </a:defRPr>
            </a:lvl1pPr>
          </a:lstStyle>
          <a:p>
            <a:fld id="{51C72EB3-702E-44D0-8EF1-94C386298377}" type="slidenum">
              <a:rPr lang="en-GB" smtClean="0"/>
              <a:pPr/>
              <a:t>‹#›</a:t>
            </a:fld>
            <a:endParaRPr lang="en-GB"/>
          </a:p>
        </p:txBody>
      </p:sp>
      <p:pic>
        <p:nvPicPr>
          <p:cNvPr id="8" name="Picture 7" descr="A picture containing drawing&#10;&#10;Description automatically generated">
            <a:extLst>
              <a:ext uri="{FF2B5EF4-FFF2-40B4-BE49-F238E27FC236}">
                <a16:creationId xmlns:a16="http://schemas.microsoft.com/office/drawing/2014/main" id="{0B7B1F8B-DA8D-4B9E-B2AA-202FDB20CC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063" y="6244867"/>
            <a:ext cx="2113200" cy="301725"/>
          </a:xfrm>
          <a:prstGeom prst="rect">
            <a:avLst/>
          </a:prstGeom>
        </p:spPr>
      </p:pic>
    </p:spTree>
    <p:extLst>
      <p:ext uri="{BB962C8B-B14F-4D97-AF65-F5344CB8AC3E}">
        <p14:creationId xmlns:p14="http://schemas.microsoft.com/office/powerpoint/2010/main" val="2878652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 Foxglove">
    <p:bg>
      <p:bgPr>
        <a:solidFill>
          <a:schemeClr val="bg2"/>
        </a:solidFill>
        <a:effectLst/>
      </p:bgPr>
    </p:bg>
    <p:spTree>
      <p:nvGrpSpPr>
        <p:cNvPr id="1" name=""/>
        <p:cNvGrpSpPr/>
        <p:nvPr/>
      </p:nvGrpSpPr>
      <p:grpSpPr>
        <a:xfrm>
          <a:off x="0" y="0"/>
          <a:ext cx="0" cy="0"/>
          <a:chOff x="0" y="0"/>
          <a:chExt cx="0" cy="0"/>
        </a:xfrm>
      </p:grpSpPr>
      <p:pic>
        <p:nvPicPr>
          <p:cNvPr id="9" name="Picture 8" descr="A close-up of a flower&#10;&#10;Description automatically generated">
            <a:extLst>
              <a:ext uri="{FF2B5EF4-FFF2-40B4-BE49-F238E27FC236}">
                <a16:creationId xmlns:a16="http://schemas.microsoft.com/office/drawing/2014/main" id="{756D8CA6-DC49-4A30-AD10-7CAB00B5943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3041" y="2"/>
            <a:ext cx="5478627" cy="5889523"/>
          </a:xfrm>
          <a:prstGeom prst="rect">
            <a:avLst/>
          </a:prstGeom>
        </p:spPr>
      </p:pic>
      <p:sp>
        <p:nvSpPr>
          <p:cNvPr id="4" name="Rectangle 3">
            <a:extLst>
              <a:ext uri="{FF2B5EF4-FFF2-40B4-BE49-F238E27FC236}">
                <a16:creationId xmlns:a16="http://schemas.microsoft.com/office/drawing/2014/main" id="{CFE38C49-E532-429F-AB2B-1150FF552745}"/>
              </a:ext>
            </a:extLst>
          </p:cNvPr>
          <p:cNvSpPr/>
          <p:nvPr/>
        </p:nvSpPr>
        <p:spPr>
          <a:xfrm>
            <a:off x="0" y="5889532"/>
            <a:ext cx="12192000" cy="9684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D531413B-7C33-4F33-ABEF-7D7183A7A3AE}"/>
              </a:ext>
            </a:extLst>
          </p:cNvPr>
          <p:cNvSpPr>
            <a:spLocks noGrp="1"/>
          </p:cNvSpPr>
          <p:nvPr>
            <p:ph type="title"/>
          </p:nvPr>
        </p:nvSpPr>
        <p:spPr>
          <a:xfrm>
            <a:off x="779084" y="3245789"/>
            <a:ext cx="5867529" cy="535531"/>
          </a:xfrm>
        </p:spPr>
        <p:txBody>
          <a:bodyPr anchor="ctr"/>
          <a:lstStyle>
            <a:lvl1pPr>
              <a:defRPr sz="3200">
                <a:solidFill>
                  <a:schemeClr val="tx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A1A48E0A-3A40-40CB-A388-A8690443D8A6}"/>
              </a:ext>
            </a:extLst>
          </p:cNvPr>
          <p:cNvSpPr>
            <a:spLocks noGrp="1"/>
          </p:cNvSpPr>
          <p:nvPr>
            <p:ph type="sldNum" sz="quarter" idx="10"/>
          </p:nvPr>
        </p:nvSpPr>
        <p:spPr/>
        <p:txBody>
          <a:bodyPr/>
          <a:lstStyle>
            <a:lvl1pPr>
              <a:defRPr sz="1400">
                <a:solidFill>
                  <a:schemeClr val="bg2"/>
                </a:solidFill>
              </a:defRPr>
            </a:lvl1pPr>
          </a:lstStyle>
          <a:p>
            <a:fld id="{51C72EB3-702E-44D0-8EF1-94C386298377}" type="slidenum">
              <a:rPr lang="en-GB" smtClean="0"/>
              <a:pPr/>
              <a:t>‹#›</a:t>
            </a:fld>
            <a:endParaRPr lang="en-GB"/>
          </a:p>
        </p:txBody>
      </p:sp>
      <p:pic>
        <p:nvPicPr>
          <p:cNvPr id="8" name="Picture 7" descr="A picture containing drawing&#10;&#10;Description automatically generated">
            <a:extLst>
              <a:ext uri="{FF2B5EF4-FFF2-40B4-BE49-F238E27FC236}">
                <a16:creationId xmlns:a16="http://schemas.microsoft.com/office/drawing/2014/main" id="{00786E79-4E6B-4B70-BF58-7AE0410F70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063" y="6244867"/>
            <a:ext cx="2113200" cy="301725"/>
          </a:xfrm>
          <a:prstGeom prst="rect">
            <a:avLst/>
          </a:prstGeom>
        </p:spPr>
      </p:pic>
    </p:spTree>
    <p:extLst>
      <p:ext uri="{BB962C8B-B14F-4D97-AF65-F5344CB8AC3E}">
        <p14:creationId xmlns:p14="http://schemas.microsoft.com/office/powerpoint/2010/main" val="2201401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 - Geese">
    <p:bg>
      <p:bgPr>
        <a:solidFill>
          <a:schemeClr val="bg2"/>
        </a:solidFill>
        <a:effectLst/>
      </p:bgPr>
    </p:bg>
    <p:spTree>
      <p:nvGrpSpPr>
        <p:cNvPr id="1" name=""/>
        <p:cNvGrpSpPr/>
        <p:nvPr/>
      </p:nvGrpSpPr>
      <p:grpSpPr>
        <a:xfrm>
          <a:off x="0" y="0"/>
          <a:ext cx="0" cy="0"/>
          <a:chOff x="0" y="0"/>
          <a:chExt cx="0" cy="0"/>
        </a:xfrm>
      </p:grpSpPr>
      <p:pic>
        <p:nvPicPr>
          <p:cNvPr id="8" name="Picture 7" descr="A group of birds flying&#10;&#10;Description automatically generated with medium confidence">
            <a:extLst>
              <a:ext uri="{FF2B5EF4-FFF2-40B4-BE49-F238E27FC236}">
                <a16:creationId xmlns:a16="http://schemas.microsoft.com/office/drawing/2014/main" id="{0D3783ED-88B9-4AE9-B984-274E225959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61149" y="2"/>
            <a:ext cx="5889523" cy="5889523"/>
          </a:xfrm>
          <a:prstGeom prst="rect">
            <a:avLst/>
          </a:prstGeom>
        </p:spPr>
      </p:pic>
      <p:sp>
        <p:nvSpPr>
          <p:cNvPr id="4" name="Rectangle 3">
            <a:extLst>
              <a:ext uri="{FF2B5EF4-FFF2-40B4-BE49-F238E27FC236}">
                <a16:creationId xmlns:a16="http://schemas.microsoft.com/office/drawing/2014/main" id="{CFE38C49-E532-429F-AB2B-1150FF552745}"/>
              </a:ext>
            </a:extLst>
          </p:cNvPr>
          <p:cNvSpPr/>
          <p:nvPr/>
        </p:nvSpPr>
        <p:spPr>
          <a:xfrm>
            <a:off x="0" y="5889532"/>
            <a:ext cx="12192000" cy="9684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D531413B-7C33-4F33-ABEF-7D7183A7A3AE}"/>
              </a:ext>
            </a:extLst>
          </p:cNvPr>
          <p:cNvSpPr>
            <a:spLocks noGrp="1"/>
          </p:cNvSpPr>
          <p:nvPr>
            <p:ph type="title"/>
          </p:nvPr>
        </p:nvSpPr>
        <p:spPr>
          <a:xfrm>
            <a:off x="779084" y="3245789"/>
            <a:ext cx="5867529" cy="535531"/>
          </a:xfrm>
        </p:spPr>
        <p:txBody>
          <a:bodyPr anchor="ctr"/>
          <a:lstStyle>
            <a:lvl1pPr>
              <a:defRPr sz="3200">
                <a:solidFill>
                  <a:schemeClr val="tx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A1A48E0A-3A40-40CB-A388-A8690443D8A6}"/>
              </a:ext>
            </a:extLst>
          </p:cNvPr>
          <p:cNvSpPr>
            <a:spLocks noGrp="1"/>
          </p:cNvSpPr>
          <p:nvPr>
            <p:ph type="sldNum" sz="quarter" idx="10"/>
          </p:nvPr>
        </p:nvSpPr>
        <p:spPr/>
        <p:txBody>
          <a:bodyPr/>
          <a:lstStyle>
            <a:lvl1pPr>
              <a:defRPr sz="1400">
                <a:solidFill>
                  <a:schemeClr val="bg2"/>
                </a:solidFill>
              </a:defRPr>
            </a:lvl1pPr>
          </a:lstStyle>
          <a:p>
            <a:fld id="{51C72EB3-702E-44D0-8EF1-94C386298377}" type="slidenum">
              <a:rPr lang="en-GB" smtClean="0"/>
              <a:pPr/>
              <a:t>‹#›</a:t>
            </a:fld>
            <a:endParaRPr lang="en-GB"/>
          </a:p>
        </p:txBody>
      </p:sp>
      <p:pic>
        <p:nvPicPr>
          <p:cNvPr id="7" name="Picture 6" descr="A picture containing drawing&#10;&#10;Description automatically generated">
            <a:extLst>
              <a:ext uri="{FF2B5EF4-FFF2-40B4-BE49-F238E27FC236}">
                <a16:creationId xmlns:a16="http://schemas.microsoft.com/office/drawing/2014/main" id="{07B04D22-24B1-4BEB-AF91-A1CDAA96E7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063" y="6244867"/>
            <a:ext cx="2113200" cy="301725"/>
          </a:xfrm>
          <a:prstGeom prst="rect">
            <a:avLst/>
          </a:prstGeom>
        </p:spPr>
      </p:pic>
    </p:spTree>
    <p:extLst>
      <p:ext uri="{BB962C8B-B14F-4D97-AF65-F5344CB8AC3E}">
        <p14:creationId xmlns:p14="http://schemas.microsoft.com/office/powerpoint/2010/main" val="2517714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Header - Butterfly">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E38C49-E532-429F-AB2B-1150FF552745}"/>
              </a:ext>
            </a:extLst>
          </p:cNvPr>
          <p:cNvSpPr/>
          <p:nvPr/>
        </p:nvSpPr>
        <p:spPr>
          <a:xfrm>
            <a:off x="0" y="5889532"/>
            <a:ext cx="12192000" cy="9684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Slide Number Placeholder 2">
            <a:extLst>
              <a:ext uri="{FF2B5EF4-FFF2-40B4-BE49-F238E27FC236}">
                <a16:creationId xmlns:a16="http://schemas.microsoft.com/office/drawing/2014/main" id="{A1A48E0A-3A40-40CB-A388-A8690443D8A6}"/>
              </a:ext>
            </a:extLst>
          </p:cNvPr>
          <p:cNvSpPr>
            <a:spLocks noGrp="1"/>
          </p:cNvSpPr>
          <p:nvPr>
            <p:ph type="sldNum" sz="quarter" idx="10"/>
          </p:nvPr>
        </p:nvSpPr>
        <p:spPr/>
        <p:txBody>
          <a:bodyPr/>
          <a:lstStyle>
            <a:lvl1pPr>
              <a:defRPr sz="1400">
                <a:solidFill>
                  <a:schemeClr val="accent1"/>
                </a:solidFill>
              </a:defRPr>
            </a:lvl1pPr>
          </a:lstStyle>
          <a:p>
            <a:fld id="{51C72EB3-702E-44D0-8EF1-94C386298377}" type="slidenum">
              <a:rPr lang="en-GB" smtClean="0"/>
              <a:pPr/>
              <a:t>‹#›</a:t>
            </a:fld>
            <a:endParaRPr lang="en-GB"/>
          </a:p>
        </p:txBody>
      </p:sp>
      <p:sp>
        <p:nvSpPr>
          <p:cNvPr id="2" name="Title 1">
            <a:extLst>
              <a:ext uri="{FF2B5EF4-FFF2-40B4-BE49-F238E27FC236}">
                <a16:creationId xmlns:a16="http://schemas.microsoft.com/office/drawing/2014/main" id="{D531413B-7C33-4F33-ABEF-7D7183A7A3AE}"/>
              </a:ext>
            </a:extLst>
          </p:cNvPr>
          <p:cNvSpPr>
            <a:spLocks noGrp="1"/>
          </p:cNvSpPr>
          <p:nvPr>
            <p:ph type="title"/>
          </p:nvPr>
        </p:nvSpPr>
        <p:spPr>
          <a:xfrm>
            <a:off x="779084" y="3245789"/>
            <a:ext cx="5867529" cy="535531"/>
          </a:xfrm>
        </p:spPr>
        <p:txBody>
          <a:bodyPr anchor="ctr"/>
          <a:lstStyle>
            <a:lvl1pPr>
              <a:defRPr sz="3200">
                <a:solidFill>
                  <a:schemeClr val="tx1"/>
                </a:solidFill>
              </a:defRPr>
            </a:lvl1pPr>
          </a:lstStyle>
          <a:p>
            <a:r>
              <a:rPr lang="en-US"/>
              <a:t>Click to edit Master title style</a:t>
            </a:r>
            <a:endParaRPr lang="en-GB"/>
          </a:p>
        </p:txBody>
      </p:sp>
      <p:pic>
        <p:nvPicPr>
          <p:cNvPr id="8" name="Picture 7" descr="A picture containing drawing&#10;&#10;Description automatically generated">
            <a:extLst>
              <a:ext uri="{FF2B5EF4-FFF2-40B4-BE49-F238E27FC236}">
                <a16:creationId xmlns:a16="http://schemas.microsoft.com/office/drawing/2014/main" id="{97D5A4C3-E9D5-4F25-BC99-16FED41CA0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4063" y="6244867"/>
            <a:ext cx="2113200" cy="301725"/>
          </a:xfrm>
          <a:prstGeom prst="rect">
            <a:avLst/>
          </a:prstGeom>
        </p:spPr>
      </p:pic>
      <p:pic>
        <p:nvPicPr>
          <p:cNvPr id="9" name="Picture 8" descr="A close up of a logo&#10;&#10;Description automatically generated">
            <a:extLst>
              <a:ext uri="{FF2B5EF4-FFF2-40B4-BE49-F238E27FC236}">
                <a16:creationId xmlns:a16="http://schemas.microsoft.com/office/drawing/2014/main" id="{0D3E72DA-A688-4753-BA81-B733C757BF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09790" y="2"/>
            <a:ext cx="4109885" cy="5889523"/>
          </a:xfrm>
          <a:prstGeom prst="rect">
            <a:avLst/>
          </a:prstGeom>
        </p:spPr>
      </p:pic>
    </p:spTree>
    <p:extLst>
      <p:ext uri="{BB962C8B-B14F-4D97-AF65-F5344CB8AC3E}">
        <p14:creationId xmlns:p14="http://schemas.microsoft.com/office/powerpoint/2010/main" val="1358179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F3F1-CD55-CDCA-DFAF-96291F9AD9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4C2B0F9-F067-1C7D-8367-B9C4C39E48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181498-585B-A7E7-F4AF-492AACFD92D1}"/>
              </a:ext>
            </a:extLst>
          </p:cNvPr>
          <p:cNvSpPr>
            <a:spLocks noGrp="1"/>
          </p:cNvSpPr>
          <p:nvPr>
            <p:ph type="dt" sz="half" idx="10"/>
          </p:nvPr>
        </p:nvSpPr>
        <p:spPr/>
        <p:txBody>
          <a:bodyPr/>
          <a:lstStyle/>
          <a:p>
            <a:fld id="{AC618F9B-01B3-4063-8023-43038B19CCFA}" type="datetime1">
              <a:rPr lang="en-GB" smtClean="0"/>
              <a:t>24/02/2026</a:t>
            </a:fld>
            <a:endParaRPr lang="en-GB"/>
          </a:p>
        </p:txBody>
      </p:sp>
      <p:sp>
        <p:nvSpPr>
          <p:cNvPr id="5" name="Footer Placeholder 4">
            <a:extLst>
              <a:ext uri="{FF2B5EF4-FFF2-40B4-BE49-F238E27FC236}">
                <a16:creationId xmlns:a16="http://schemas.microsoft.com/office/drawing/2014/main" id="{40A37AAD-2E35-8929-AEE8-94BFC012BAB7}"/>
              </a:ext>
            </a:extLst>
          </p:cNvPr>
          <p:cNvSpPr>
            <a:spLocks noGrp="1"/>
          </p:cNvSpPr>
          <p:nvPr>
            <p:ph type="ftr" sz="quarter" idx="11"/>
          </p:nvPr>
        </p:nvSpPr>
        <p:spPr/>
        <p:txBody>
          <a:bodyPr/>
          <a:lstStyle/>
          <a:p>
            <a:r>
              <a:rPr lang="en-GB"/>
              <a:t>Stakeholders:</a:t>
            </a:r>
          </a:p>
        </p:txBody>
      </p:sp>
      <p:sp>
        <p:nvSpPr>
          <p:cNvPr id="6" name="Slide Number Placeholder 5">
            <a:extLst>
              <a:ext uri="{FF2B5EF4-FFF2-40B4-BE49-F238E27FC236}">
                <a16:creationId xmlns:a16="http://schemas.microsoft.com/office/drawing/2014/main" id="{A45C2A1B-DEB3-9A21-80D7-433FE01AADD6}"/>
              </a:ext>
            </a:extLst>
          </p:cNvPr>
          <p:cNvSpPr>
            <a:spLocks noGrp="1"/>
          </p:cNvSpPr>
          <p:nvPr>
            <p:ph type="sldNum" sz="quarter" idx="12"/>
          </p:nvPr>
        </p:nvSpPr>
        <p:spPr/>
        <p:txBody>
          <a:bodyPr/>
          <a:lstStyle/>
          <a:p>
            <a:fld id="{2382E38F-C26F-44FC-9468-03961E380AB0}" type="slidenum">
              <a:rPr lang="en-GB" smtClean="0"/>
              <a:t>‹#›</a:t>
            </a:fld>
            <a:endParaRPr lang="en-GB"/>
          </a:p>
        </p:txBody>
      </p:sp>
    </p:spTree>
    <p:extLst>
      <p:ext uri="{BB962C8B-B14F-4D97-AF65-F5344CB8AC3E}">
        <p14:creationId xmlns:p14="http://schemas.microsoft.com/office/powerpoint/2010/main" val="1342667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Section Header - Leaf in Hand">
    <p:bg>
      <p:bgPr>
        <a:solidFill>
          <a:schemeClr val="accent1"/>
        </a:solidFill>
        <a:effectLst/>
      </p:bgPr>
    </p:bg>
    <p:spTree>
      <p:nvGrpSpPr>
        <p:cNvPr id="1" name=""/>
        <p:cNvGrpSpPr/>
        <p:nvPr/>
      </p:nvGrpSpPr>
      <p:grpSpPr>
        <a:xfrm>
          <a:off x="0" y="0"/>
          <a:ext cx="0" cy="0"/>
          <a:chOff x="0" y="0"/>
          <a:chExt cx="0" cy="0"/>
        </a:xfrm>
      </p:grpSpPr>
      <p:pic>
        <p:nvPicPr>
          <p:cNvPr id="6" name="Picture 5" descr="A hand holding a leaf&#10;&#10;Description automatically generated">
            <a:extLst>
              <a:ext uri="{FF2B5EF4-FFF2-40B4-BE49-F238E27FC236}">
                <a16:creationId xmlns:a16="http://schemas.microsoft.com/office/drawing/2014/main" id="{C4BDAF8C-755F-F7AA-6CC0-551A58D9F45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914839" y="0"/>
            <a:ext cx="5277161" cy="5889532"/>
          </a:xfrm>
          <a:prstGeom prst="rect">
            <a:avLst/>
          </a:prstGeom>
        </p:spPr>
      </p:pic>
      <p:sp>
        <p:nvSpPr>
          <p:cNvPr id="4" name="Rectangle 3">
            <a:extLst>
              <a:ext uri="{FF2B5EF4-FFF2-40B4-BE49-F238E27FC236}">
                <a16:creationId xmlns:a16="http://schemas.microsoft.com/office/drawing/2014/main" id="{CFE38C49-E532-429F-AB2B-1150FF552745}"/>
              </a:ext>
            </a:extLst>
          </p:cNvPr>
          <p:cNvSpPr/>
          <p:nvPr/>
        </p:nvSpPr>
        <p:spPr>
          <a:xfrm>
            <a:off x="0" y="5889532"/>
            <a:ext cx="12192000" cy="9684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Slide Number Placeholder 2">
            <a:extLst>
              <a:ext uri="{FF2B5EF4-FFF2-40B4-BE49-F238E27FC236}">
                <a16:creationId xmlns:a16="http://schemas.microsoft.com/office/drawing/2014/main" id="{A1A48E0A-3A40-40CB-A388-A8690443D8A6}"/>
              </a:ext>
            </a:extLst>
          </p:cNvPr>
          <p:cNvSpPr>
            <a:spLocks noGrp="1"/>
          </p:cNvSpPr>
          <p:nvPr>
            <p:ph type="sldNum" sz="quarter" idx="10"/>
          </p:nvPr>
        </p:nvSpPr>
        <p:spPr/>
        <p:txBody>
          <a:bodyPr/>
          <a:lstStyle>
            <a:lvl1pPr>
              <a:defRPr sz="1400">
                <a:solidFill>
                  <a:schemeClr val="accent1"/>
                </a:solidFill>
              </a:defRPr>
            </a:lvl1pPr>
          </a:lstStyle>
          <a:p>
            <a:fld id="{51C72EB3-702E-44D0-8EF1-94C386298377}" type="slidenum">
              <a:rPr lang="en-GB" smtClean="0"/>
              <a:pPr/>
              <a:t>‹#›</a:t>
            </a:fld>
            <a:endParaRPr lang="en-GB"/>
          </a:p>
        </p:txBody>
      </p:sp>
      <p:sp>
        <p:nvSpPr>
          <p:cNvPr id="2" name="Title 1">
            <a:extLst>
              <a:ext uri="{FF2B5EF4-FFF2-40B4-BE49-F238E27FC236}">
                <a16:creationId xmlns:a16="http://schemas.microsoft.com/office/drawing/2014/main" id="{D531413B-7C33-4F33-ABEF-7D7183A7A3AE}"/>
              </a:ext>
            </a:extLst>
          </p:cNvPr>
          <p:cNvSpPr>
            <a:spLocks noGrp="1"/>
          </p:cNvSpPr>
          <p:nvPr>
            <p:ph type="title"/>
          </p:nvPr>
        </p:nvSpPr>
        <p:spPr>
          <a:xfrm>
            <a:off x="779084" y="3245789"/>
            <a:ext cx="5867529" cy="535531"/>
          </a:xfrm>
        </p:spPr>
        <p:txBody>
          <a:bodyPr anchor="ctr"/>
          <a:lstStyle>
            <a:lvl1pPr>
              <a:defRPr sz="3200">
                <a:solidFill>
                  <a:schemeClr val="tx1"/>
                </a:solidFill>
              </a:defRPr>
            </a:lvl1pPr>
          </a:lstStyle>
          <a:p>
            <a:r>
              <a:rPr lang="en-US"/>
              <a:t>Click to edit Master title style</a:t>
            </a:r>
            <a:endParaRPr lang="en-GB"/>
          </a:p>
        </p:txBody>
      </p:sp>
      <p:pic>
        <p:nvPicPr>
          <p:cNvPr id="8" name="Picture 7" descr="A picture containing drawing&#10;&#10;Description automatically generated">
            <a:extLst>
              <a:ext uri="{FF2B5EF4-FFF2-40B4-BE49-F238E27FC236}">
                <a16:creationId xmlns:a16="http://schemas.microsoft.com/office/drawing/2014/main" id="{97D5A4C3-E9D5-4F25-BC99-16FED41CA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063" y="6244867"/>
            <a:ext cx="2113200" cy="301725"/>
          </a:xfrm>
          <a:prstGeom prst="rect">
            <a:avLst/>
          </a:prstGeom>
        </p:spPr>
      </p:pic>
    </p:spTree>
    <p:extLst>
      <p:ext uri="{BB962C8B-B14F-4D97-AF65-F5344CB8AC3E}">
        <p14:creationId xmlns:p14="http://schemas.microsoft.com/office/powerpoint/2010/main" val="3903296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 Dragonfly">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E38C49-E532-429F-AB2B-1150FF552745}"/>
              </a:ext>
            </a:extLst>
          </p:cNvPr>
          <p:cNvSpPr/>
          <p:nvPr/>
        </p:nvSpPr>
        <p:spPr>
          <a:xfrm>
            <a:off x="0" y="5889532"/>
            <a:ext cx="12192000" cy="9684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Slide Number Placeholder 2">
            <a:extLst>
              <a:ext uri="{FF2B5EF4-FFF2-40B4-BE49-F238E27FC236}">
                <a16:creationId xmlns:a16="http://schemas.microsoft.com/office/drawing/2014/main" id="{A1A48E0A-3A40-40CB-A388-A8690443D8A6}"/>
              </a:ext>
            </a:extLst>
          </p:cNvPr>
          <p:cNvSpPr>
            <a:spLocks noGrp="1"/>
          </p:cNvSpPr>
          <p:nvPr>
            <p:ph type="sldNum" sz="quarter" idx="10"/>
          </p:nvPr>
        </p:nvSpPr>
        <p:spPr/>
        <p:txBody>
          <a:bodyPr/>
          <a:lstStyle>
            <a:lvl1pPr>
              <a:defRPr sz="1400">
                <a:solidFill>
                  <a:schemeClr val="accent1"/>
                </a:solidFill>
              </a:defRPr>
            </a:lvl1pPr>
          </a:lstStyle>
          <a:p>
            <a:fld id="{51C72EB3-702E-44D0-8EF1-94C386298377}" type="slidenum">
              <a:rPr lang="en-GB" smtClean="0"/>
              <a:pPr/>
              <a:t>‹#›</a:t>
            </a:fld>
            <a:endParaRPr lang="en-GB"/>
          </a:p>
        </p:txBody>
      </p:sp>
      <p:sp>
        <p:nvSpPr>
          <p:cNvPr id="2" name="Title 1">
            <a:extLst>
              <a:ext uri="{FF2B5EF4-FFF2-40B4-BE49-F238E27FC236}">
                <a16:creationId xmlns:a16="http://schemas.microsoft.com/office/drawing/2014/main" id="{D531413B-7C33-4F33-ABEF-7D7183A7A3AE}"/>
              </a:ext>
            </a:extLst>
          </p:cNvPr>
          <p:cNvSpPr>
            <a:spLocks noGrp="1"/>
          </p:cNvSpPr>
          <p:nvPr>
            <p:ph type="title"/>
          </p:nvPr>
        </p:nvSpPr>
        <p:spPr>
          <a:xfrm>
            <a:off x="779084" y="3245789"/>
            <a:ext cx="5867529" cy="535531"/>
          </a:xfrm>
        </p:spPr>
        <p:txBody>
          <a:bodyPr anchor="ctr"/>
          <a:lstStyle>
            <a:lvl1pPr>
              <a:defRPr sz="3200">
                <a:solidFill>
                  <a:schemeClr val="tx1"/>
                </a:solidFill>
              </a:defRPr>
            </a:lvl1pPr>
          </a:lstStyle>
          <a:p>
            <a:r>
              <a:rPr lang="en-US"/>
              <a:t>Click to edit Master title style</a:t>
            </a:r>
            <a:endParaRPr lang="en-GB"/>
          </a:p>
        </p:txBody>
      </p:sp>
      <p:pic>
        <p:nvPicPr>
          <p:cNvPr id="7" name="Picture 6" descr="A picture containing drawing&#10;&#10;Description automatically generated">
            <a:extLst>
              <a:ext uri="{FF2B5EF4-FFF2-40B4-BE49-F238E27FC236}">
                <a16:creationId xmlns:a16="http://schemas.microsoft.com/office/drawing/2014/main" id="{3BBEA626-8B8A-47A6-AC28-055C5FC2E0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4063" y="6244867"/>
            <a:ext cx="2113200" cy="301725"/>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5F684AE5-24EC-4E95-AC73-7273055CD1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91950" y="2"/>
            <a:ext cx="5305215" cy="5889523"/>
          </a:xfrm>
          <a:prstGeom prst="rect">
            <a:avLst/>
          </a:prstGeom>
        </p:spPr>
      </p:pic>
    </p:spTree>
    <p:extLst>
      <p:ext uri="{BB962C8B-B14F-4D97-AF65-F5344CB8AC3E}">
        <p14:creationId xmlns:p14="http://schemas.microsoft.com/office/powerpoint/2010/main" val="968503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 Hawkmoth">
    <p:bg>
      <p:bgPr>
        <a:solidFill>
          <a:schemeClr val="tx2"/>
        </a:solidFill>
        <a:effectLst/>
      </p:bgPr>
    </p:bg>
    <p:spTree>
      <p:nvGrpSpPr>
        <p:cNvPr id="1" name=""/>
        <p:cNvGrpSpPr/>
        <p:nvPr/>
      </p:nvGrpSpPr>
      <p:grpSpPr>
        <a:xfrm>
          <a:off x="0" y="0"/>
          <a:ext cx="0" cy="0"/>
          <a:chOff x="0" y="0"/>
          <a:chExt cx="0" cy="0"/>
        </a:xfrm>
      </p:grpSpPr>
      <p:pic>
        <p:nvPicPr>
          <p:cNvPr id="10" name="Picture 9" descr="A butterfly on a flower&#10;&#10;Description automatically generated">
            <a:extLst>
              <a:ext uri="{FF2B5EF4-FFF2-40B4-BE49-F238E27FC236}">
                <a16:creationId xmlns:a16="http://schemas.microsoft.com/office/drawing/2014/main" id="{3164C03F-A068-4323-8B08-464CED4F85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17489" y="2"/>
            <a:ext cx="5416204" cy="6093229"/>
          </a:xfrm>
          <a:prstGeom prst="rect">
            <a:avLst/>
          </a:prstGeom>
        </p:spPr>
      </p:pic>
      <p:sp>
        <p:nvSpPr>
          <p:cNvPr id="4" name="Rectangle 3">
            <a:extLst>
              <a:ext uri="{FF2B5EF4-FFF2-40B4-BE49-F238E27FC236}">
                <a16:creationId xmlns:a16="http://schemas.microsoft.com/office/drawing/2014/main" id="{CFE38C49-E532-429F-AB2B-1150FF552745}"/>
              </a:ext>
            </a:extLst>
          </p:cNvPr>
          <p:cNvSpPr/>
          <p:nvPr/>
        </p:nvSpPr>
        <p:spPr>
          <a:xfrm>
            <a:off x="0" y="5889532"/>
            <a:ext cx="12192000" cy="9684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Slide Number Placeholder 2">
            <a:extLst>
              <a:ext uri="{FF2B5EF4-FFF2-40B4-BE49-F238E27FC236}">
                <a16:creationId xmlns:a16="http://schemas.microsoft.com/office/drawing/2014/main" id="{A1A48E0A-3A40-40CB-A388-A8690443D8A6}"/>
              </a:ext>
            </a:extLst>
          </p:cNvPr>
          <p:cNvSpPr>
            <a:spLocks noGrp="1"/>
          </p:cNvSpPr>
          <p:nvPr>
            <p:ph type="sldNum" sz="quarter" idx="10"/>
          </p:nvPr>
        </p:nvSpPr>
        <p:spPr/>
        <p:txBody>
          <a:bodyPr/>
          <a:lstStyle>
            <a:lvl1pPr>
              <a:defRPr sz="1400">
                <a:solidFill>
                  <a:schemeClr val="accent1"/>
                </a:solidFill>
              </a:defRPr>
            </a:lvl1pPr>
          </a:lstStyle>
          <a:p>
            <a:fld id="{51C72EB3-702E-44D0-8EF1-94C386298377}" type="slidenum">
              <a:rPr lang="en-GB" smtClean="0"/>
              <a:pPr/>
              <a:t>‹#›</a:t>
            </a:fld>
            <a:endParaRPr lang="en-GB"/>
          </a:p>
        </p:txBody>
      </p:sp>
      <p:sp>
        <p:nvSpPr>
          <p:cNvPr id="2" name="Title 1">
            <a:extLst>
              <a:ext uri="{FF2B5EF4-FFF2-40B4-BE49-F238E27FC236}">
                <a16:creationId xmlns:a16="http://schemas.microsoft.com/office/drawing/2014/main" id="{D531413B-7C33-4F33-ABEF-7D7183A7A3AE}"/>
              </a:ext>
            </a:extLst>
          </p:cNvPr>
          <p:cNvSpPr>
            <a:spLocks noGrp="1"/>
          </p:cNvSpPr>
          <p:nvPr>
            <p:ph type="title"/>
          </p:nvPr>
        </p:nvSpPr>
        <p:spPr>
          <a:xfrm>
            <a:off x="779084" y="3245789"/>
            <a:ext cx="5867529" cy="535531"/>
          </a:xfrm>
        </p:spPr>
        <p:txBody>
          <a:bodyPr anchor="ctr"/>
          <a:lstStyle>
            <a:lvl1pPr>
              <a:defRPr sz="3200">
                <a:solidFill>
                  <a:schemeClr val="bg2"/>
                </a:solidFill>
              </a:defRPr>
            </a:lvl1pPr>
          </a:lstStyle>
          <a:p>
            <a:r>
              <a:rPr lang="en-US"/>
              <a:t>Click to edit Master title style</a:t>
            </a:r>
            <a:endParaRPr lang="en-GB"/>
          </a:p>
        </p:txBody>
      </p:sp>
      <p:pic>
        <p:nvPicPr>
          <p:cNvPr id="8" name="Picture 7" descr="A picture containing drawing&#10;&#10;Description automatically generated">
            <a:extLst>
              <a:ext uri="{FF2B5EF4-FFF2-40B4-BE49-F238E27FC236}">
                <a16:creationId xmlns:a16="http://schemas.microsoft.com/office/drawing/2014/main" id="{9C286CE5-7266-4461-88E6-72C7AAD3EA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063" y="6244867"/>
            <a:ext cx="2113200" cy="301725"/>
          </a:xfrm>
          <a:prstGeom prst="rect">
            <a:avLst/>
          </a:prstGeom>
        </p:spPr>
      </p:pic>
    </p:spTree>
    <p:extLst>
      <p:ext uri="{BB962C8B-B14F-4D97-AF65-F5344CB8AC3E}">
        <p14:creationId xmlns:p14="http://schemas.microsoft.com/office/powerpoint/2010/main" val="842044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ection Header - Leaf">
    <p:bg>
      <p:bgPr>
        <a:solidFill>
          <a:schemeClr val="tx2"/>
        </a:solidFill>
        <a:effectLst/>
      </p:bgPr>
    </p:bg>
    <p:spTree>
      <p:nvGrpSpPr>
        <p:cNvPr id="1" name=""/>
        <p:cNvGrpSpPr/>
        <p:nvPr/>
      </p:nvGrpSpPr>
      <p:grpSpPr>
        <a:xfrm>
          <a:off x="0" y="0"/>
          <a:ext cx="0" cy="0"/>
          <a:chOff x="0" y="0"/>
          <a:chExt cx="0" cy="0"/>
        </a:xfrm>
      </p:grpSpPr>
      <p:pic>
        <p:nvPicPr>
          <p:cNvPr id="6" name="Picture 5" descr="A green leaf with a white background&#10;&#10;Description automatically generated">
            <a:extLst>
              <a:ext uri="{FF2B5EF4-FFF2-40B4-BE49-F238E27FC236}">
                <a16:creationId xmlns:a16="http://schemas.microsoft.com/office/drawing/2014/main" id="{8717B79D-5521-9848-6637-5C7455A4912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02468" y="0"/>
            <a:ext cx="5889532" cy="5889532"/>
          </a:xfrm>
          <a:prstGeom prst="rect">
            <a:avLst/>
          </a:prstGeom>
        </p:spPr>
      </p:pic>
      <p:sp>
        <p:nvSpPr>
          <p:cNvPr id="4" name="Rectangle 3">
            <a:extLst>
              <a:ext uri="{FF2B5EF4-FFF2-40B4-BE49-F238E27FC236}">
                <a16:creationId xmlns:a16="http://schemas.microsoft.com/office/drawing/2014/main" id="{CFE38C49-E532-429F-AB2B-1150FF552745}"/>
              </a:ext>
            </a:extLst>
          </p:cNvPr>
          <p:cNvSpPr/>
          <p:nvPr/>
        </p:nvSpPr>
        <p:spPr>
          <a:xfrm>
            <a:off x="0" y="5889532"/>
            <a:ext cx="12192000" cy="9684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Slide Number Placeholder 2">
            <a:extLst>
              <a:ext uri="{FF2B5EF4-FFF2-40B4-BE49-F238E27FC236}">
                <a16:creationId xmlns:a16="http://schemas.microsoft.com/office/drawing/2014/main" id="{A1A48E0A-3A40-40CB-A388-A8690443D8A6}"/>
              </a:ext>
            </a:extLst>
          </p:cNvPr>
          <p:cNvSpPr>
            <a:spLocks noGrp="1"/>
          </p:cNvSpPr>
          <p:nvPr>
            <p:ph type="sldNum" sz="quarter" idx="10"/>
          </p:nvPr>
        </p:nvSpPr>
        <p:spPr/>
        <p:txBody>
          <a:bodyPr/>
          <a:lstStyle>
            <a:lvl1pPr>
              <a:defRPr sz="1400">
                <a:solidFill>
                  <a:schemeClr val="accent1"/>
                </a:solidFill>
              </a:defRPr>
            </a:lvl1pPr>
          </a:lstStyle>
          <a:p>
            <a:fld id="{51C72EB3-702E-44D0-8EF1-94C386298377}" type="slidenum">
              <a:rPr lang="en-GB" smtClean="0"/>
              <a:pPr/>
              <a:t>‹#›</a:t>
            </a:fld>
            <a:endParaRPr lang="en-GB"/>
          </a:p>
        </p:txBody>
      </p:sp>
      <p:sp>
        <p:nvSpPr>
          <p:cNvPr id="2" name="Title 1">
            <a:extLst>
              <a:ext uri="{FF2B5EF4-FFF2-40B4-BE49-F238E27FC236}">
                <a16:creationId xmlns:a16="http://schemas.microsoft.com/office/drawing/2014/main" id="{D531413B-7C33-4F33-ABEF-7D7183A7A3AE}"/>
              </a:ext>
            </a:extLst>
          </p:cNvPr>
          <p:cNvSpPr>
            <a:spLocks noGrp="1"/>
          </p:cNvSpPr>
          <p:nvPr>
            <p:ph type="title"/>
          </p:nvPr>
        </p:nvSpPr>
        <p:spPr>
          <a:xfrm>
            <a:off x="779084" y="3245789"/>
            <a:ext cx="5867529" cy="535531"/>
          </a:xfrm>
        </p:spPr>
        <p:txBody>
          <a:bodyPr anchor="ctr"/>
          <a:lstStyle>
            <a:lvl1pPr>
              <a:defRPr sz="3200">
                <a:solidFill>
                  <a:schemeClr val="bg2"/>
                </a:solidFill>
              </a:defRPr>
            </a:lvl1pPr>
          </a:lstStyle>
          <a:p>
            <a:r>
              <a:rPr lang="en-US"/>
              <a:t>Click to edit Master title style</a:t>
            </a:r>
            <a:endParaRPr lang="en-GB"/>
          </a:p>
        </p:txBody>
      </p:sp>
      <p:pic>
        <p:nvPicPr>
          <p:cNvPr id="8" name="Picture 7" descr="A picture containing drawing&#10;&#10;Description automatically generated">
            <a:extLst>
              <a:ext uri="{FF2B5EF4-FFF2-40B4-BE49-F238E27FC236}">
                <a16:creationId xmlns:a16="http://schemas.microsoft.com/office/drawing/2014/main" id="{9C286CE5-7266-4461-88E6-72C7AAD3EA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063" y="6244867"/>
            <a:ext cx="2113200" cy="301725"/>
          </a:xfrm>
          <a:prstGeom prst="rect">
            <a:avLst/>
          </a:prstGeom>
        </p:spPr>
      </p:pic>
    </p:spTree>
    <p:extLst>
      <p:ext uri="{BB962C8B-B14F-4D97-AF65-F5344CB8AC3E}">
        <p14:creationId xmlns:p14="http://schemas.microsoft.com/office/powerpoint/2010/main" val="3843536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Header - Owl">
    <p:bg>
      <p:bgPr>
        <a:solidFill>
          <a:schemeClr val="tx2"/>
        </a:solidFill>
        <a:effectLst/>
      </p:bgPr>
    </p:bg>
    <p:spTree>
      <p:nvGrpSpPr>
        <p:cNvPr id="1" name=""/>
        <p:cNvGrpSpPr/>
        <p:nvPr/>
      </p:nvGrpSpPr>
      <p:grpSpPr>
        <a:xfrm>
          <a:off x="0" y="0"/>
          <a:ext cx="0" cy="0"/>
          <a:chOff x="0" y="0"/>
          <a:chExt cx="0" cy="0"/>
        </a:xfrm>
      </p:grpSpPr>
      <p:pic>
        <p:nvPicPr>
          <p:cNvPr id="8" name="Picture 7" descr="A picture containing insect&#10;&#10;Description automatically generated">
            <a:extLst>
              <a:ext uri="{FF2B5EF4-FFF2-40B4-BE49-F238E27FC236}">
                <a16:creationId xmlns:a16="http://schemas.microsoft.com/office/drawing/2014/main" id="{FBEA8C65-C6E6-4B99-ADF2-AC17B3217E5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28196" y="230248"/>
            <a:ext cx="4505497" cy="5802124"/>
          </a:xfrm>
          <a:prstGeom prst="rect">
            <a:avLst/>
          </a:prstGeom>
        </p:spPr>
      </p:pic>
      <p:sp>
        <p:nvSpPr>
          <p:cNvPr id="4" name="Rectangle 3">
            <a:extLst>
              <a:ext uri="{FF2B5EF4-FFF2-40B4-BE49-F238E27FC236}">
                <a16:creationId xmlns:a16="http://schemas.microsoft.com/office/drawing/2014/main" id="{CFE38C49-E532-429F-AB2B-1150FF552745}"/>
              </a:ext>
            </a:extLst>
          </p:cNvPr>
          <p:cNvSpPr/>
          <p:nvPr/>
        </p:nvSpPr>
        <p:spPr>
          <a:xfrm>
            <a:off x="0" y="5889532"/>
            <a:ext cx="12192000" cy="9684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Slide Number Placeholder 2">
            <a:extLst>
              <a:ext uri="{FF2B5EF4-FFF2-40B4-BE49-F238E27FC236}">
                <a16:creationId xmlns:a16="http://schemas.microsoft.com/office/drawing/2014/main" id="{A1A48E0A-3A40-40CB-A388-A8690443D8A6}"/>
              </a:ext>
            </a:extLst>
          </p:cNvPr>
          <p:cNvSpPr>
            <a:spLocks noGrp="1"/>
          </p:cNvSpPr>
          <p:nvPr>
            <p:ph type="sldNum" sz="quarter" idx="10"/>
          </p:nvPr>
        </p:nvSpPr>
        <p:spPr/>
        <p:txBody>
          <a:bodyPr/>
          <a:lstStyle>
            <a:lvl1pPr>
              <a:defRPr sz="1400">
                <a:solidFill>
                  <a:schemeClr val="accent1"/>
                </a:solidFill>
              </a:defRPr>
            </a:lvl1pPr>
          </a:lstStyle>
          <a:p>
            <a:fld id="{51C72EB3-702E-44D0-8EF1-94C386298377}" type="slidenum">
              <a:rPr lang="en-GB" smtClean="0"/>
              <a:pPr/>
              <a:t>‹#›</a:t>
            </a:fld>
            <a:endParaRPr lang="en-GB"/>
          </a:p>
        </p:txBody>
      </p:sp>
      <p:sp>
        <p:nvSpPr>
          <p:cNvPr id="2" name="Title 1">
            <a:extLst>
              <a:ext uri="{FF2B5EF4-FFF2-40B4-BE49-F238E27FC236}">
                <a16:creationId xmlns:a16="http://schemas.microsoft.com/office/drawing/2014/main" id="{D531413B-7C33-4F33-ABEF-7D7183A7A3AE}"/>
              </a:ext>
            </a:extLst>
          </p:cNvPr>
          <p:cNvSpPr>
            <a:spLocks noGrp="1"/>
          </p:cNvSpPr>
          <p:nvPr>
            <p:ph type="title"/>
          </p:nvPr>
        </p:nvSpPr>
        <p:spPr>
          <a:xfrm>
            <a:off x="779084" y="3245789"/>
            <a:ext cx="5867529" cy="535531"/>
          </a:xfrm>
        </p:spPr>
        <p:txBody>
          <a:bodyPr anchor="ctr"/>
          <a:lstStyle>
            <a:lvl1pPr>
              <a:defRPr sz="3200">
                <a:solidFill>
                  <a:schemeClr val="bg2"/>
                </a:solidFill>
              </a:defRPr>
            </a:lvl1pPr>
          </a:lstStyle>
          <a:p>
            <a:r>
              <a:rPr lang="en-US"/>
              <a:t>Click to edit Master title style</a:t>
            </a:r>
            <a:endParaRPr lang="en-GB"/>
          </a:p>
        </p:txBody>
      </p:sp>
      <p:pic>
        <p:nvPicPr>
          <p:cNvPr id="7" name="Picture 6" descr="A picture containing drawing&#10;&#10;Description automatically generated">
            <a:extLst>
              <a:ext uri="{FF2B5EF4-FFF2-40B4-BE49-F238E27FC236}">
                <a16:creationId xmlns:a16="http://schemas.microsoft.com/office/drawing/2014/main" id="{031D28E5-D012-4856-BC66-E06A81A58F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063" y="6244867"/>
            <a:ext cx="2113200" cy="301725"/>
          </a:xfrm>
          <a:prstGeom prst="rect">
            <a:avLst/>
          </a:prstGeom>
        </p:spPr>
      </p:pic>
    </p:spTree>
    <p:extLst>
      <p:ext uri="{BB962C8B-B14F-4D97-AF65-F5344CB8AC3E}">
        <p14:creationId xmlns:p14="http://schemas.microsoft.com/office/powerpoint/2010/main" val="632798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 - Tre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E38C49-E532-429F-AB2B-1150FF552745}"/>
              </a:ext>
            </a:extLst>
          </p:cNvPr>
          <p:cNvSpPr/>
          <p:nvPr/>
        </p:nvSpPr>
        <p:spPr>
          <a:xfrm>
            <a:off x="0" y="5889532"/>
            <a:ext cx="12192000" cy="9684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Slide Number Placeholder 2">
            <a:extLst>
              <a:ext uri="{FF2B5EF4-FFF2-40B4-BE49-F238E27FC236}">
                <a16:creationId xmlns:a16="http://schemas.microsoft.com/office/drawing/2014/main" id="{A1A48E0A-3A40-40CB-A388-A8690443D8A6}"/>
              </a:ext>
            </a:extLst>
          </p:cNvPr>
          <p:cNvSpPr>
            <a:spLocks noGrp="1"/>
          </p:cNvSpPr>
          <p:nvPr>
            <p:ph type="sldNum" sz="quarter" idx="10"/>
          </p:nvPr>
        </p:nvSpPr>
        <p:spPr/>
        <p:txBody>
          <a:bodyPr/>
          <a:lstStyle>
            <a:lvl1pPr>
              <a:defRPr sz="1400">
                <a:solidFill>
                  <a:schemeClr val="accent1"/>
                </a:solidFill>
              </a:defRPr>
            </a:lvl1pPr>
          </a:lstStyle>
          <a:p>
            <a:fld id="{51C72EB3-702E-44D0-8EF1-94C386298377}" type="slidenum">
              <a:rPr lang="en-GB" smtClean="0"/>
              <a:pPr/>
              <a:t>‹#›</a:t>
            </a:fld>
            <a:endParaRPr lang="en-GB"/>
          </a:p>
        </p:txBody>
      </p:sp>
      <p:pic>
        <p:nvPicPr>
          <p:cNvPr id="10" name="Picture 9" descr="A picture containing drawing&#10;&#10;Description automatically generated">
            <a:extLst>
              <a:ext uri="{FF2B5EF4-FFF2-40B4-BE49-F238E27FC236}">
                <a16:creationId xmlns:a16="http://schemas.microsoft.com/office/drawing/2014/main" id="{4EBB5297-8F5F-4B80-906F-A4CFCAFA6D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4063" y="6244867"/>
            <a:ext cx="2113200" cy="301725"/>
          </a:xfrm>
          <a:prstGeom prst="rect">
            <a:avLst/>
          </a:prstGeom>
        </p:spPr>
      </p:pic>
      <p:pic>
        <p:nvPicPr>
          <p:cNvPr id="11" name="Picture 10" descr="A tree with no leaves&#10;&#10;Description automatically generated with medium confidence">
            <a:extLst>
              <a:ext uri="{FF2B5EF4-FFF2-40B4-BE49-F238E27FC236}">
                <a16:creationId xmlns:a16="http://schemas.microsoft.com/office/drawing/2014/main" id="{4D5C1ED7-757D-433B-8DDA-A8EA053B74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2148" y="2"/>
            <a:ext cx="5889523" cy="5889523"/>
          </a:xfrm>
          <a:prstGeom prst="rect">
            <a:avLst/>
          </a:prstGeom>
        </p:spPr>
      </p:pic>
      <p:sp>
        <p:nvSpPr>
          <p:cNvPr id="12" name="Title 1">
            <a:extLst>
              <a:ext uri="{FF2B5EF4-FFF2-40B4-BE49-F238E27FC236}">
                <a16:creationId xmlns:a16="http://schemas.microsoft.com/office/drawing/2014/main" id="{E0058727-2348-4D56-B66A-A77131459017}"/>
              </a:ext>
            </a:extLst>
          </p:cNvPr>
          <p:cNvSpPr>
            <a:spLocks noGrp="1"/>
          </p:cNvSpPr>
          <p:nvPr>
            <p:ph type="title"/>
          </p:nvPr>
        </p:nvSpPr>
        <p:spPr>
          <a:xfrm>
            <a:off x="779083" y="3245789"/>
            <a:ext cx="5502735" cy="535531"/>
          </a:xfrm>
        </p:spPr>
        <p:txBody>
          <a:bodyPr anchor="ctr"/>
          <a:lstStyle>
            <a:lvl1pPr>
              <a:defRPr sz="3200">
                <a:solidFill>
                  <a:schemeClr val="bg2"/>
                </a:solidFill>
              </a:defRPr>
            </a:lvl1pPr>
          </a:lstStyle>
          <a:p>
            <a:r>
              <a:rPr lang="en-US"/>
              <a:t>Click to edit Master title style</a:t>
            </a:r>
            <a:endParaRPr lang="en-GB"/>
          </a:p>
        </p:txBody>
      </p:sp>
    </p:spTree>
    <p:extLst>
      <p:ext uri="{BB962C8B-B14F-4D97-AF65-F5344CB8AC3E}">
        <p14:creationId xmlns:p14="http://schemas.microsoft.com/office/powerpoint/2010/main" val="4947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Section Header - Cactus">
    <p:bg>
      <p:bgPr>
        <a:solidFill>
          <a:schemeClr val="tx2"/>
        </a:solidFill>
        <a:effectLst/>
      </p:bgPr>
    </p:bg>
    <p:spTree>
      <p:nvGrpSpPr>
        <p:cNvPr id="1" name=""/>
        <p:cNvGrpSpPr/>
        <p:nvPr/>
      </p:nvGrpSpPr>
      <p:grpSpPr>
        <a:xfrm>
          <a:off x="0" y="0"/>
          <a:ext cx="0" cy="0"/>
          <a:chOff x="0" y="0"/>
          <a:chExt cx="0" cy="0"/>
        </a:xfrm>
      </p:grpSpPr>
      <p:pic>
        <p:nvPicPr>
          <p:cNvPr id="5" name="Picture 4" descr="A cactus with a white circle in the background&#10;&#10;Description automatically generated">
            <a:extLst>
              <a:ext uri="{FF2B5EF4-FFF2-40B4-BE49-F238E27FC236}">
                <a16:creationId xmlns:a16="http://schemas.microsoft.com/office/drawing/2014/main" id="{CD8D2AC3-C8CE-239D-6479-265F4BACC3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02468" y="0"/>
            <a:ext cx="5889532" cy="5889532"/>
          </a:xfrm>
          <a:prstGeom prst="rect">
            <a:avLst/>
          </a:prstGeom>
        </p:spPr>
      </p:pic>
      <p:sp>
        <p:nvSpPr>
          <p:cNvPr id="4" name="Rectangle 3">
            <a:extLst>
              <a:ext uri="{FF2B5EF4-FFF2-40B4-BE49-F238E27FC236}">
                <a16:creationId xmlns:a16="http://schemas.microsoft.com/office/drawing/2014/main" id="{CFE38C49-E532-429F-AB2B-1150FF552745}"/>
              </a:ext>
            </a:extLst>
          </p:cNvPr>
          <p:cNvSpPr/>
          <p:nvPr/>
        </p:nvSpPr>
        <p:spPr>
          <a:xfrm>
            <a:off x="0" y="5889532"/>
            <a:ext cx="12192000" cy="9684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Slide Number Placeholder 2">
            <a:extLst>
              <a:ext uri="{FF2B5EF4-FFF2-40B4-BE49-F238E27FC236}">
                <a16:creationId xmlns:a16="http://schemas.microsoft.com/office/drawing/2014/main" id="{A1A48E0A-3A40-40CB-A388-A8690443D8A6}"/>
              </a:ext>
            </a:extLst>
          </p:cNvPr>
          <p:cNvSpPr>
            <a:spLocks noGrp="1"/>
          </p:cNvSpPr>
          <p:nvPr>
            <p:ph type="sldNum" sz="quarter" idx="10"/>
          </p:nvPr>
        </p:nvSpPr>
        <p:spPr/>
        <p:txBody>
          <a:bodyPr/>
          <a:lstStyle>
            <a:lvl1pPr>
              <a:defRPr sz="1400">
                <a:solidFill>
                  <a:schemeClr val="accent1"/>
                </a:solidFill>
              </a:defRPr>
            </a:lvl1pPr>
          </a:lstStyle>
          <a:p>
            <a:fld id="{51C72EB3-702E-44D0-8EF1-94C386298377}" type="slidenum">
              <a:rPr lang="en-GB" smtClean="0"/>
              <a:pPr/>
              <a:t>‹#›</a:t>
            </a:fld>
            <a:endParaRPr lang="en-GB"/>
          </a:p>
        </p:txBody>
      </p:sp>
      <p:pic>
        <p:nvPicPr>
          <p:cNvPr id="10" name="Picture 9" descr="A picture containing drawing&#10;&#10;Description automatically generated">
            <a:extLst>
              <a:ext uri="{FF2B5EF4-FFF2-40B4-BE49-F238E27FC236}">
                <a16:creationId xmlns:a16="http://schemas.microsoft.com/office/drawing/2014/main" id="{4EBB5297-8F5F-4B80-906F-A4CFCAFA6D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063" y="6244867"/>
            <a:ext cx="2113200" cy="301725"/>
          </a:xfrm>
          <a:prstGeom prst="rect">
            <a:avLst/>
          </a:prstGeom>
        </p:spPr>
      </p:pic>
      <p:sp>
        <p:nvSpPr>
          <p:cNvPr id="12" name="Title 1">
            <a:extLst>
              <a:ext uri="{FF2B5EF4-FFF2-40B4-BE49-F238E27FC236}">
                <a16:creationId xmlns:a16="http://schemas.microsoft.com/office/drawing/2014/main" id="{E0058727-2348-4D56-B66A-A77131459017}"/>
              </a:ext>
            </a:extLst>
          </p:cNvPr>
          <p:cNvSpPr>
            <a:spLocks noGrp="1"/>
          </p:cNvSpPr>
          <p:nvPr>
            <p:ph type="title"/>
          </p:nvPr>
        </p:nvSpPr>
        <p:spPr>
          <a:xfrm>
            <a:off x="779083" y="3245789"/>
            <a:ext cx="5502735" cy="535531"/>
          </a:xfrm>
        </p:spPr>
        <p:txBody>
          <a:bodyPr anchor="ctr"/>
          <a:lstStyle>
            <a:lvl1pPr>
              <a:defRPr sz="3200">
                <a:solidFill>
                  <a:schemeClr val="bg2"/>
                </a:solidFill>
              </a:defRPr>
            </a:lvl1pPr>
          </a:lstStyle>
          <a:p>
            <a:r>
              <a:rPr lang="en-US"/>
              <a:t>Click to edit Master title style</a:t>
            </a:r>
            <a:endParaRPr lang="en-GB"/>
          </a:p>
        </p:txBody>
      </p:sp>
    </p:spTree>
    <p:extLst>
      <p:ext uri="{BB962C8B-B14F-4D97-AF65-F5344CB8AC3E}">
        <p14:creationId xmlns:p14="http://schemas.microsoft.com/office/powerpoint/2010/main" val="1076850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traplin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CFBC-98C6-46CF-A84B-173BCA9E6342}"/>
              </a:ext>
            </a:extLst>
          </p:cNvPr>
          <p:cNvSpPr>
            <a:spLocks noGrp="1"/>
          </p:cNvSpPr>
          <p:nvPr>
            <p:ph type="title"/>
          </p:nvPr>
        </p:nvSpPr>
        <p:spPr>
          <a:xfrm>
            <a:off x="779083" y="279732"/>
            <a:ext cx="10633847" cy="535531"/>
          </a:xfrm>
        </p:spPr>
        <p:txBody>
          <a:bodyPr vert="horz" wrap="square" lIns="91440" tIns="45720" rIns="91440" bIns="45720" rtlCol="0" anchor="t">
            <a:spAutoFit/>
          </a:bodyPr>
          <a:lstStyle>
            <a:lvl1pPr>
              <a:defRPr lang="en-GB" sz="3200" noProof="0"/>
            </a:lvl1pPr>
          </a:lstStyle>
          <a:p>
            <a:pPr marL="0" lvl="0" defTabSz="316531"/>
            <a:r>
              <a:rPr lang="en-US" noProof="0"/>
              <a:t>Click to edit Master title style</a:t>
            </a:r>
            <a:endParaRPr lang="en-GB" noProof="0"/>
          </a:p>
        </p:txBody>
      </p:sp>
      <p:sp>
        <p:nvSpPr>
          <p:cNvPr id="6" name="Rectangle 5">
            <a:extLst>
              <a:ext uri="{FF2B5EF4-FFF2-40B4-BE49-F238E27FC236}">
                <a16:creationId xmlns:a16="http://schemas.microsoft.com/office/drawing/2014/main" id="{2C3E5A80-49CD-4603-974B-46DB323A34BC}"/>
              </a:ext>
            </a:extLst>
          </p:cNvPr>
          <p:cNvSpPr/>
          <p:nvPr/>
        </p:nvSpPr>
        <p:spPr>
          <a:xfrm>
            <a:off x="0" y="5889532"/>
            <a:ext cx="12192000" cy="9684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Slide Number Placeholder 4">
            <a:extLst>
              <a:ext uri="{FF2B5EF4-FFF2-40B4-BE49-F238E27FC236}">
                <a16:creationId xmlns:a16="http://schemas.microsoft.com/office/drawing/2014/main" id="{DAEC5B2B-33E3-4FD4-B4EC-AE8F600DA3C8}"/>
              </a:ext>
            </a:extLst>
          </p:cNvPr>
          <p:cNvSpPr>
            <a:spLocks noGrp="1"/>
          </p:cNvSpPr>
          <p:nvPr>
            <p:ph type="sldNum" sz="quarter" idx="10"/>
          </p:nvPr>
        </p:nvSpPr>
        <p:spPr/>
        <p:txBody>
          <a:bodyPr/>
          <a:lstStyle>
            <a:lvl1pPr>
              <a:defRPr sz="1400">
                <a:solidFill>
                  <a:schemeClr val="tx1"/>
                </a:solidFill>
              </a:defRPr>
            </a:lvl1pPr>
          </a:lstStyle>
          <a:p>
            <a:fld id="{51C72EB3-702E-44D0-8EF1-94C386298377}" type="slidenum">
              <a:rPr lang="en-GB" smtClean="0"/>
              <a:pPr/>
              <a:t>‹#›</a:t>
            </a:fld>
            <a:endParaRPr lang="en-GB"/>
          </a:p>
        </p:txBody>
      </p:sp>
      <p:sp>
        <p:nvSpPr>
          <p:cNvPr id="9" name="Content Placeholder 8">
            <a:extLst>
              <a:ext uri="{FF2B5EF4-FFF2-40B4-BE49-F238E27FC236}">
                <a16:creationId xmlns:a16="http://schemas.microsoft.com/office/drawing/2014/main" id="{C5D6B6F9-E5B2-499D-9EC6-2F53742A4606}"/>
              </a:ext>
            </a:extLst>
          </p:cNvPr>
          <p:cNvSpPr>
            <a:spLocks noGrp="1"/>
          </p:cNvSpPr>
          <p:nvPr>
            <p:ph sz="quarter" idx="11"/>
          </p:nvPr>
        </p:nvSpPr>
        <p:spPr>
          <a:xfrm>
            <a:off x="778936" y="1967682"/>
            <a:ext cx="10634133" cy="1272143"/>
          </a:xfrm>
        </p:spPr>
        <p:txBody>
          <a:bodyPr>
            <a:sp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F66EAB9-2E73-4975-8290-4F7DC78064F9}"/>
              </a:ext>
            </a:extLst>
          </p:cNvPr>
          <p:cNvSpPr>
            <a:spLocks noGrp="1"/>
          </p:cNvSpPr>
          <p:nvPr>
            <p:ph type="body" sz="quarter" idx="12"/>
          </p:nvPr>
        </p:nvSpPr>
        <p:spPr>
          <a:xfrm>
            <a:off x="778936" y="848032"/>
            <a:ext cx="10634133" cy="776339"/>
          </a:xfrm>
        </p:spPr>
        <p:txBody>
          <a:bodyPr>
            <a:noAutofit/>
          </a:bodyPr>
          <a:lstStyle>
            <a:lvl1pPr marL="0" indent="0">
              <a:buNone/>
              <a:defRPr sz="1800" b="1">
                <a:solidFill>
                  <a:schemeClr val="bg2"/>
                </a:solidFill>
              </a:defRPr>
            </a:lvl1pPr>
          </a:lstStyle>
          <a:p>
            <a:pPr lvl="0"/>
            <a:r>
              <a:rPr lang="en-US"/>
              <a:t>Click to edit Master text styles</a:t>
            </a:r>
          </a:p>
        </p:txBody>
      </p:sp>
      <p:pic>
        <p:nvPicPr>
          <p:cNvPr id="11" name="Picture 10" descr="A picture containing wheel&#10;&#10;Description automatically generated">
            <a:extLst>
              <a:ext uri="{FF2B5EF4-FFF2-40B4-BE49-F238E27FC236}">
                <a16:creationId xmlns:a16="http://schemas.microsoft.com/office/drawing/2014/main" id="{8C34A757-5816-43EB-8E49-403B556AED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3849" y="6244834"/>
            <a:ext cx="2113415" cy="301756"/>
          </a:xfrm>
          <a:prstGeom prst="rect">
            <a:avLst/>
          </a:prstGeom>
        </p:spPr>
      </p:pic>
    </p:spTree>
    <p:extLst>
      <p:ext uri="{BB962C8B-B14F-4D97-AF65-F5344CB8AC3E}">
        <p14:creationId xmlns:p14="http://schemas.microsoft.com/office/powerpoint/2010/main" val="936716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CFBC-98C6-46CF-A84B-173BCA9E6342}"/>
              </a:ext>
            </a:extLst>
          </p:cNvPr>
          <p:cNvSpPr>
            <a:spLocks noGrp="1"/>
          </p:cNvSpPr>
          <p:nvPr>
            <p:ph type="title"/>
          </p:nvPr>
        </p:nvSpPr>
        <p:spPr>
          <a:xfrm>
            <a:off x="779083" y="279732"/>
            <a:ext cx="10633847" cy="535531"/>
          </a:xfrm>
        </p:spPr>
        <p:txBody>
          <a:bodyPr vert="horz" wrap="square" lIns="91440" tIns="45720" rIns="91440" bIns="45720" rtlCol="0" anchor="t">
            <a:spAutoFit/>
          </a:bodyPr>
          <a:lstStyle>
            <a:lvl1pPr>
              <a:defRPr lang="en-GB" sz="3200" noProof="0"/>
            </a:lvl1pPr>
          </a:lstStyle>
          <a:p>
            <a:pPr marL="0" lvl="0" defTabSz="316531"/>
            <a:r>
              <a:rPr lang="en-US" noProof="0"/>
              <a:t>Click to edit Master title style</a:t>
            </a:r>
            <a:endParaRPr lang="en-GB" noProof="0"/>
          </a:p>
        </p:txBody>
      </p:sp>
      <p:sp>
        <p:nvSpPr>
          <p:cNvPr id="6" name="Rectangle 5">
            <a:extLst>
              <a:ext uri="{FF2B5EF4-FFF2-40B4-BE49-F238E27FC236}">
                <a16:creationId xmlns:a16="http://schemas.microsoft.com/office/drawing/2014/main" id="{2C3E5A80-49CD-4603-974B-46DB323A34BC}"/>
              </a:ext>
            </a:extLst>
          </p:cNvPr>
          <p:cNvSpPr/>
          <p:nvPr/>
        </p:nvSpPr>
        <p:spPr>
          <a:xfrm>
            <a:off x="0" y="5889532"/>
            <a:ext cx="12192000" cy="9684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Slide Number Placeholder 4">
            <a:extLst>
              <a:ext uri="{FF2B5EF4-FFF2-40B4-BE49-F238E27FC236}">
                <a16:creationId xmlns:a16="http://schemas.microsoft.com/office/drawing/2014/main" id="{DAEC5B2B-33E3-4FD4-B4EC-AE8F600DA3C8}"/>
              </a:ext>
            </a:extLst>
          </p:cNvPr>
          <p:cNvSpPr>
            <a:spLocks noGrp="1"/>
          </p:cNvSpPr>
          <p:nvPr>
            <p:ph type="sldNum" sz="quarter" idx="10"/>
          </p:nvPr>
        </p:nvSpPr>
        <p:spPr/>
        <p:txBody>
          <a:bodyPr/>
          <a:lstStyle>
            <a:lvl1pPr>
              <a:defRPr sz="1400">
                <a:solidFill>
                  <a:schemeClr val="tx1"/>
                </a:solidFill>
              </a:defRPr>
            </a:lvl1pPr>
          </a:lstStyle>
          <a:p>
            <a:fld id="{51C72EB3-702E-44D0-8EF1-94C386298377}" type="slidenum">
              <a:rPr lang="en-GB" smtClean="0"/>
              <a:pPr/>
              <a:t>‹#›</a:t>
            </a:fld>
            <a:endParaRPr lang="en-GB"/>
          </a:p>
        </p:txBody>
      </p:sp>
      <p:sp>
        <p:nvSpPr>
          <p:cNvPr id="9" name="Content Placeholder 8">
            <a:extLst>
              <a:ext uri="{FF2B5EF4-FFF2-40B4-BE49-F238E27FC236}">
                <a16:creationId xmlns:a16="http://schemas.microsoft.com/office/drawing/2014/main" id="{C5D6B6F9-E5B2-499D-9EC6-2F53742A4606}"/>
              </a:ext>
            </a:extLst>
          </p:cNvPr>
          <p:cNvSpPr>
            <a:spLocks noGrp="1"/>
          </p:cNvSpPr>
          <p:nvPr>
            <p:ph sz="quarter" idx="11"/>
          </p:nvPr>
        </p:nvSpPr>
        <p:spPr>
          <a:xfrm>
            <a:off x="778936" y="1238251"/>
            <a:ext cx="10634133" cy="1272143"/>
          </a:xfrm>
        </p:spPr>
        <p:txBody>
          <a:bodyPr>
            <a:sp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picture containing wheel&#10;&#10;Description automatically generated">
            <a:extLst>
              <a:ext uri="{FF2B5EF4-FFF2-40B4-BE49-F238E27FC236}">
                <a16:creationId xmlns:a16="http://schemas.microsoft.com/office/drawing/2014/main" id="{9711C8D9-2DC1-4C4F-873C-908FA3D62D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3849" y="6244834"/>
            <a:ext cx="2113415" cy="301756"/>
          </a:xfrm>
          <a:prstGeom prst="rect">
            <a:avLst/>
          </a:prstGeom>
        </p:spPr>
      </p:pic>
    </p:spTree>
    <p:extLst>
      <p:ext uri="{BB962C8B-B14F-4D97-AF65-F5344CB8AC3E}">
        <p14:creationId xmlns:p14="http://schemas.microsoft.com/office/powerpoint/2010/main" val="2110891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traplin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CFBC-98C6-46CF-A84B-173BCA9E6342}"/>
              </a:ext>
            </a:extLst>
          </p:cNvPr>
          <p:cNvSpPr>
            <a:spLocks noGrp="1"/>
          </p:cNvSpPr>
          <p:nvPr>
            <p:ph type="title"/>
          </p:nvPr>
        </p:nvSpPr>
        <p:spPr>
          <a:xfrm>
            <a:off x="779083" y="279732"/>
            <a:ext cx="10633847" cy="535531"/>
          </a:xfrm>
        </p:spPr>
        <p:txBody>
          <a:bodyPr vert="horz" wrap="square" lIns="91440" tIns="45720" rIns="91440" bIns="45720" rtlCol="0" anchor="t">
            <a:spAutoFit/>
          </a:bodyPr>
          <a:lstStyle>
            <a:lvl1pPr>
              <a:defRPr lang="en-GB" sz="3200" noProof="0"/>
            </a:lvl1pPr>
          </a:lstStyle>
          <a:p>
            <a:pPr marL="0" lvl="0" defTabSz="316531"/>
            <a:r>
              <a:rPr lang="en-US" noProof="0"/>
              <a:t>Click to edit Master title style</a:t>
            </a:r>
            <a:endParaRPr lang="en-GB" noProof="0"/>
          </a:p>
        </p:txBody>
      </p:sp>
      <p:sp>
        <p:nvSpPr>
          <p:cNvPr id="6" name="Rectangle 5">
            <a:extLst>
              <a:ext uri="{FF2B5EF4-FFF2-40B4-BE49-F238E27FC236}">
                <a16:creationId xmlns:a16="http://schemas.microsoft.com/office/drawing/2014/main" id="{2C3E5A80-49CD-4603-974B-46DB323A34BC}"/>
              </a:ext>
            </a:extLst>
          </p:cNvPr>
          <p:cNvSpPr/>
          <p:nvPr/>
        </p:nvSpPr>
        <p:spPr>
          <a:xfrm>
            <a:off x="0" y="5889532"/>
            <a:ext cx="12192000" cy="9684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Slide Number Placeholder 4">
            <a:extLst>
              <a:ext uri="{FF2B5EF4-FFF2-40B4-BE49-F238E27FC236}">
                <a16:creationId xmlns:a16="http://schemas.microsoft.com/office/drawing/2014/main" id="{DAEC5B2B-33E3-4FD4-B4EC-AE8F600DA3C8}"/>
              </a:ext>
            </a:extLst>
          </p:cNvPr>
          <p:cNvSpPr>
            <a:spLocks noGrp="1"/>
          </p:cNvSpPr>
          <p:nvPr>
            <p:ph type="sldNum" sz="quarter" idx="10"/>
          </p:nvPr>
        </p:nvSpPr>
        <p:spPr/>
        <p:txBody>
          <a:bodyPr/>
          <a:lstStyle>
            <a:lvl1pPr>
              <a:defRPr>
                <a:solidFill>
                  <a:schemeClr val="tx1"/>
                </a:solidFill>
              </a:defRPr>
            </a:lvl1pPr>
          </a:lstStyle>
          <a:p>
            <a:fld id="{51C72EB3-702E-44D0-8EF1-94C386298377}" type="slidenum">
              <a:rPr lang="en-GB" smtClean="0"/>
              <a:pPr/>
              <a:t>‹#›</a:t>
            </a:fld>
            <a:endParaRPr lang="en-GB"/>
          </a:p>
        </p:txBody>
      </p:sp>
      <p:sp>
        <p:nvSpPr>
          <p:cNvPr id="8" name="Text Placeholder 3">
            <a:extLst>
              <a:ext uri="{FF2B5EF4-FFF2-40B4-BE49-F238E27FC236}">
                <a16:creationId xmlns:a16="http://schemas.microsoft.com/office/drawing/2014/main" id="{08494C71-E886-4879-A632-0CD70ED126BA}"/>
              </a:ext>
            </a:extLst>
          </p:cNvPr>
          <p:cNvSpPr>
            <a:spLocks noGrp="1"/>
          </p:cNvSpPr>
          <p:nvPr>
            <p:ph type="body" sz="quarter" idx="13"/>
          </p:nvPr>
        </p:nvSpPr>
        <p:spPr>
          <a:xfrm>
            <a:off x="778936" y="862784"/>
            <a:ext cx="10634133" cy="776339"/>
          </a:xfrm>
        </p:spPr>
        <p:txBody>
          <a:bodyPr>
            <a:noAutofit/>
          </a:bodyPr>
          <a:lstStyle>
            <a:lvl1pPr marL="0" indent="0">
              <a:buNone/>
              <a:defRPr sz="1800" b="1">
                <a:solidFill>
                  <a:schemeClr val="bg2"/>
                </a:solidFill>
              </a:defRPr>
            </a:lvl1pPr>
          </a:lstStyle>
          <a:p>
            <a:pPr lvl="0"/>
            <a:r>
              <a:rPr lang="en-US"/>
              <a:t>Click to edit Master text styles</a:t>
            </a:r>
          </a:p>
        </p:txBody>
      </p:sp>
      <p:pic>
        <p:nvPicPr>
          <p:cNvPr id="13" name="Picture 12" descr="A picture containing wheel&#10;&#10;Description automatically generated">
            <a:extLst>
              <a:ext uri="{FF2B5EF4-FFF2-40B4-BE49-F238E27FC236}">
                <a16:creationId xmlns:a16="http://schemas.microsoft.com/office/drawing/2014/main" id="{533F8D82-4FF4-4169-A4E2-68A750907FF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3849" y="6244834"/>
            <a:ext cx="2113415" cy="301756"/>
          </a:xfrm>
          <a:prstGeom prst="rect">
            <a:avLst/>
          </a:prstGeom>
        </p:spPr>
      </p:pic>
      <p:sp>
        <p:nvSpPr>
          <p:cNvPr id="3" name="Content Placeholder 8">
            <a:extLst>
              <a:ext uri="{FF2B5EF4-FFF2-40B4-BE49-F238E27FC236}">
                <a16:creationId xmlns:a16="http://schemas.microsoft.com/office/drawing/2014/main" id="{87B39101-55D9-3FFD-C666-1654231F6CC0}"/>
              </a:ext>
            </a:extLst>
          </p:cNvPr>
          <p:cNvSpPr>
            <a:spLocks noGrp="1"/>
          </p:cNvSpPr>
          <p:nvPr>
            <p:ph sz="quarter" idx="11"/>
          </p:nvPr>
        </p:nvSpPr>
        <p:spPr>
          <a:xfrm>
            <a:off x="778941" y="2167168"/>
            <a:ext cx="5107311" cy="1272143"/>
          </a:xfrm>
        </p:spPr>
        <p:txBody>
          <a:bodyPr wrap="square">
            <a:sp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8">
            <a:extLst>
              <a:ext uri="{FF2B5EF4-FFF2-40B4-BE49-F238E27FC236}">
                <a16:creationId xmlns:a16="http://schemas.microsoft.com/office/drawing/2014/main" id="{349622DC-A7DB-F278-F8CB-AEE7A9136B95}"/>
              </a:ext>
            </a:extLst>
          </p:cNvPr>
          <p:cNvSpPr>
            <a:spLocks noGrp="1"/>
          </p:cNvSpPr>
          <p:nvPr>
            <p:ph sz="quarter" idx="12"/>
          </p:nvPr>
        </p:nvSpPr>
        <p:spPr>
          <a:xfrm>
            <a:off x="6305619" y="2158855"/>
            <a:ext cx="5107311" cy="1272143"/>
          </a:xfrm>
        </p:spPr>
        <p:txBody>
          <a:bodyPr wrap="square">
            <a:sp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3">
            <a:extLst>
              <a:ext uri="{FF2B5EF4-FFF2-40B4-BE49-F238E27FC236}">
                <a16:creationId xmlns:a16="http://schemas.microsoft.com/office/drawing/2014/main" id="{86BFB93D-E31A-F574-52B1-16C27A099551}"/>
              </a:ext>
            </a:extLst>
          </p:cNvPr>
          <p:cNvSpPr>
            <a:spLocks noGrp="1"/>
          </p:cNvSpPr>
          <p:nvPr>
            <p:ph type="body" sz="quarter" idx="14"/>
          </p:nvPr>
        </p:nvSpPr>
        <p:spPr>
          <a:xfrm>
            <a:off x="778939" y="1778998"/>
            <a:ext cx="5107311" cy="307777"/>
          </a:xfrm>
        </p:spPr>
        <p:txBody>
          <a:bodyPr wrap="square">
            <a:spAutoFit/>
          </a:bodyPr>
          <a:lstStyle>
            <a:lvl1pPr>
              <a:buNone/>
              <a:defRPr sz="1400" b="1">
                <a:solidFill>
                  <a:schemeClr val="accent1"/>
                </a:solidFill>
              </a:defRPr>
            </a:lvl1pPr>
          </a:lstStyle>
          <a:p>
            <a:pPr lvl="0"/>
            <a:r>
              <a:rPr lang="en-US"/>
              <a:t>Click to edit Master text styles</a:t>
            </a:r>
          </a:p>
        </p:txBody>
      </p:sp>
      <p:sp>
        <p:nvSpPr>
          <p:cNvPr id="14" name="Text Placeholder 3">
            <a:extLst>
              <a:ext uri="{FF2B5EF4-FFF2-40B4-BE49-F238E27FC236}">
                <a16:creationId xmlns:a16="http://schemas.microsoft.com/office/drawing/2014/main" id="{8CC5D175-9ECB-DDB5-988D-6AA8E7F24443}"/>
              </a:ext>
            </a:extLst>
          </p:cNvPr>
          <p:cNvSpPr>
            <a:spLocks noGrp="1"/>
          </p:cNvSpPr>
          <p:nvPr>
            <p:ph type="body" sz="quarter" idx="15"/>
          </p:nvPr>
        </p:nvSpPr>
        <p:spPr>
          <a:xfrm>
            <a:off x="6305618" y="1770685"/>
            <a:ext cx="5107311" cy="307777"/>
          </a:xfrm>
        </p:spPr>
        <p:txBody>
          <a:bodyPr wrap="square">
            <a:spAutoFit/>
          </a:bodyPr>
          <a:lstStyle>
            <a:lvl1pPr>
              <a:buNone/>
              <a:defRPr sz="14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53061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E390-9F45-E7AB-2EB3-4BA4C1DF7E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287579B-6820-E0EE-C63C-0088622640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BDC370-BDF0-DAFC-0B97-020A01A808B9}"/>
              </a:ext>
            </a:extLst>
          </p:cNvPr>
          <p:cNvSpPr>
            <a:spLocks noGrp="1"/>
          </p:cNvSpPr>
          <p:nvPr>
            <p:ph type="dt" sz="half" idx="10"/>
          </p:nvPr>
        </p:nvSpPr>
        <p:spPr/>
        <p:txBody>
          <a:bodyPr/>
          <a:lstStyle/>
          <a:p>
            <a:fld id="{CF3210EE-66D1-430C-AA43-ECCA0444B43A}" type="datetime1">
              <a:rPr lang="en-GB" smtClean="0"/>
              <a:t>24/02/2026</a:t>
            </a:fld>
            <a:endParaRPr lang="en-GB"/>
          </a:p>
        </p:txBody>
      </p:sp>
      <p:sp>
        <p:nvSpPr>
          <p:cNvPr id="5" name="Footer Placeholder 4">
            <a:extLst>
              <a:ext uri="{FF2B5EF4-FFF2-40B4-BE49-F238E27FC236}">
                <a16:creationId xmlns:a16="http://schemas.microsoft.com/office/drawing/2014/main" id="{FBDFDB1D-BB36-089F-8C76-C093EBE0FA8D}"/>
              </a:ext>
            </a:extLst>
          </p:cNvPr>
          <p:cNvSpPr>
            <a:spLocks noGrp="1"/>
          </p:cNvSpPr>
          <p:nvPr>
            <p:ph type="ftr" sz="quarter" idx="11"/>
          </p:nvPr>
        </p:nvSpPr>
        <p:spPr/>
        <p:txBody>
          <a:bodyPr/>
          <a:lstStyle/>
          <a:p>
            <a:r>
              <a:rPr lang="en-GB"/>
              <a:t>Stakeholders:</a:t>
            </a:r>
          </a:p>
        </p:txBody>
      </p:sp>
      <p:sp>
        <p:nvSpPr>
          <p:cNvPr id="6" name="Slide Number Placeholder 5">
            <a:extLst>
              <a:ext uri="{FF2B5EF4-FFF2-40B4-BE49-F238E27FC236}">
                <a16:creationId xmlns:a16="http://schemas.microsoft.com/office/drawing/2014/main" id="{2AE1F74D-0E21-4F4E-C137-459194104049}"/>
              </a:ext>
            </a:extLst>
          </p:cNvPr>
          <p:cNvSpPr>
            <a:spLocks noGrp="1"/>
          </p:cNvSpPr>
          <p:nvPr>
            <p:ph type="sldNum" sz="quarter" idx="12"/>
          </p:nvPr>
        </p:nvSpPr>
        <p:spPr/>
        <p:txBody>
          <a:bodyPr/>
          <a:lstStyle/>
          <a:p>
            <a:fld id="{2382E38F-C26F-44FC-9468-03961E380AB0}" type="slidenum">
              <a:rPr lang="en-GB" smtClean="0"/>
              <a:t>‹#›</a:t>
            </a:fld>
            <a:endParaRPr lang="en-GB"/>
          </a:p>
        </p:txBody>
      </p:sp>
    </p:spTree>
    <p:extLst>
      <p:ext uri="{BB962C8B-B14F-4D97-AF65-F5344CB8AC3E}">
        <p14:creationId xmlns:p14="http://schemas.microsoft.com/office/powerpoint/2010/main" val="32247081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CFBC-98C6-46CF-A84B-173BCA9E6342}"/>
              </a:ext>
            </a:extLst>
          </p:cNvPr>
          <p:cNvSpPr>
            <a:spLocks noGrp="1"/>
          </p:cNvSpPr>
          <p:nvPr>
            <p:ph type="title"/>
          </p:nvPr>
        </p:nvSpPr>
        <p:spPr>
          <a:xfrm>
            <a:off x="779083" y="279732"/>
            <a:ext cx="10633847" cy="535531"/>
          </a:xfrm>
        </p:spPr>
        <p:txBody>
          <a:bodyPr vert="horz" wrap="square" lIns="91440" tIns="45720" rIns="91440" bIns="45720" rtlCol="0" anchor="t">
            <a:spAutoFit/>
          </a:bodyPr>
          <a:lstStyle>
            <a:lvl1pPr>
              <a:defRPr lang="en-GB" sz="3200" noProof="0"/>
            </a:lvl1pPr>
          </a:lstStyle>
          <a:p>
            <a:pPr marL="0" lvl="0" defTabSz="316531"/>
            <a:r>
              <a:rPr lang="en-US" noProof="0"/>
              <a:t>Click to edit Master title style</a:t>
            </a:r>
            <a:endParaRPr lang="en-GB" noProof="0"/>
          </a:p>
        </p:txBody>
      </p:sp>
      <p:sp>
        <p:nvSpPr>
          <p:cNvPr id="6" name="Rectangle 5">
            <a:extLst>
              <a:ext uri="{FF2B5EF4-FFF2-40B4-BE49-F238E27FC236}">
                <a16:creationId xmlns:a16="http://schemas.microsoft.com/office/drawing/2014/main" id="{2C3E5A80-49CD-4603-974B-46DB323A34BC}"/>
              </a:ext>
            </a:extLst>
          </p:cNvPr>
          <p:cNvSpPr/>
          <p:nvPr/>
        </p:nvSpPr>
        <p:spPr>
          <a:xfrm>
            <a:off x="0" y="5889532"/>
            <a:ext cx="12192000" cy="9684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Slide Number Placeholder 4">
            <a:extLst>
              <a:ext uri="{FF2B5EF4-FFF2-40B4-BE49-F238E27FC236}">
                <a16:creationId xmlns:a16="http://schemas.microsoft.com/office/drawing/2014/main" id="{DAEC5B2B-33E3-4FD4-B4EC-AE8F600DA3C8}"/>
              </a:ext>
            </a:extLst>
          </p:cNvPr>
          <p:cNvSpPr>
            <a:spLocks noGrp="1"/>
          </p:cNvSpPr>
          <p:nvPr>
            <p:ph type="sldNum" sz="quarter" idx="10"/>
          </p:nvPr>
        </p:nvSpPr>
        <p:spPr/>
        <p:txBody>
          <a:bodyPr/>
          <a:lstStyle>
            <a:lvl1pPr>
              <a:defRPr sz="1400">
                <a:solidFill>
                  <a:schemeClr val="tx1"/>
                </a:solidFill>
              </a:defRPr>
            </a:lvl1pPr>
          </a:lstStyle>
          <a:p>
            <a:fld id="{51C72EB3-702E-44D0-8EF1-94C386298377}" type="slidenum">
              <a:rPr lang="en-GB" smtClean="0"/>
              <a:pPr/>
              <a:t>‹#›</a:t>
            </a:fld>
            <a:endParaRPr lang="en-GB"/>
          </a:p>
        </p:txBody>
      </p:sp>
      <p:sp>
        <p:nvSpPr>
          <p:cNvPr id="9" name="Content Placeholder 8">
            <a:extLst>
              <a:ext uri="{FF2B5EF4-FFF2-40B4-BE49-F238E27FC236}">
                <a16:creationId xmlns:a16="http://schemas.microsoft.com/office/drawing/2014/main" id="{C5D6B6F9-E5B2-499D-9EC6-2F53742A4606}"/>
              </a:ext>
            </a:extLst>
          </p:cNvPr>
          <p:cNvSpPr>
            <a:spLocks noGrp="1"/>
          </p:cNvSpPr>
          <p:nvPr>
            <p:ph sz="quarter" idx="11"/>
          </p:nvPr>
        </p:nvSpPr>
        <p:spPr>
          <a:xfrm>
            <a:off x="778941" y="1558738"/>
            <a:ext cx="5107311" cy="1272143"/>
          </a:xfrm>
        </p:spPr>
        <p:txBody>
          <a:bodyPr wrap="square">
            <a:sp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8">
            <a:extLst>
              <a:ext uri="{FF2B5EF4-FFF2-40B4-BE49-F238E27FC236}">
                <a16:creationId xmlns:a16="http://schemas.microsoft.com/office/drawing/2014/main" id="{472773B6-837A-49B6-A5C2-175D8236600A}"/>
              </a:ext>
            </a:extLst>
          </p:cNvPr>
          <p:cNvSpPr>
            <a:spLocks noGrp="1"/>
          </p:cNvSpPr>
          <p:nvPr>
            <p:ph sz="quarter" idx="12"/>
          </p:nvPr>
        </p:nvSpPr>
        <p:spPr>
          <a:xfrm>
            <a:off x="6305619" y="1558738"/>
            <a:ext cx="5107311" cy="1272143"/>
          </a:xfrm>
        </p:spPr>
        <p:txBody>
          <a:bodyPr wrap="square">
            <a:sp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FBC01009-40B8-46D7-97D2-0D20B5218F0A}"/>
              </a:ext>
            </a:extLst>
          </p:cNvPr>
          <p:cNvSpPr>
            <a:spLocks noGrp="1"/>
          </p:cNvSpPr>
          <p:nvPr>
            <p:ph type="body" sz="quarter" idx="14"/>
          </p:nvPr>
        </p:nvSpPr>
        <p:spPr>
          <a:xfrm>
            <a:off x="778939" y="1170568"/>
            <a:ext cx="5107311" cy="338554"/>
          </a:xfrm>
        </p:spPr>
        <p:txBody>
          <a:bodyPr wrap="square">
            <a:spAutoFit/>
          </a:bodyPr>
          <a:lstStyle>
            <a:lvl1pPr>
              <a:buNone/>
              <a:defRPr sz="1600" b="1">
                <a:solidFill>
                  <a:schemeClr val="bg2"/>
                </a:solidFill>
              </a:defRPr>
            </a:lvl1pPr>
          </a:lstStyle>
          <a:p>
            <a:pPr lvl="0"/>
            <a:r>
              <a:rPr lang="en-US"/>
              <a:t>Click to edit Master text styles</a:t>
            </a:r>
          </a:p>
        </p:txBody>
      </p:sp>
      <p:sp>
        <p:nvSpPr>
          <p:cNvPr id="12" name="Text Placeholder 3">
            <a:extLst>
              <a:ext uri="{FF2B5EF4-FFF2-40B4-BE49-F238E27FC236}">
                <a16:creationId xmlns:a16="http://schemas.microsoft.com/office/drawing/2014/main" id="{07FA91A5-4860-42E3-AF9B-15451D74BE78}"/>
              </a:ext>
            </a:extLst>
          </p:cNvPr>
          <p:cNvSpPr>
            <a:spLocks noGrp="1"/>
          </p:cNvSpPr>
          <p:nvPr>
            <p:ph type="body" sz="quarter" idx="15"/>
          </p:nvPr>
        </p:nvSpPr>
        <p:spPr>
          <a:xfrm>
            <a:off x="6305618" y="1170568"/>
            <a:ext cx="5107311" cy="338554"/>
          </a:xfrm>
        </p:spPr>
        <p:txBody>
          <a:bodyPr wrap="square">
            <a:spAutoFit/>
          </a:bodyPr>
          <a:lstStyle>
            <a:lvl1pPr>
              <a:buNone/>
              <a:defRPr sz="1600" b="1">
                <a:solidFill>
                  <a:schemeClr val="bg2"/>
                </a:solidFill>
              </a:defRPr>
            </a:lvl1pPr>
          </a:lstStyle>
          <a:p>
            <a:pPr lvl="0"/>
            <a:r>
              <a:rPr lang="en-US"/>
              <a:t>Click to edit Master text styles</a:t>
            </a:r>
          </a:p>
        </p:txBody>
      </p:sp>
      <p:cxnSp>
        <p:nvCxnSpPr>
          <p:cNvPr id="4" name="Straight Connector 3">
            <a:extLst>
              <a:ext uri="{FF2B5EF4-FFF2-40B4-BE49-F238E27FC236}">
                <a16:creationId xmlns:a16="http://schemas.microsoft.com/office/drawing/2014/main" id="{8275ABF3-8206-4B0F-B567-6A719A80B840}"/>
              </a:ext>
            </a:extLst>
          </p:cNvPr>
          <p:cNvCxnSpPr>
            <a:cxnSpLocks/>
          </p:cNvCxnSpPr>
          <p:nvPr/>
        </p:nvCxnSpPr>
        <p:spPr>
          <a:xfrm>
            <a:off x="6095928" y="1170567"/>
            <a:ext cx="0" cy="452231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descr="A picture containing wheel&#10;&#10;Description automatically generated">
            <a:extLst>
              <a:ext uri="{FF2B5EF4-FFF2-40B4-BE49-F238E27FC236}">
                <a16:creationId xmlns:a16="http://schemas.microsoft.com/office/drawing/2014/main" id="{7DDF3288-6693-4737-BA69-302457DE16A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3849" y="6244834"/>
            <a:ext cx="2113415" cy="301756"/>
          </a:xfrm>
          <a:prstGeom prst="rect">
            <a:avLst/>
          </a:prstGeom>
        </p:spPr>
      </p:pic>
    </p:spTree>
    <p:extLst>
      <p:ext uri="{BB962C8B-B14F-4D97-AF65-F5344CB8AC3E}">
        <p14:creationId xmlns:p14="http://schemas.microsoft.com/office/powerpoint/2010/main" val="2608240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mage or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CFBC-98C6-46CF-A84B-173BCA9E6342}"/>
              </a:ext>
            </a:extLst>
          </p:cNvPr>
          <p:cNvSpPr>
            <a:spLocks noGrp="1"/>
          </p:cNvSpPr>
          <p:nvPr>
            <p:ph type="title"/>
          </p:nvPr>
        </p:nvSpPr>
        <p:spPr>
          <a:xfrm>
            <a:off x="779083" y="279732"/>
            <a:ext cx="10633847" cy="535531"/>
          </a:xfrm>
        </p:spPr>
        <p:txBody>
          <a:bodyPr vert="horz" wrap="square" lIns="91440" tIns="45720" rIns="91440" bIns="45720" rtlCol="0" anchor="t">
            <a:spAutoFit/>
          </a:bodyPr>
          <a:lstStyle>
            <a:lvl1pPr>
              <a:defRPr lang="en-GB" sz="3200" noProof="0"/>
            </a:lvl1pPr>
          </a:lstStyle>
          <a:p>
            <a:pPr marL="0" lvl="0" defTabSz="316531"/>
            <a:r>
              <a:rPr lang="en-US" noProof="0"/>
              <a:t>Click to edit Master title style</a:t>
            </a:r>
            <a:endParaRPr lang="en-GB" noProof="0"/>
          </a:p>
        </p:txBody>
      </p:sp>
      <p:sp>
        <p:nvSpPr>
          <p:cNvPr id="6" name="Rectangle 5">
            <a:extLst>
              <a:ext uri="{FF2B5EF4-FFF2-40B4-BE49-F238E27FC236}">
                <a16:creationId xmlns:a16="http://schemas.microsoft.com/office/drawing/2014/main" id="{2C3E5A80-49CD-4603-974B-46DB323A34BC}"/>
              </a:ext>
            </a:extLst>
          </p:cNvPr>
          <p:cNvSpPr/>
          <p:nvPr/>
        </p:nvSpPr>
        <p:spPr>
          <a:xfrm>
            <a:off x="0" y="5889532"/>
            <a:ext cx="12192000" cy="9684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Slide Number Placeholder 4">
            <a:extLst>
              <a:ext uri="{FF2B5EF4-FFF2-40B4-BE49-F238E27FC236}">
                <a16:creationId xmlns:a16="http://schemas.microsoft.com/office/drawing/2014/main" id="{DAEC5B2B-33E3-4FD4-B4EC-AE8F600DA3C8}"/>
              </a:ext>
            </a:extLst>
          </p:cNvPr>
          <p:cNvSpPr>
            <a:spLocks noGrp="1"/>
          </p:cNvSpPr>
          <p:nvPr>
            <p:ph type="sldNum" sz="quarter" idx="10"/>
          </p:nvPr>
        </p:nvSpPr>
        <p:spPr/>
        <p:txBody>
          <a:bodyPr/>
          <a:lstStyle>
            <a:lvl1pPr>
              <a:defRPr sz="1400">
                <a:solidFill>
                  <a:schemeClr val="tx1"/>
                </a:solidFill>
              </a:defRPr>
            </a:lvl1pPr>
          </a:lstStyle>
          <a:p>
            <a:fld id="{51C72EB3-702E-44D0-8EF1-94C386298377}" type="slidenum">
              <a:rPr lang="en-GB" smtClean="0"/>
              <a:pPr/>
              <a:t>‹#›</a:t>
            </a:fld>
            <a:endParaRPr lang="en-GB"/>
          </a:p>
        </p:txBody>
      </p:sp>
      <p:sp>
        <p:nvSpPr>
          <p:cNvPr id="4" name="Picture Placeholder 3">
            <a:extLst>
              <a:ext uri="{FF2B5EF4-FFF2-40B4-BE49-F238E27FC236}">
                <a16:creationId xmlns:a16="http://schemas.microsoft.com/office/drawing/2014/main" id="{E4625EE8-7961-49DB-8742-54C3DBDE7AC7}"/>
              </a:ext>
            </a:extLst>
          </p:cNvPr>
          <p:cNvSpPr>
            <a:spLocks noGrp="1"/>
          </p:cNvSpPr>
          <p:nvPr>
            <p:ph type="pic" sz="quarter" idx="11"/>
          </p:nvPr>
        </p:nvSpPr>
        <p:spPr>
          <a:xfrm>
            <a:off x="779080" y="990593"/>
            <a:ext cx="10633989" cy="4358156"/>
          </a:xfrm>
          <a:solidFill>
            <a:schemeClr val="tx2"/>
          </a:solidFill>
        </p:spPr>
        <p:txBody>
          <a:bodyPr anchor="ctr">
            <a:normAutofit/>
          </a:bodyPr>
          <a:lstStyle>
            <a:lvl1pPr algn="ctr">
              <a:buNone/>
              <a:defRPr sz="1200"/>
            </a:lvl1pPr>
          </a:lstStyle>
          <a:p>
            <a:r>
              <a:rPr lang="en-US"/>
              <a:t>Click icon to add picture</a:t>
            </a:r>
            <a:endParaRPr lang="en-GB"/>
          </a:p>
        </p:txBody>
      </p:sp>
      <p:sp>
        <p:nvSpPr>
          <p:cNvPr id="8" name="Text Placeholder 7">
            <a:extLst>
              <a:ext uri="{FF2B5EF4-FFF2-40B4-BE49-F238E27FC236}">
                <a16:creationId xmlns:a16="http://schemas.microsoft.com/office/drawing/2014/main" id="{F8418693-49EE-4755-89D6-6C6DE47DD62E}"/>
              </a:ext>
            </a:extLst>
          </p:cNvPr>
          <p:cNvSpPr>
            <a:spLocks noGrp="1"/>
          </p:cNvSpPr>
          <p:nvPr>
            <p:ph type="body" sz="quarter" idx="12" hasCustomPrompt="1"/>
          </p:nvPr>
        </p:nvSpPr>
        <p:spPr>
          <a:xfrm>
            <a:off x="778936" y="5437196"/>
            <a:ext cx="10634133" cy="230832"/>
          </a:xfrm>
        </p:spPr>
        <p:txBody>
          <a:bodyPr>
            <a:spAutoFit/>
          </a:bodyPr>
          <a:lstStyle>
            <a:lvl1pPr>
              <a:buNone/>
              <a:defRPr sz="900">
                <a:latin typeface="+mj-lt"/>
              </a:defRPr>
            </a:lvl1pPr>
          </a:lstStyle>
          <a:p>
            <a:pPr lvl="0"/>
            <a:r>
              <a:rPr lang="en-GB"/>
              <a:t>Image caption</a:t>
            </a:r>
          </a:p>
        </p:txBody>
      </p:sp>
      <p:pic>
        <p:nvPicPr>
          <p:cNvPr id="9" name="Picture 8" descr="A picture containing wheel&#10;&#10;Description automatically generated">
            <a:extLst>
              <a:ext uri="{FF2B5EF4-FFF2-40B4-BE49-F238E27FC236}">
                <a16:creationId xmlns:a16="http://schemas.microsoft.com/office/drawing/2014/main" id="{AF94C4D2-8487-4A53-9748-65B92220D7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3849" y="6244834"/>
            <a:ext cx="2113415" cy="301756"/>
          </a:xfrm>
          <a:prstGeom prst="rect">
            <a:avLst/>
          </a:prstGeom>
        </p:spPr>
      </p:pic>
    </p:spTree>
    <p:extLst>
      <p:ext uri="{BB962C8B-B14F-4D97-AF65-F5344CB8AC3E}">
        <p14:creationId xmlns:p14="http://schemas.microsoft.com/office/powerpoint/2010/main" val="246523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CFBC-98C6-46CF-A84B-173BCA9E6342}"/>
              </a:ext>
            </a:extLst>
          </p:cNvPr>
          <p:cNvSpPr>
            <a:spLocks noGrp="1"/>
          </p:cNvSpPr>
          <p:nvPr>
            <p:ph type="title"/>
          </p:nvPr>
        </p:nvSpPr>
        <p:spPr>
          <a:xfrm>
            <a:off x="779083" y="279732"/>
            <a:ext cx="10633847" cy="535531"/>
          </a:xfrm>
        </p:spPr>
        <p:txBody>
          <a:bodyPr vert="horz" wrap="square" lIns="91440" tIns="45720" rIns="91440" bIns="45720" rtlCol="0" anchor="t">
            <a:spAutoFit/>
          </a:bodyPr>
          <a:lstStyle>
            <a:lvl1pPr>
              <a:defRPr lang="en-GB" sz="3200" noProof="0"/>
            </a:lvl1pPr>
          </a:lstStyle>
          <a:p>
            <a:pPr marL="0" lvl="0" defTabSz="316531"/>
            <a:r>
              <a:rPr lang="en-US" noProof="0"/>
              <a:t>Click to edit Master title style</a:t>
            </a:r>
            <a:endParaRPr lang="en-GB" noProof="0"/>
          </a:p>
        </p:txBody>
      </p:sp>
      <p:sp>
        <p:nvSpPr>
          <p:cNvPr id="6" name="Rectangle 5">
            <a:extLst>
              <a:ext uri="{FF2B5EF4-FFF2-40B4-BE49-F238E27FC236}">
                <a16:creationId xmlns:a16="http://schemas.microsoft.com/office/drawing/2014/main" id="{2C3E5A80-49CD-4603-974B-46DB323A34BC}"/>
              </a:ext>
            </a:extLst>
          </p:cNvPr>
          <p:cNvSpPr/>
          <p:nvPr/>
        </p:nvSpPr>
        <p:spPr>
          <a:xfrm>
            <a:off x="0" y="5889532"/>
            <a:ext cx="12192000" cy="9684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Slide Number Placeholder 4">
            <a:extLst>
              <a:ext uri="{FF2B5EF4-FFF2-40B4-BE49-F238E27FC236}">
                <a16:creationId xmlns:a16="http://schemas.microsoft.com/office/drawing/2014/main" id="{DAEC5B2B-33E3-4FD4-B4EC-AE8F600DA3C8}"/>
              </a:ext>
            </a:extLst>
          </p:cNvPr>
          <p:cNvSpPr>
            <a:spLocks noGrp="1"/>
          </p:cNvSpPr>
          <p:nvPr>
            <p:ph type="sldNum" sz="quarter" idx="10"/>
          </p:nvPr>
        </p:nvSpPr>
        <p:spPr/>
        <p:txBody>
          <a:bodyPr/>
          <a:lstStyle>
            <a:lvl1pPr>
              <a:defRPr sz="1400">
                <a:solidFill>
                  <a:schemeClr val="tx1"/>
                </a:solidFill>
              </a:defRPr>
            </a:lvl1pPr>
          </a:lstStyle>
          <a:p>
            <a:fld id="{51C72EB3-702E-44D0-8EF1-94C386298377}" type="slidenum">
              <a:rPr lang="en-GB" smtClean="0"/>
              <a:pPr/>
              <a:t>‹#›</a:t>
            </a:fld>
            <a:endParaRPr lang="en-GB"/>
          </a:p>
        </p:txBody>
      </p:sp>
      <p:pic>
        <p:nvPicPr>
          <p:cNvPr id="7" name="Picture 6" descr="A picture containing wheel&#10;&#10;Description automatically generated">
            <a:extLst>
              <a:ext uri="{FF2B5EF4-FFF2-40B4-BE49-F238E27FC236}">
                <a16:creationId xmlns:a16="http://schemas.microsoft.com/office/drawing/2014/main" id="{609361E2-E76D-4328-964A-E529B044C9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3849" y="6244834"/>
            <a:ext cx="2113415" cy="301756"/>
          </a:xfrm>
          <a:prstGeom prst="rect">
            <a:avLst/>
          </a:prstGeom>
        </p:spPr>
      </p:pic>
    </p:spTree>
    <p:extLst>
      <p:ext uri="{BB962C8B-B14F-4D97-AF65-F5344CB8AC3E}">
        <p14:creationId xmlns:p14="http://schemas.microsoft.com/office/powerpoint/2010/main" val="2268522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282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tx2"/>
        </a:solidFill>
        <a:effectLst/>
      </p:bgPr>
    </p:bg>
    <p:spTree>
      <p:nvGrpSpPr>
        <p:cNvPr id="1" name=""/>
        <p:cNvGrpSpPr/>
        <p:nvPr/>
      </p:nvGrpSpPr>
      <p:grpSpPr>
        <a:xfrm>
          <a:off x="0" y="0"/>
          <a:ext cx="0" cy="0"/>
          <a:chOff x="0" y="0"/>
          <a:chExt cx="0" cy="0"/>
        </a:xfrm>
      </p:grpSpPr>
      <p:pic>
        <p:nvPicPr>
          <p:cNvPr id="14" name="Picture 13" descr="A picture containing food&#10;&#10;Description automatically generated">
            <a:extLst>
              <a:ext uri="{FF2B5EF4-FFF2-40B4-BE49-F238E27FC236}">
                <a16:creationId xmlns:a16="http://schemas.microsoft.com/office/drawing/2014/main" id="{0AE97113-1558-4052-934B-2E1C647A962A}"/>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flipH="1">
            <a:off x="8753208" y="969372"/>
            <a:ext cx="3167235" cy="4920147"/>
          </a:xfrm>
          <a:prstGeom prst="rect">
            <a:avLst/>
          </a:prstGeom>
        </p:spPr>
      </p:pic>
      <p:sp>
        <p:nvSpPr>
          <p:cNvPr id="3" name="Subtitle 2">
            <a:extLst>
              <a:ext uri="{FF2B5EF4-FFF2-40B4-BE49-F238E27FC236}">
                <a16:creationId xmlns:a16="http://schemas.microsoft.com/office/drawing/2014/main" id="{6C5F5C3B-A78B-4ED2-91F7-CEAC4B4A5AF5}"/>
              </a:ext>
            </a:extLst>
          </p:cNvPr>
          <p:cNvSpPr>
            <a:spLocks noGrp="1"/>
          </p:cNvSpPr>
          <p:nvPr>
            <p:ph type="subTitle" idx="1" hasCustomPrompt="1"/>
          </p:nvPr>
        </p:nvSpPr>
        <p:spPr>
          <a:xfrm>
            <a:off x="380180" y="1824039"/>
            <a:ext cx="6502400" cy="461665"/>
          </a:xfrm>
        </p:spPr>
        <p:txBody>
          <a:bodyPr wrap="square">
            <a:spAutoFit/>
          </a:bodyPr>
          <a:lstStyle>
            <a:lvl1pPr marL="0" indent="0" algn="l">
              <a:buNone/>
              <a:defRPr sz="2400"/>
            </a:lvl1pPr>
            <a:lvl2pPr marL="257182" indent="0" algn="ctr">
              <a:buNone/>
              <a:defRPr sz="1125"/>
            </a:lvl2pPr>
            <a:lvl3pPr marL="514363" indent="0" algn="ctr">
              <a:buNone/>
              <a:defRPr sz="1013"/>
            </a:lvl3pPr>
            <a:lvl4pPr marL="771545" indent="0" algn="ctr">
              <a:buNone/>
              <a:defRPr sz="900"/>
            </a:lvl4pPr>
            <a:lvl5pPr marL="1028726" indent="0" algn="ctr">
              <a:buNone/>
              <a:defRPr sz="900"/>
            </a:lvl5pPr>
            <a:lvl6pPr marL="1285907" indent="0" algn="ctr">
              <a:buNone/>
              <a:defRPr sz="900"/>
            </a:lvl6pPr>
            <a:lvl7pPr marL="1543088" indent="0" algn="ctr">
              <a:buNone/>
              <a:defRPr sz="900"/>
            </a:lvl7pPr>
            <a:lvl8pPr marL="1800270" indent="0" algn="ctr">
              <a:buNone/>
              <a:defRPr sz="900"/>
            </a:lvl8pPr>
            <a:lvl9pPr marL="2057452" indent="0" algn="ctr">
              <a:buNone/>
              <a:defRPr sz="900"/>
            </a:lvl9pPr>
          </a:lstStyle>
          <a:p>
            <a:r>
              <a:rPr lang="en-US" noProof="0"/>
              <a:t>For more information, please contact:</a:t>
            </a:r>
            <a:endParaRPr lang="en-GB" noProof="0"/>
          </a:p>
        </p:txBody>
      </p:sp>
      <p:sp>
        <p:nvSpPr>
          <p:cNvPr id="4" name="Rectangle 3">
            <a:extLst>
              <a:ext uri="{FF2B5EF4-FFF2-40B4-BE49-F238E27FC236}">
                <a16:creationId xmlns:a16="http://schemas.microsoft.com/office/drawing/2014/main" id="{0585E6EF-24D4-44E2-92E9-95772B5827B3}"/>
              </a:ext>
            </a:extLst>
          </p:cNvPr>
          <p:cNvSpPr/>
          <p:nvPr/>
        </p:nvSpPr>
        <p:spPr>
          <a:xfrm>
            <a:off x="0" y="5889532"/>
            <a:ext cx="12192000" cy="9684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TextBox 11">
            <a:extLst>
              <a:ext uri="{FF2B5EF4-FFF2-40B4-BE49-F238E27FC236}">
                <a16:creationId xmlns:a16="http://schemas.microsoft.com/office/drawing/2014/main" id="{A240ECCF-687B-4B55-BE2F-04CFF29FA407}"/>
              </a:ext>
            </a:extLst>
          </p:cNvPr>
          <p:cNvSpPr txBox="1"/>
          <p:nvPr/>
        </p:nvSpPr>
        <p:spPr>
          <a:xfrm>
            <a:off x="8617059" y="6050603"/>
            <a:ext cx="3194764" cy="507831"/>
          </a:xfrm>
          <a:prstGeom prst="rect">
            <a:avLst/>
          </a:prstGeom>
          <a:noFill/>
        </p:spPr>
        <p:txBody>
          <a:bodyPr wrap="square" rtlCol="0">
            <a:spAutoFit/>
          </a:bodyPr>
          <a:lstStyle/>
          <a:p>
            <a:r>
              <a:rPr lang="en-GB" sz="900"/>
              <a:t>© Finance Earth</a:t>
            </a:r>
          </a:p>
          <a:p>
            <a:r>
              <a:rPr lang="en-GB" sz="900"/>
              <a:t>W106 Vox Studios, 1-45 Durham Street</a:t>
            </a:r>
          </a:p>
          <a:p>
            <a:r>
              <a:rPr lang="en-GB" sz="900"/>
              <a:t>London SE11 5JH</a:t>
            </a:r>
          </a:p>
        </p:txBody>
      </p:sp>
      <p:pic>
        <p:nvPicPr>
          <p:cNvPr id="9" name="Picture 8" descr="A picture containing logo&#10;&#10;Description automatically generated">
            <a:extLst>
              <a:ext uri="{FF2B5EF4-FFF2-40B4-BE49-F238E27FC236}">
                <a16:creationId xmlns:a16="http://schemas.microsoft.com/office/drawing/2014/main" id="{A62D9164-A4DD-40F4-9970-96B0CFA3DD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5134" y="6191285"/>
            <a:ext cx="2684205" cy="364951"/>
          </a:xfrm>
          <a:prstGeom prst="rect">
            <a:avLst/>
          </a:prstGeom>
        </p:spPr>
      </p:pic>
      <p:pic>
        <p:nvPicPr>
          <p:cNvPr id="11" name="Picture 10" descr="Text&#10;&#10;Description automatically generated">
            <a:extLst>
              <a:ext uri="{FF2B5EF4-FFF2-40B4-BE49-F238E27FC236}">
                <a16:creationId xmlns:a16="http://schemas.microsoft.com/office/drawing/2014/main" id="{6FD69CE8-9606-4AC3-B8F9-A7C5B5C1B9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42352" y="273055"/>
            <a:ext cx="2861187" cy="840906"/>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3639EB4-A4A8-48F6-9B62-9C5A04F9106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5136" y="273054"/>
            <a:ext cx="4876800" cy="696316"/>
          </a:xfrm>
          <a:prstGeom prst="rect">
            <a:avLst/>
          </a:prstGeom>
        </p:spPr>
      </p:pic>
    </p:spTree>
    <p:extLst>
      <p:ext uri="{BB962C8B-B14F-4D97-AF65-F5344CB8AC3E}">
        <p14:creationId xmlns:p14="http://schemas.microsoft.com/office/powerpoint/2010/main" val="27227694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DB94C-2D17-4018-BA21-92E00994711E}"/>
              </a:ext>
            </a:extLst>
          </p:cNvPr>
          <p:cNvSpPr>
            <a:spLocks noGrp="1"/>
          </p:cNvSpPr>
          <p:nvPr>
            <p:ph type="ctrTitle"/>
          </p:nvPr>
        </p:nvSpPr>
        <p:spPr>
          <a:xfrm>
            <a:off x="380180" y="3043692"/>
            <a:ext cx="6502400" cy="466281"/>
          </a:xfrm>
        </p:spPr>
        <p:txBody>
          <a:bodyPr wrap="square" anchor="b">
            <a:spAutoFit/>
          </a:bodyPr>
          <a:lstStyle>
            <a:lvl1pPr algn="l">
              <a:defRPr sz="2700"/>
            </a:lvl1pPr>
          </a:lstStyle>
          <a:p>
            <a:r>
              <a:rPr lang="en-US" noProof="0"/>
              <a:t>Click to edit Master title style</a:t>
            </a:r>
            <a:endParaRPr lang="en-GB" noProof="0"/>
          </a:p>
        </p:txBody>
      </p:sp>
      <p:sp>
        <p:nvSpPr>
          <p:cNvPr id="3" name="Subtitle 2">
            <a:extLst>
              <a:ext uri="{FF2B5EF4-FFF2-40B4-BE49-F238E27FC236}">
                <a16:creationId xmlns:a16="http://schemas.microsoft.com/office/drawing/2014/main" id="{6C5F5C3B-A78B-4ED2-91F7-CEAC4B4A5AF5}"/>
              </a:ext>
            </a:extLst>
          </p:cNvPr>
          <p:cNvSpPr>
            <a:spLocks noGrp="1"/>
          </p:cNvSpPr>
          <p:nvPr>
            <p:ph type="subTitle" idx="1"/>
          </p:nvPr>
        </p:nvSpPr>
        <p:spPr>
          <a:xfrm>
            <a:off x="380180" y="3602040"/>
            <a:ext cx="6502400" cy="369332"/>
          </a:xfrm>
        </p:spPr>
        <p:txBody>
          <a:bodyPr wrap="square">
            <a:spAutoFit/>
          </a:bodyPr>
          <a:lstStyle>
            <a:lvl1pPr marL="0" indent="0" algn="l">
              <a:buNone/>
              <a:defRPr sz="1800"/>
            </a:lvl1pPr>
            <a:lvl2pPr marL="257182" indent="0" algn="ctr">
              <a:buNone/>
              <a:defRPr sz="1125"/>
            </a:lvl2pPr>
            <a:lvl3pPr marL="514363" indent="0" algn="ctr">
              <a:buNone/>
              <a:defRPr sz="1013"/>
            </a:lvl3pPr>
            <a:lvl4pPr marL="771545" indent="0" algn="ctr">
              <a:buNone/>
              <a:defRPr sz="900"/>
            </a:lvl4pPr>
            <a:lvl5pPr marL="1028726" indent="0" algn="ctr">
              <a:buNone/>
              <a:defRPr sz="900"/>
            </a:lvl5pPr>
            <a:lvl6pPr marL="1285907" indent="0" algn="ctr">
              <a:buNone/>
              <a:defRPr sz="900"/>
            </a:lvl6pPr>
            <a:lvl7pPr marL="1543088" indent="0" algn="ctr">
              <a:buNone/>
              <a:defRPr sz="900"/>
            </a:lvl7pPr>
            <a:lvl8pPr marL="1800270" indent="0" algn="ctr">
              <a:buNone/>
              <a:defRPr sz="900"/>
            </a:lvl8pPr>
            <a:lvl9pPr marL="2057452" indent="0" algn="ctr">
              <a:buNone/>
              <a:defRPr sz="900"/>
            </a:lvl9pPr>
          </a:lstStyle>
          <a:p>
            <a:r>
              <a:rPr lang="en-US" noProof="0"/>
              <a:t>Click to edit Master subtitle style</a:t>
            </a:r>
            <a:endParaRPr lang="en-GB" noProof="0"/>
          </a:p>
        </p:txBody>
      </p:sp>
      <p:sp>
        <p:nvSpPr>
          <p:cNvPr id="6" name="Text Placeholder 5">
            <a:extLst>
              <a:ext uri="{FF2B5EF4-FFF2-40B4-BE49-F238E27FC236}">
                <a16:creationId xmlns:a16="http://schemas.microsoft.com/office/drawing/2014/main" id="{7DCF0D6C-D2F8-4CD1-96E1-B3F91E260B16}"/>
              </a:ext>
            </a:extLst>
          </p:cNvPr>
          <p:cNvSpPr>
            <a:spLocks noGrp="1"/>
          </p:cNvSpPr>
          <p:nvPr>
            <p:ph type="body" sz="quarter" idx="10"/>
          </p:nvPr>
        </p:nvSpPr>
        <p:spPr>
          <a:xfrm>
            <a:off x="380179" y="4725988"/>
            <a:ext cx="6502400" cy="300082"/>
          </a:xfrm>
        </p:spPr>
        <p:txBody>
          <a:bodyPr vert="horz" wrap="square" lIns="91440" tIns="45720" rIns="91440" bIns="45720" rtlCol="0">
            <a:spAutoFit/>
          </a:bodyPr>
          <a:lstStyle>
            <a:lvl1pPr>
              <a:defRPr lang="en-US" sz="1500" smtClean="0">
                <a:latin typeface="+mj-lt"/>
              </a:defRPr>
            </a:lvl1pPr>
            <a:lvl2pPr>
              <a:defRPr lang="en-US" sz="1125" smtClean="0"/>
            </a:lvl2pPr>
            <a:lvl3pPr>
              <a:defRPr lang="en-US" sz="1013" smtClean="0"/>
            </a:lvl3pPr>
            <a:lvl4pPr>
              <a:defRPr lang="en-US" sz="900" smtClean="0"/>
            </a:lvl4pPr>
            <a:lvl5pPr>
              <a:defRPr lang="en-GB" sz="900"/>
            </a:lvl5pPr>
          </a:lstStyle>
          <a:p>
            <a:pPr marL="0" lvl="0" indent="0">
              <a:lnSpc>
                <a:spcPct val="90000"/>
              </a:lnSpc>
              <a:spcBef>
                <a:spcPts val="563"/>
              </a:spcBef>
              <a:buNone/>
            </a:pPr>
            <a:r>
              <a:rPr lang="en-US"/>
              <a:t>Click to edit Master text styles</a:t>
            </a:r>
          </a:p>
        </p:txBody>
      </p:sp>
    </p:spTree>
    <p:extLst>
      <p:ext uri="{BB962C8B-B14F-4D97-AF65-F5344CB8AC3E}">
        <p14:creationId xmlns:p14="http://schemas.microsoft.com/office/powerpoint/2010/main" val="971790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p:custDataLst>
              <p:tags r:id="rId1"/>
            </p:custDataLst>
          </p:nvPr>
        </p:nvGraphicFramePr>
        <p:xfrm>
          <a:off x="1591"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91"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p:custDataLst>
              <p:tags r:id="rId2"/>
            </p:custDataLst>
          </p:nvPr>
        </p:nvSpPr>
        <p:spPr>
          <a:xfrm>
            <a:off x="6"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169"/>
              </a:spcBef>
              <a:spcAft>
                <a:spcPts val="169"/>
              </a:spcAft>
            </a:pPr>
            <a:endParaRPr lang="en-US" sz="1406"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468007" y="391712"/>
            <a:ext cx="10349655" cy="443198"/>
          </a:xfrm>
        </p:spPr>
        <p:txBody>
          <a:bodyPr vert="horz" lIns="0" tIns="0" rIns="0" bIns="0" rtlCol="0" anchor="t" anchorCtr="0">
            <a:spAutoFit/>
          </a:bodyPr>
          <a:lstStyle>
            <a:lvl1pPr>
              <a:defRPr lang="en-US" sz="320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468006" y="1316540"/>
            <a:ext cx="10349655" cy="18466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200" b="0" dirty="0">
                <a:solidFill>
                  <a:schemeClr val="accent2"/>
                </a:solidFill>
                <a:latin typeface="Calibri" panose="020F0502020204030204" pitchFamily="34" charset="0"/>
                <a:cs typeface="Calibri" panose="020F0502020204030204" pitchFamily="34" charset="0"/>
              </a:defRPr>
            </a:lvl1pPr>
          </a:lstStyle>
          <a:p>
            <a:pPr lvl="0"/>
            <a:r>
              <a:rPr lang="en-US"/>
              <a:t>Click to edit Master subtitle style</a:t>
            </a:r>
          </a:p>
        </p:txBody>
      </p:sp>
      <p:sp>
        <p:nvSpPr>
          <p:cNvPr id="4" name="Text Placeholder 3">
            <a:extLst>
              <a:ext uri="{FF2B5EF4-FFF2-40B4-BE49-F238E27FC236}">
                <a16:creationId xmlns:a16="http://schemas.microsoft.com/office/drawing/2014/main" id="{38383FB5-DB2E-4666-ACD9-3FE61C5F97B3}"/>
              </a:ext>
            </a:extLst>
          </p:cNvPr>
          <p:cNvSpPr>
            <a:spLocks noGrp="1"/>
          </p:cNvSpPr>
          <p:nvPr>
            <p:ph type="body" sz="quarter" idx="11" hasCustomPrompt="1"/>
          </p:nvPr>
        </p:nvSpPr>
        <p:spPr>
          <a:xfrm>
            <a:off x="468007" y="2170802"/>
            <a:ext cx="4368247" cy="1272143"/>
          </a:xfrm>
        </p:spPr>
        <p:txBody>
          <a:bodyPr>
            <a:spAutoFit/>
          </a:bodyPr>
          <a:lstStyle>
            <a:lvl1pPr>
              <a:defRPr sz="1200"/>
            </a:lvl1pPr>
            <a:lvl2pPr>
              <a:defRPr sz="1200"/>
            </a:lvl2pPr>
            <a:lvl3pPr>
              <a:defRPr sz="1200"/>
            </a:lvl3pPr>
            <a:lvl4pPr>
              <a:defRPr sz="1200"/>
            </a:lvl4pPr>
            <a:lvl5pPr>
              <a:defRPr sz="1200"/>
            </a:lvl5pPr>
          </a:lstStyle>
          <a:p>
            <a:pPr lvl="0"/>
            <a:r>
              <a:rPr lang="en-US"/>
              <a:t>Text</a:t>
            </a:r>
          </a:p>
          <a:p>
            <a:pPr lvl="1"/>
            <a:r>
              <a:rPr lang="en-US"/>
              <a:t>Text</a:t>
            </a:r>
          </a:p>
          <a:p>
            <a:pPr lvl="2"/>
            <a:r>
              <a:rPr lang="en-US"/>
              <a:t>Text </a:t>
            </a:r>
          </a:p>
          <a:p>
            <a:pPr lvl="3"/>
            <a:r>
              <a:rPr lang="en-US"/>
              <a:t>Text</a:t>
            </a:r>
          </a:p>
          <a:p>
            <a:pPr lvl="4"/>
            <a:r>
              <a:rPr lang="en-US"/>
              <a:t>Text</a:t>
            </a:r>
          </a:p>
        </p:txBody>
      </p:sp>
      <p:sp>
        <p:nvSpPr>
          <p:cNvPr id="10" name="Footer Placeholder 3">
            <a:extLst>
              <a:ext uri="{FF2B5EF4-FFF2-40B4-BE49-F238E27FC236}">
                <a16:creationId xmlns:a16="http://schemas.microsoft.com/office/drawing/2014/main" id="{549B088C-2AE6-46FB-96C5-C9471D82014B}"/>
              </a:ext>
            </a:extLst>
          </p:cNvPr>
          <p:cNvSpPr>
            <a:spLocks noGrp="1"/>
          </p:cNvSpPr>
          <p:nvPr>
            <p:ph type="ftr" sz="quarter" idx="3"/>
          </p:nvPr>
        </p:nvSpPr>
        <p:spPr>
          <a:xfrm>
            <a:off x="468001" y="175884"/>
            <a:ext cx="3843339" cy="8662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defRPr lang="en-US" sz="563" b="0" baseline="0" dirty="0"/>
            </a:lvl1pPr>
          </a:lstStyle>
          <a:p>
            <a:pPr>
              <a:spcBef>
                <a:spcPts val="169"/>
              </a:spcBef>
              <a:spcAft>
                <a:spcPts val="169"/>
              </a:spcAft>
              <a:buClr>
                <a:schemeClr val="tx1"/>
              </a:buClr>
              <a:buSzPct val="100000"/>
            </a:pPr>
            <a:endParaRPr lang="en-GB"/>
          </a:p>
        </p:txBody>
      </p:sp>
      <p:sp>
        <p:nvSpPr>
          <p:cNvPr id="9" name="Text Placeholder 8">
            <a:extLst>
              <a:ext uri="{FF2B5EF4-FFF2-40B4-BE49-F238E27FC236}">
                <a16:creationId xmlns:a16="http://schemas.microsoft.com/office/drawing/2014/main" id="{C1B1578D-51B0-4B70-BB38-D53FBEC50370}"/>
              </a:ext>
            </a:extLst>
          </p:cNvPr>
          <p:cNvSpPr>
            <a:spLocks noGrp="1"/>
          </p:cNvSpPr>
          <p:nvPr>
            <p:ph type="body" sz="quarter" idx="12" hasCustomPrompt="1"/>
          </p:nvPr>
        </p:nvSpPr>
        <p:spPr>
          <a:xfrm>
            <a:off x="468006" y="6543883"/>
            <a:ext cx="8023225" cy="86627"/>
          </a:xfrm>
        </p:spPr>
        <p:txBody>
          <a:bodyPr vert="horz" lIns="0" tIns="0" rIns="0" bIns="0" rtlCol="0">
            <a:spAutoFit/>
          </a:bodyPr>
          <a:lstStyle>
            <a:lvl1pPr>
              <a:defRPr lang="en-US" sz="563" i="1" baseline="0" dirty="0">
                <a:solidFill>
                  <a:schemeClr val="tx1"/>
                </a:solidFill>
                <a:cs typeface="+mn-cs"/>
              </a:defRPr>
            </a:lvl1pPr>
          </a:lstStyle>
          <a:p>
            <a:pPr lvl="0">
              <a:spcBef>
                <a:spcPts val="0"/>
              </a:spcBef>
              <a:buFont typeface="Arial" panose="020B0604020202020204" pitchFamily="34" charset="0"/>
              <a:buNone/>
              <a:tabLst>
                <a:tab pos="302717" algn="l"/>
              </a:tabLst>
            </a:pPr>
            <a:r>
              <a:rPr lang="en-US"/>
              <a:t>Source:</a:t>
            </a:r>
          </a:p>
        </p:txBody>
      </p:sp>
      <p:sp>
        <p:nvSpPr>
          <p:cNvPr id="18" name="Text Placeholder 8">
            <a:extLst>
              <a:ext uri="{FF2B5EF4-FFF2-40B4-BE49-F238E27FC236}">
                <a16:creationId xmlns:a16="http://schemas.microsoft.com/office/drawing/2014/main" id="{0982527E-6670-4501-8A08-BAFCB7255BD1}"/>
              </a:ext>
            </a:extLst>
          </p:cNvPr>
          <p:cNvSpPr>
            <a:spLocks noGrp="1"/>
          </p:cNvSpPr>
          <p:nvPr>
            <p:ph type="body" sz="quarter" idx="16" hasCustomPrompt="1"/>
          </p:nvPr>
        </p:nvSpPr>
        <p:spPr>
          <a:xfrm>
            <a:off x="468006" y="6383333"/>
            <a:ext cx="8023225" cy="86627"/>
          </a:xfrm>
        </p:spPr>
        <p:txBody>
          <a:bodyPr vert="horz" lIns="0" tIns="0" rIns="0" bIns="0" rtlCol="0">
            <a:spAutoFit/>
          </a:bodyPr>
          <a:lstStyle>
            <a:lvl1pPr>
              <a:defRPr lang="en-US" sz="563" i="1" baseline="0" dirty="0">
                <a:solidFill>
                  <a:schemeClr val="tx1"/>
                </a:solidFill>
                <a:cs typeface="+mn-cs"/>
              </a:defRPr>
            </a:lvl1pPr>
          </a:lstStyle>
          <a:p>
            <a:pPr lvl="0">
              <a:spcBef>
                <a:spcPts val="0"/>
              </a:spcBef>
              <a:buFont typeface="Arial" panose="020B0604020202020204" pitchFamily="34" charset="0"/>
              <a:buNone/>
              <a:tabLst>
                <a:tab pos="302717" algn="l"/>
              </a:tabLst>
            </a:pPr>
            <a:r>
              <a:rPr lang="en-US"/>
              <a:t>Notes;</a:t>
            </a:r>
          </a:p>
        </p:txBody>
      </p:sp>
    </p:spTree>
    <p:extLst>
      <p:ext uri="{BB962C8B-B14F-4D97-AF65-F5344CB8AC3E}">
        <p14:creationId xmlns:p14="http://schemas.microsoft.com/office/powerpoint/2010/main" val="33332046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p:custDataLst>
              <p:tags r:id="rId1"/>
            </p:custDataLst>
            <p:extLst>
              <p:ext uri="{D42A27DB-BD31-4B8C-83A1-F6EECF244321}">
                <p14:modId xmlns:p14="http://schemas.microsoft.com/office/powerpoint/2010/main" val="199896622"/>
              </p:ext>
            </p:extLst>
          </p:nvPr>
        </p:nvGraphicFramePr>
        <p:xfrm>
          <a:off x="1591"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91"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p:custDataLst>
              <p:tags r:id="rId2"/>
            </p:custDataLst>
          </p:nvPr>
        </p:nvSpPr>
        <p:spPr>
          <a:xfrm>
            <a:off x="6"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169"/>
              </a:spcBef>
              <a:spcAft>
                <a:spcPts val="169"/>
              </a:spcAft>
            </a:pPr>
            <a:endParaRPr lang="en-US" sz="1406"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468007" y="391712"/>
            <a:ext cx="10349655" cy="443198"/>
          </a:xfrm>
        </p:spPr>
        <p:txBody>
          <a:bodyPr vert="horz" lIns="0" tIns="0" rIns="0" bIns="0" rtlCol="0" anchor="t" anchorCtr="0">
            <a:spAutoFit/>
          </a:bodyPr>
          <a:lstStyle>
            <a:lvl1pPr>
              <a:defRPr lang="en-US" sz="320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468006" y="1316540"/>
            <a:ext cx="10349655" cy="18466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200" b="0" dirty="0">
                <a:solidFill>
                  <a:schemeClr val="accent2"/>
                </a:solidFill>
                <a:latin typeface="Calibri" panose="020F0502020204030204" pitchFamily="34" charset="0"/>
                <a:cs typeface="Calibri" panose="020F0502020204030204" pitchFamily="34" charset="0"/>
              </a:defRPr>
            </a:lvl1pPr>
          </a:lstStyle>
          <a:p>
            <a:pPr lvl="0"/>
            <a:r>
              <a:rPr lang="en-US"/>
              <a:t>Click to edit Master subtitle style</a:t>
            </a:r>
          </a:p>
        </p:txBody>
      </p:sp>
      <p:sp>
        <p:nvSpPr>
          <p:cNvPr id="4" name="Text Placeholder 3">
            <a:extLst>
              <a:ext uri="{FF2B5EF4-FFF2-40B4-BE49-F238E27FC236}">
                <a16:creationId xmlns:a16="http://schemas.microsoft.com/office/drawing/2014/main" id="{38383FB5-DB2E-4666-ACD9-3FE61C5F97B3}"/>
              </a:ext>
            </a:extLst>
          </p:cNvPr>
          <p:cNvSpPr>
            <a:spLocks noGrp="1"/>
          </p:cNvSpPr>
          <p:nvPr>
            <p:ph type="body" sz="quarter" idx="11" hasCustomPrompt="1"/>
          </p:nvPr>
        </p:nvSpPr>
        <p:spPr>
          <a:xfrm>
            <a:off x="468007" y="2170802"/>
            <a:ext cx="4368247" cy="1272143"/>
          </a:xfrm>
        </p:spPr>
        <p:txBody>
          <a:bodyPr>
            <a:spAutoFit/>
          </a:bodyPr>
          <a:lstStyle>
            <a:lvl1pPr>
              <a:defRPr sz="1200"/>
            </a:lvl1pPr>
            <a:lvl2pPr>
              <a:defRPr sz="1200"/>
            </a:lvl2pPr>
            <a:lvl3pPr>
              <a:defRPr sz="1200"/>
            </a:lvl3pPr>
            <a:lvl4pPr>
              <a:defRPr sz="1200"/>
            </a:lvl4pPr>
            <a:lvl5pPr>
              <a:defRPr sz="1200"/>
            </a:lvl5pPr>
          </a:lstStyle>
          <a:p>
            <a:pPr lvl="0"/>
            <a:r>
              <a:rPr lang="en-US"/>
              <a:t>Text</a:t>
            </a:r>
          </a:p>
          <a:p>
            <a:pPr lvl="1"/>
            <a:r>
              <a:rPr lang="en-US"/>
              <a:t>Text</a:t>
            </a:r>
          </a:p>
          <a:p>
            <a:pPr lvl="2"/>
            <a:r>
              <a:rPr lang="en-US"/>
              <a:t>Text </a:t>
            </a:r>
          </a:p>
          <a:p>
            <a:pPr lvl="3"/>
            <a:r>
              <a:rPr lang="en-US"/>
              <a:t>Text</a:t>
            </a:r>
          </a:p>
          <a:p>
            <a:pPr lvl="4"/>
            <a:r>
              <a:rPr lang="en-US"/>
              <a:t>Text</a:t>
            </a:r>
          </a:p>
        </p:txBody>
      </p:sp>
      <p:sp>
        <p:nvSpPr>
          <p:cNvPr id="10" name="Footer Placeholder 3">
            <a:extLst>
              <a:ext uri="{FF2B5EF4-FFF2-40B4-BE49-F238E27FC236}">
                <a16:creationId xmlns:a16="http://schemas.microsoft.com/office/drawing/2014/main" id="{549B088C-2AE6-46FB-96C5-C9471D82014B}"/>
              </a:ext>
            </a:extLst>
          </p:cNvPr>
          <p:cNvSpPr>
            <a:spLocks noGrp="1"/>
          </p:cNvSpPr>
          <p:nvPr>
            <p:ph type="ftr" sz="quarter" idx="3"/>
          </p:nvPr>
        </p:nvSpPr>
        <p:spPr>
          <a:xfrm>
            <a:off x="468001" y="175884"/>
            <a:ext cx="3843339" cy="86627"/>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defRPr lang="en-US" sz="563" b="0" baseline="0" dirty="0"/>
            </a:lvl1pPr>
          </a:lstStyle>
          <a:p>
            <a:pPr>
              <a:spcBef>
                <a:spcPts val="169"/>
              </a:spcBef>
              <a:spcAft>
                <a:spcPts val="169"/>
              </a:spcAft>
              <a:buClr>
                <a:schemeClr val="tx1"/>
              </a:buClr>
              <a:buSzPct val="100000"/>
            </a:pPr>
            <a:endParaRPr lang="en-GB"/>
          </a:p>
        </p:txBody>
      </p:sp>
      <p:sp>
        <p:nvSpPr>
          <p:cNvPr id="9" name="Text Placeholder 8">
            <a:extLst>
              <a:ext uri="{FF2B5EF4-FFF2-40B4-BE49-F238E27FC236}">
                <a16:creationId xmlns:a16="http://schemas.microsoft.com/office/drawing/2014/main" id="{C1B1578D-51B0-4B70-BB38-D53FBEC50370}"/>
              </a:ext>
            </a:extLst>
          </p:cNvPr>
          <p:cNvSpPr>
            <a:spLocks noGrp="1"/>
          </p:cNvSpPr>
          <p:nvPr>
            <p:ph type="body" sz="quarter" idx="12" hasCustomPrompt="1"/>
          </p:nvPr>
        </p:nvSpPr>
        <p:spPr>
          <a:xfrm>
            <a:off x="468006" y="6543883"/>
            <a:ext cx="8023225" cy="86627"/>
          </a:xfrm>
        </p:spPr>
        <p:txBody>
          <a:bodyPr vert="horz" lIns="0" tIns="0" rIns="0" bIns="0" rtlCol="0">
            <a:spAutoFit/>
          </a:bodyPr>
          <a:lstStyle>
            <a:lvl1pPr>
              <a:defRPr lang="en-US" sz="563" i="1" baseline="0" dirty="0">
                <a:solidFill>
                  <a:schemeClr val="tx1"/>
                </a:solidFill>
                <a:cs typeface="+mn-cs"/>
              </a:defRPr>
            </a:lvl1pPr>
          </a:lstStyle>
          <a:p>
            <a:pPr lvl="0">
              <a:spcBef>
                <a:spcPts val="0"/>
              </a:spcBef>
              <a:buFont typeface="Arial" panose="020B0604020202020204" pitchFamily="34" charset="0"/>
              <a:buNone/>
              <a:tabLst>
                <a:tab pos="302717" algn="l"/>
              </a:tabLst>
            </a:pPr>
            <a:r>
              <a:rPr lang="en-US"/>
              <a:t>Source:</a:t>
            </a:r>
          </a:p>
        </p:txBody>
      </p:sp>
      <p:sp>
        <p:nvSpPr>
          <p:cNvPr id="18" name="Text Placeholder 8">
            <a:extLst>
              <a:ext uri="{FF2B5EF4-FFF2-40B4-BE49-F238E27FC236}">
                <a16:creationId xmlns:a16="http://schemas.microsoft.com/office/drawing/2014/main" id="{0982527E-6670-4501-8A08-BAFCB7255BD1}"/>
              </a:ext>
            </a:extLst>
          </p:cNvPr>
          <p:cNvSpPr>
            <a:spLocks noGrp="1"/>
          </p:cNvSpPr>
          <p:nvPr>
            <p:ph type="body" sz="quarter" idx="16" hasCustomPrompt="1"/>
          </p:nvPr>
        </p:nvSpPr>
        <p:spPr>
          <a:xfrm>
            <a:off x="468006" y="6383333"/>
            <a:ext cx="8023225" cy="86627"/>
          </a:xfrm>
        </p:spPr>
        <p:txBody>
          <a:bodyPr vert="horz" lIns="0" tIns="0" rIns="0" bIns="0" rtlCol="0">
            <a:spAutoFit/>
          </a:bodyPr>
          <a:lstStyle>
            <a:lvl1pPr>
              <a:defRPr lang="en-US" sz="563" i="1" baseline="0" dirty="0">
                <a:solidFill>
                  <a:schemeClr val="tx1"/>
                </a:solidFill>
                <a:cs typeface="+mn-cs"/>
              </a:defRPr>
            </a:lvl1pPr>
          </a:lstStyle>
          <a:p>
            <a:pPr lvl="0">
              <a:spcBef>
                <a:spcPts val="0"/>
              </a:spcBef>
              <a:buFont typeface="Arial" panose="020B0604020202020204" pitchFamily="34" charset="0"/>
              <a:buNone/>
              <a:tabLst>
                <a:tab pos="302717" algn="l"/>
              </a:tabLst>
            </a:pPr>
            <a:r>
              <a:rPr lang="en-US"/>
              <a:t>Notes;</a:t>
            </a:r>
          </a:p>
        </p:txBody>
      </p:sp>
    </p:spTree>
    <p:extLst>
      <p:ext uri="{BB962C8B-B14F-4D97-AF65-F5344CB8AC3E}">
        <p14:creationId xmlns:p14="http://schemas.microsoft.com/office/powerpoint/2010/main" val="35042134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and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6317" y="1540800"/>
            <a:ext cx="9254400" cy="4640400"/>
          </a:xfrm>
        </p:spPr>
        <p:txBody>
          <a:bodyPr>
            <a:normAutofit/>
          </a:bodyPr>
          <a:lstStyle>
            <a:lvl1pPr>
              <a:lnSpc>
                <a:spcPct val="90000"/>
              </a:lnSpc>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389FBF35-1550-49B9-89CC-D1B8D2AD3302}"/>
              </a:ext>
            </a:extLst>
          </p:cNvPr>
          <p:cNvSpPr>
            <a:spLocks noGrp="1"/>
          </p:cNvSpPr>
          <p:nvPr>
            <p:ph type="ftr" sz="quarter" idx="10"/>
          </p:nvPr>
        </p:nvSpPr>
        <p:spPr>
          <a:xfrm>
            <a:off x="611191" y="6356358"/>
            <a:ext cx="7567612" cy="365125"/>
          </a:xfrm>
          <a:prstGeom prst="rect">
            <a:avLst/>
          </a:prstGeom>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07007830-E401-4C5F-837E-728F0664CC5F}"/>
              </a:ext>
            </a:extLst>
          </p:cNvPr>
          <p:cNvSpPr>
            <a:spLocks noGrp="1"/>
          </p:cNvSpPr>
          <p:nvPr>
            <p:ph type="sldNum" sz="quarter" idx="11"/>
          </p:nvPr>
        </p:nvSpPr>
        <p:spPr>
          <a:xfrm>
            <a:off x="11188700" y="6356358"/>
            <a:ext cx="547688" cy="365125"/>
          </a:xfrm>
          <a:prstGeom prst="rect">
            <a:avLst/>
          </a:prstGeom>
        </p:spPr>
        <p:txBody>
          <a:bodyPr/>
          <a:lstStyle>
            <a:lvl1pPr>
              <a:defRPr sz="1400"/>
            </a:lvl1pPr>
          </a:lstStyle>
          <a:p>
            <a:fld id="{51C72EB3-702E-44D0-8EF1-94C386298377}" type="slidenum">
              <a:rPr lang="en-GB" smtClean="0"/>
              <a:pPr/>
              <a:t>‹#›</a:t>
            </a:fld>
            <a:endParaRPr lang="en-GB"/>
          </a:p>
        </p:txBody>
      </p:sp>
    </p:spTree>
    <p:extLst>
      <p:ext uri="{BB962C8B-B14F-4D97-AF65-F5344CB8AC3E}">
        <p14:creationId xmlns:p14="http://schemas.microsoft.com/office/powerpoint/2010/main" val="896952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1782-2E1B-39E7-D766-1B1C5315EA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2E160AC-3BA0-CAEB-4F43-0BE1FF800A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31E63E9-639B-FF39-D058-7129B9E204EF}"/>
              </a:ext>
            </a:extLst>
          </p:cNvPr>
          <p:cNvSpPr>
            <a:spLocks noGrp="1"/>
          </p:cNvSpPr>
          <p:nvPr>
            <p:ph type="dt" sz="half" idx="10"/>
          </p:nvPr>
        </p:nvSpPr>
        <p:spPr/>
        <p:txBody>
          <a:bodyPr/>
          <a:lstStyle/>
          <a:p>
            <a:fld id="{1AFB986C-4F4B-42EA-9808-767158F717B4}" type="datetimeFigureOut">
              <a:rPr lang="en-GB" smtClean="0"/>
              <a:t>24/02/2026</a:t>
            </a:fld>
            <a:endParaRPr lang="en-GB"/>
          </a:p>
        </p:txBody>
      </p:sp>
      <p:sp>
        <p:nvSpPr>
          <p:cNvPr id="5" name="Footer Placeholder 4">
            <a:extLst>
              <a:ext uri="{FF2B5EF4-FFF2-40B4-BE49-F238E27FC236}">
                <a16:creationId xmlns:a16="http://schemas.microsoft.com/office/drawing/2014/main" id="{1DC39BAC-F718-6038-719C-E811D97C1C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9E15F8-0EBE-62D3-A4E6-D288E84EA57A}"/>
              </a:ext>
            </a:extLst>
          </p:cNvPr>
          <p:cNvSpPr>
            <a:spLocks noGrp="1"/>
          </p:cNvSpPr>
          <p:nvPr>
            <p:ph type="sldNum" sz="quarter" idx="12"/>
          </p:nvPr>
        </p:nvSpPr>
        <p:spPr/>
        <p:txBody>
          <a:bodyPr/>
          <a:lstStyle/>
          <a:p>
            <a:fld id="{2382E38F-C26F-44FC-9468-03961E380AB0}" type="slidenum">
              <a:rPr lang="en-GB" smtClean="0"/>
              <a:t>‹#›</a:t>
            </a:fld>
            <a:endParaRPr lang="en-GB"/>
          </a:p>
        </p:txBody>
      </p:sp>
    </p:spTree>
    <p:extLst>
      <p:ext uri="{BB962C8B-B14F-4D97-AF65-F5344CB8AC3E}">
        <p14:creationId xmlns:p14="http://schemas.microsoft.com/office/powerpoint/2010/main" val="115916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7CEB4-C4BC-3929-9120-03DAFEA8E8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BEA2EF-50DB-2221-6766-5B2211D877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19F2DE-B184-81E4-F220-886157B994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F5A3E5-0DF6-A7C1-81E0-5FA66A9D8CC1}"/>
              </a:ext>
            </a:extLst>
          </p:cNvPr>
          <p:cNvSpPr>
            <a:spLocks noGrp="1"/>
          </p:cNvSpPr>
          <p:nvPr>
            <p:ph type="dt" sz="half" idx="10"/>
          </p:nvPr>
        </p:nvSpPr>
        <p:spPr/>
        <p:txBody>
          <a:bodyPr/>
          <a:lstStyle/>
          <a:p>
            <a:fld id="{E0261109-D990-425B-9B54-97A5A6624719}" type="datetime1">
              <a:rPr lang="en-GB" smtClean="0"/>
              <a:t>24/02/2026</a:t>
            </a:fld>
            <a:endParaRPr lang="en-GB"/>
          </a:p>
        </p:txBody>
      </p:sp>
      <p:sp>
        <p:nvSpPr>
          <p:cNvPr id="6" name="Footer Placeholder 5">
            <a:extLst>
              <a:ext uri="{FF2B5EF4-FFF2-40B4-BE49-F238E27FC236}">
                <a16:creationId xmlns:a16="http://schemas.microsoft.com/office/drawing/2014/main" id="{8D209E68-899B-EBD4-CAC9-FE8B96D896D4}"/>
              </a:ext>
            </a:extLst>
          </p:cNvPr>
          <p:cNvSpPr>
            <a:spLocks noGrp="1"/>
          </p:cNvSpPr>
          <p:nvPr>
            <p:ph type="ftr" sz="quarter" idx="11"/>
          </p:nvPr>
        </p:nvSpPr>
        <p:spPr/>
        <p:txBody>
          <a:bodyPr/>
          <a:lstStyle/>
          <a:p>
            <a:r>
              <a:rPr lang="en-GB"/>
              <a:t>Stakeholders:</a:t>
            </a:r>
          </a:p>
        </p:txBody>
      </p:sp>
      <p:sp>
        <p:nvSpPr>
          <p:cNvPr id="7" name="Slide Number Placeholder 6">
            <a:extLst>
              <a:ext uri="{FF2B5EF4-FFF2-40B4-BE49-F238E27FC236}">
                <a16:creationId xmlns:a16="http://schemas.microsoft.com/office/drawing/2014/main" id="{337D6D04-E40F-4D7E-ED20-445DBAA9A43E}"/>
              </a:ext>
            </a:extLst>
          </p:cNvPr>
          <p:cNvSpPr>
            <a:spLocks noGrp="1"/>
          </p:cNvSpPr>
          <p:nvPr>
            <p:ph type="sldNum" sz="quarter" idx="12"/>
          </p:nvPr>
        </p:nvSpPr>
        <p:spPr/>
        <p:txBody>
          <a:bodyPr/>
          <a:lstStyle/>
          <a:p>
            <a:fld id="{2382E38F-C26F-44FC-9468-03961E380AB0}" type="slidenum">
              <a:rPr lang="en-GB" smtClean="0"/>
              <a:t>‹#›</a:t>
            </a:fld>
            <a:endParaRPr lang="en-GB"/>
          </a:p>
        </p:txBody>
      </p:sp>
    </p:spTree>
    <p:extLst>
      <p:ext uri="{BB962C8B-B14F-4D97-AF65-F5344CB8AC3E}">
        <p14:creationId xmlns:p14="http://schemas.microsoft.com/office/powerpoint/2010/main" val="966583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itle, straplin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CFBC-98C6-46CF-A84B-173BCA9E6342}"/>
              </a:ext>
            </a:extLst>
          </p:cNvPr>
          <p:cNvSpPr>
            <a:spLocks noGrp="1"/>
          </p:cNvSpPr>
          <p:nvPr>
            <p:ph type="title"/>
          </p:nvPr>
        </p:nvSpPr>
        <p:spPr>
          <a:xfrm>
            <a:off x="779083" y="279732"/>
            <a:ext cx="10633847" cy="535531"/>
          </a:xfrm>
        </p:spPr>
        <p:txBody>
          <a:bodyPr vert="horz" wrap="square" lIns="91440" tIns="45720" rIns="91440" bIns="45720" rtlCol="0" anchor="t">
            <a:spAutoFit/>
          </a:bodyPr>
          <a:lstStyle>
            <a:lvl1pPr>
              <a:defRPr lang="en-GB" sz="3200" noProof="0"/>
            </a:lvl1pPr>
          </a:lstStyle>
          <a:p>
            <a:pPr marL="0" lvl="0" defTabSz="316531"/>
            <a:r>
              <a:rPr lang="en-US" noProof="0"/>
              <a:t>Click to edit Master title style</a:t>
            </a:r>
            <a:endParaRPr lang="en-GB" noProof="0"/>
          </a:p>
        </p:txBody>
      </p:sp>
      <p:sp>
        <p:nvSpPr>
          <p:cNvPr id="6" name="Rectangle 5">
            <a:extLst>
              <a:ext uri="{FF2B5EF4-FFF2-40B4-BE49-F238E27FC236}">
                <a16:creationId xmlns:a16="http://schemas.microsoft.com/office/drawing/2014/main" id="{2C3E5A80-49CD-4603-974B-46DB323A34BC}"/>
              </a:ext>
            </a:extLst>
          </p:cNvPr>
          <p:cNvSpPr/>
          <p:nvPr/>
        </p:nvSpPr>
        <p:spPr>
          <a:xfrm>
            <a:off x="0" y="5889532"/>
            <a:ext cx="12192000" cy="9684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Slide Number Placeholder 4">
            <a:extLst>
              <a:ext uri="{FF2B5EF4-FFF2-40B4-BE49-F238E27FC236}">
                <a16:creationId xmlns:a16="http://schemas.microsoft.com/office/drawing/2014/main" id="{DAEC5B2B-33E3-4FD4-B4EC-AE8F600DA3C8}"/>
              </a:ext>
            </a:extLst>
          </p:cNvPr>
          <p:cNvSpPr>
            <a:spLocks noGrp="1"/>
          </p:cNvSpPr>
          <p:nvPr>
            <p:ph type="sldNum" sz="quarter" idx="10"/>
          </p:nvPr>
        </p:nvSpPr>
        <p:spPr/>
        <p:txBody>
          <a:bodyPr/>
          <a:lstStyle>
            <a:lvl1pPr>
              <a:defRPr sz="1400">
                <a:solidFill>
                  <a:schemeClr val="tx1"/>
                </a:solidFill>
              </a:defRPr>
            </a:lvl1pPr>
          </a:lstStyle>
          <a:p>
            <a:fld id="{51C72EB3-702E-44D0-8EF1-94C386298377}" type="slidenum">
              <a:rPr lang="en-GB" smtClean="0"/>
              <a:pPr/>
              <a:t>‹#›</a:t>
            </a:fld>
            <a:endParaRPr lang="en-GB"/>
          </a:p>
        </p:txBody>
      </p:sp>
      <p:sp>
        <p:nvSpPr>
          <p:cNvPr id="9" name="Content Placeholder 8">
            <a:extLst>
              <a:ext uri="{FF2B5EF4-FFF2-40B4-BE49-F238E27FC236}">
                <a16:creationId xmlns:a16="http://schemas.microsoft.com/office/drawing/2014/main" id="{C5D6B6F9-E5B2-499D-9EC6-2F53742A4606}"/>
              </a:ext>
            </a:extLst>
          </p:cNvPr>
          <p:cNvSpPr>
            <a:spLocks noGrp="1"/>
          </p:cNvSpPr>
          <p:nvPr>
            <p:ph sz="quarter" idx="11"/>
          </p:nvPr>
        </p:nvSpPr>
        <p:spPr>
          <a:xfrm>
            <a:off x="778936" y="1967682"/>
            <a:ext cx="10634133" cy="1272143"/>
          </a:xfrm>
        </p:spPr>
        <p:txBody>
          <a:bodyPr>
            <a:sp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F66EAB9-2E73-4975-8290-4F7DC78064F9}"/>
              </a:ext>
            </a:extLst>
          </p:cNvPr>
          <p:cNvSpPr>
            <a:spLocks noGrp="1"/>
          </p:cNvSpPr>
          <p:nvPr>
            <p:ph type="body" sz="quarter" idx="12"/>
          </p:nvPr>
        </p:nvSpPr>
        <p:spPr>
          <a:xfrm>
            <a:off x="778936" y="848032"/>
            <a:ext cx="10634133" cy="776339"/>
          </a:xfrm>
        </p:spPr>
        <p:txBody>
          <a:bodyPr>
            <a:noAutofit/>
          </a:bodyPr>
          <a:lstStyle>
            <a:lvl1pPr marL="0" indent="0">
              <a:buNone/>
              <a:defRPr sz="1800" b="1">
                <a:solidFill>
                  <a:schemeClr val="bg2"/>
                </a:solidFill>
              </a:defRPr>
            </a:lvl1pPr>
          </a:lstStyle>
          <a:p>
            <a:pPr lvl="0"/>
            <a:r>
              <a:rPr lang="en-US"/>
              <a:t>Click to edit Master text styles</a:t>
            </a:r>
          </a:p>
        </p:txBody>
      </p:sp>
      <p:pic>
        <p:nvPicPr>
          <p:cNvPr id="11" name="Picture 10" descr="A picture containing wheel&#10;&#10;Description automatically generated">
            <a:extLst>
              <a:ext uri="{FF2B5EF4-FFF2-40B4-BE49-F238E27FC236}">
                <a16:creationId xmlns:a16="http://schemas.microsoft.com/office/drawing/2014/main" id="{8C34A757-5816-43EB-8E49-403B556AED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3849" y="6244834"/>
            <a:ext cx="2113415" cy="301756"/>
          </a:xfrm>
          <a:prstGeom prst="rect">
            <a:avLst/>
          </a:prstGeom>
        </p:spPr>
      </p:pic>
    </p:spTree>
    <p:extLst>
      <p:ext uri="{BB962C8B-B14F-4D97-AF65-F5344CB8AC3E}">
        <p14:creationId xmlns:p14="http://schemas.microsoft.com/office/powerpoint/2010/main" val="50429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31D02-ECF6-4579-9AA1-3ADC8813E6A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733C58-C7A4-6771-F0CB-CE0F809F2D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F0BB3D-1F53-8AE3-D94A-2052E7E4F0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35DA61-A778-EBD3-5249-8BDF76466A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6FF972-2D89-F561-0413-4AC9DC476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45C8E4-CA44-F493-8E0F-B48FF6F3A2CC}"/>
              </a:ext>
            </a:extLst>
          </p:cNvPr>
          <p:cNvSpPr>
            <a:spLocks noGrp="1"/>
          </p:cNvSpPr>
          <p:nvPr>
            <p:ph type="dt" sz="half" idx="10"/>
          </p:nvPr>
        </p:nvSpPr>
        <p:spPr/>
        <p:txBody>
          <a:bodyPr/>
          <a:lstStyle/>
          <a:p>
            <a:fld id="{80A4297D-FBA2-4647-8D1B-FD93CBDCE199}" type="datetime1">
              <a:rPr lang="en-GB" smtClean="0"/>
              <a:t>24/02/2026</a:t>
            </a:fld>
            <a:endParaRPr lang="en-GB"/>
          </a:p>
        </p:txBody>
      </p:sp>
      <p:sp>
        <p:nvSpPr>
          <p:cNvPr id="8" name="Footer Placeholder 7">
            <a:extLst>
              <a:ext uri="{FF2B5EF4-FFF2-40B4-BE49-F238E27FC236}">
                <a16:creationId xmlns:a16="http://schemas.microsoft.com/office/drawing/2014/main" id="{0FA2CFE2-87F0-8BFE-439F-98BDA6C47B5D}"/>
              </a:ext>
            </a:extLst>
          </p:cNvPr>
          <p:cNvSpPr>
            <a:spLocks noGrp="1"/>
          </p:cNvSpPr>
          <p:nvPr>
            <p:ph type="ftr" sz="quarter" idx="11"/>
          </p:nvPr>
        </p:nvSpPr>
        <p:spPr/>
        <p:txBody>
          <a:bodyPr/>
          <a:lstStyle/>
          <a:p>
            <a:r>
              <a:rPr lang="en-GB"/>
              <a:t>Stakeholders:</a:t>
            </a:r>
          </a:p>
        </p:txBody>
      </p:sp>
      <p:sp>
        <p:nvSpPr>
          <p:cNvPr id="9" name="Slide Number Placeholder 8">
            <a:extLst>
              <a:ext uri="{FF2B5EF4-FFF2-40B4-BE49-F238E27FC236}">
                <a16:creationId xmlns:a16="http://schemas.microsoft.com/office/drawing/2014/main" id="{0AB2E2B5-9CC1-C5DB-6C61-403E8EB8DE74}"/>
              </a:ext>
            </a:extLst>
          </p:cNvPr>
          <p:cNvSpPr>
            <a:spLocks noGrp="1"/>
          </p:cNvSpPr>
          <p:nvPr>
            <p:ph type="sldNum" sz="quarter" idx="12"/>
          </p:nvPr>
        </p:nvSpPr>
        <p:spPr/>
        <p:txBody>
          <a:bodyPr/>
          <a:lstStyle/>
          <a:p>
            <a:fld id="{2382E38F-C26F-44FC-9468-03961E380AB0}" type="slidenum">
              <a:rPr lang="en-GB" smtClean="0"/>
              <a:t>‹#›</a:t>
            </a:fld>
            <a:endParaRPr lang="en-GB"/>
          </a:p>
        </p:txBody>
      </p:sp>
    </p:spTree>
    <p:extLst>
      <p:ext uri="{BB962C8B-B14F-4D97-AF65-F5344CB8AC3E}">
        <p14:creationId xmlns:p14="http://schemas.microsoft.com/office/powerpoint/2010/main" val="1036962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E9729-4691-77D5-0995-4569A2CDD7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5AECFD6-B0AB-D686-6252-8D02B057A493}"/>
              </a:ext>
            </a:extLst>
          </p:cNvPr>
          <p:cNvSpPr>
            <a:spLocks noGrp="1"/>
          </p:cNvSpPr>
          <p:nvPr>
            <p:ph type="dt" sz="half" idx="10"/>
          </p:nvPr>
        </p:nvSpPr>
        <p:spPr/>
        <p:txBody>
          <a:bodyPr/>
          <a:lstStyle/>
          <a:p>
            <a:fld id="{638C3366-A9C5-4034-8C75-CA4788582566}" type="datetime1">
              <a:rPr lang="en-GB" smtClean="0"/>
              <a:t>24/02/2026</a:t>
            </a:fld>
            <a:endParaRPr lang="en-GB"/>
          </a:p>
        </p:txBody>
      </p:sp>
      <p:sp>
        <p:nvSpPr>
          <p:cNvPr id="4" name="Footer Placeholder 3">
            <a:extLst>
              <a:ext uri="{FF2B5EF4-FFF2-40B4-BE49-F238E27FC236}">
                <a16:creationId xmlns:a16="http://schemas.microsoft.com/office/drawing/2014/main" id="{C06ADE26-CC38-B3AE-8831-6A570F5739B3}"/>
              </a:ext>
            </a:extLst>
          </p:cNvPr>
          <p:cNvSpPr>
            <a:spLocks noGrp="1"/>
          </p:cNvSpPr>
          <p:nvPr>
            <p:ph type="ftr" sz="quarter" idx="11"/>
          </p:nvPr>
        </p:nvSpPr>
        <p:spPr/>
        <p:txBody>
          <a:bodyPr/>
          <a:lstStyle/>
          <a:p>
            <a:r>
              <a:rPr lang="en-GB"/>
              <a:t>Stakeholders:</a:t>
            </a:r>
          </a:p>
        </p:txBody>
      </p:sp>
      <p:sp>
        <p:nvSpPr>
          <p:cNvPr id="5" name="Slide Number Placeholder 4">
            <a:extLst>
              <a:ext uri="{FF2B5EF4-FFF2-40B4-BE49-F238E27FC236}">
                <a16:creationId xmlns:a16="http://schemas.microsoft.com/office/drawing/2014/main" id="{6D7DF1BD-FEB5-0B0E-8406-DC98759AE802}"/>
              </a:ext>
            </a:extLst>
          </p:cNvPr>
          <p:cNvSpPr>
            <a:spLocks noGrp="1"/>
          </p:cNvSpPr>
          <p:nvPr>
            <p:ph type="sldNum" sz="quarter" idx="12"/>
          </p:nvPr>
        </p:nvSpPr>
        <p:spPr/>
        <p:txBody>
          <a:bodyPr/>
          <a:lstStyle/>
          <a:p>
            <a:fld id="{2382E38F-C26F-44FC-9468-03961E380AB0}" type="slidenum">
              <a:rPr lang="en-GB" smtClean="0"/>
              <a:t>‹#›</a:t>
            </a:fld>
            <a:endParaRPr lang="en-GB"/>
          </a:p>
        </p:txBody>
      </p:sp>
    </p:spTree>
    <p:extLst>
      <p:ext uri="{BB962C8B-B14F-4D97-AF65-F5344CB8AC3E}">
        <p14:creationId xmlns:p14="http://schemas.microsoft.com/office/powerpoint/2010/main" val="2908431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1B377F-A556-CBD3-FF57-FE20BBDD3FE7}"/>
              </a:ext>
            </a:extLst>
          </p:cNvPr>
          <p:cNvSpPr>
            <a:spLocks noGrp="1"/>
          </p:cNvSpPr>
          <p:nvPr>
            <p:ph type="dt" sz="half" idx="10"/>
          </p:nvPr>
        </p:nvSpPr>
        <p:spPr/>
        <p:txBody>
          <a:bodyPr/>
          <a:lstStyle/>
          <a:p>
            <a:fld id="{1E51087E-8001-4007-B8B1-EDFBBFEE0131}" type="datetime1">
              <a:rPr lang="en-GB" smtClean="0"/>
              <a:t>24/02/2026</a:t>
            </a:fld>
            <a:endParaRPr lang="en-GB"/>
          </a:p>
        </p:txBody>
      </p:sp>
      <p:sp>
        <p:nvSpPr>
          <p:cNvPr id="3" name="Footer Placeholder 2">
            <a:extLst>
              <a:ext uri="{FF2B5EF4-FFF2-40B4-BE49-F238E27FC236}">
                <a16:creationId xmlns:a16="http://schemas.microsoft.com/office/drawing/2014/main" id="{B8D24672-7059-A28C-F5F6-923A1AF37714}"/>
              </a:ext>
            </a:extLst>
          </p:cNvPr>
          <p:cNvSpPr>
            <a:spLocks noGrp="1"/>
          </p:cNvSpPr>
          <p:nvPr>
            <p:ph type="ftr" sz="quarter" idx="11"/>
          </p:nvPr>
        </p:nvSpPr>
        <p:spPr/>
        <p:txBody>
          <a:bodyPr/>
          <a:lstStyle/>
          <a:p>
            <a:r>
              <a:rPr lang="en-GB"/>
              <a:t>Stakeholders:</a:t>
            </a:r>
          </a:p>
        </p:txBody>
      </p:sp>
      <p:sp>
        <p:nvSpPr>
          <p:cNvPr id="4" name="Slide Number Placeholder 3">
            <a:extLst>
              <a:ext uri="{FF2B5EF4-FFF2-40B4-BE49-F238E27FC236}">
                <a16:creationId xmlns:a16="http://schemas.microsoft.com/office/drawing/2014/main" id="{CBA5A46C-11E6-4FBE-8E8D-B96951C14D86}"/>
              </a:ext>
            </a:extLst>
          </p:cNvPr>
          <p:cNvSpPr>
            <a:spLocks noGrp="1"/>
          </p:cNvSpPr>
          <p:nvPr>
            <p:ph type="sldNum" sz="quarter" idx="12"/>
          </p:nvPr>
        </p:nvSpPr>
        <p:spPr/>
        <p:txBody>
          <a:bodyPr/>
          <a:lstStyle/>
          <a:p>
            <a:fld id="{2382E38F-C26F-44FC-9468-03961E380AB0}" type="slidenum">
              <a:rPr lang="en-GB" smtClean="0"/>
              <a:t>‹#›</a:t>
            </a:fld>
            <a:endParaRPr lang="en-GB"/>
          </a:p>
        </p:txBody>
      </p:sp>
    </p:spTree>
    <p:extLst>
      <p:ext uri="{BB962C8B-B14F-4D97-AF65-F5344CB8AC3E}">
        <p14:creationId xmlns:p14="http://schemas.microsoft.com/office/powerpoint/2010/main" val="2914115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41655-3434-8881-3CA4-44095C0476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25ED9A-BBF2-2BFF-371D-BD7CD654BF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488CB2B-C08A-B453-A272-CA50A1256D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1D1596-2237-222B-593D-DF4AD2C6153E}"/>
              </a:ext>
            </a:extLst>
          </p:cNvPr>
          <p:cNvSpPr>
            <a:spLocks noGrp="1"/>
          </p:cNvSpPr>
          <p:nvPr>
            <p:ph type="dt" sz="half" idx="10"/>
          </p:nvPr>
        </p:nvSpPr>
        <p:spPr/>
        <p:txBody>
          <a:bodyPr/>
          <a:lstStyle/>
          <a:p>
            <a:fld id="{FD66A142-5C83-4CCC-A800-63374050E87B}" type="datetime1">
              <a:rPr lang="en-GB" smtClean="0"/>
              <a:t>24/02/2026</a:t>
            </a:fld>
            <a:endParaRPr lang="en-GB"/>
          </a:p>
        </p:txBody>
      </p:sp>
      <p:sp>
        <p:nvSpPr>
          <p:cNvPr id="6" name="Footer Placeholder 5">
            <a:extLst>
              <a:ext uri="{FF2B5EF4-FFF2-40B4-BE49-F238E27FC236}">
                <a16:creationId xmlns:a16="http://schemas.microsoft.com/office/drawing/2014/main" id="{9FA55DEB-2627-55EC-D225-1CFDA03C763F}"/>
              </a:ext>
            </a:extLst>
          </p:cNvPr>
          <p:cNvSpPr>
            <a:spLocks noGrp="1"/>
          </p:cNvSpPr>
          <p:nvPr>
            <p:ph type="ftr" sz="quarter" idx="11"/>
          </p:nvPr>
        </p:nvSpPr>
        <p:spPr/>
        <p:txBody>
          <a:bodyPr/>
          <a:lstStyle/>
          <a:p>
            <a:r>
              <a:rPr lang="en-GB"/>
              <a:t>Stakeholders:</a:t>
            </a:r>
          </a:p>
        </p:txBody>
      </p:sp>
      <p:sp>
        <p:nvSpPr>
          <p:cNvPr id="7" name="Slide Number Placeholder 6">
            <a:extLst>
              <a:ext uri="{FF2B5EF4-FFF2-40B4-BE49-F238E27FC236}">
                <a16:creationId xmlns:a16="http://schemas.microsoft.com/office/drawing/2014/main" id="{28795127-5895-CA90-2872-14673B59951E}"/>
              </a:ext>
            </a:extLst>
          </p:cNvPr>
          <p:cNvSpPr>
            <a:spLocks noGrp="1"/>
          </p:cNvSpPr>
          <p:nvPr>
            <p:ph type="sldNum" sz="quarter" idx="12"/>
          </p:nvPr>
        </p:nvSpPr>
        <p:spPr/>
        <p:txBody>
          <a:bodyPr/>
          <a:lstStyle/>
          <a:p>
            <a:fld id="{2382E38F-C26F-44FC-9468-03961E380AB0}" type="slidenum">
              <a:rPr lang="en-GB" smtClean="0"/>
              <a:t>‹#›</a:t>
            </a:fld>
            <a:endParaRPr lang="en-GB"/>
          </a:p>
        </p:txBody>
      </p:sp>
    </p:spTree>
    <p:extLst>
      <p:ext uri="{BB962C8B-B14F-4D97-AF65-F5344CB8AC3E}">
        <p14:creationId xmlns:p14="http://schemas.microsoft.com/office/powerpoint/2010/main" val="2966744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BA34-4F3E-C437-B501-9DC85BC4FE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DF48BCC-B229-B077-16A0-C03C72957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5AF76AA-6432-96C9-294A-7C3366B55E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D75E95-FACD-9250-5889-B7E080A7042E}"/>
              </a:ext>
            </a:extLst>
          </p:cNvPr>
          <p:cNvSpPr>
            <a:spLocks noGrp="1"/>
          </p:cNvSpPr>
          <p:nvPr>
            <p:ph type="dt" sz="half" idx="10"/>
          </p:nvPr>
        </p:nvSpPr>
        <p:spPr/>
        <p:txBody>
          <a:bodyPr/>
          <a:lstStyle/>
          <a:p>
            <a:fld id="{8C6450E3-4FB2-485C-BB4D-58EF98DDDE59}" type="datetime1">
              <a:rPr lang="en-GB" smtClean="0"/>
              <a:t>24/02/2026</a:t>
            </a:fld>
            <a:endParaRPr lang="en-GB"/>
          </a:p>
        </p:txBody>
      </p:sp>
      <p:sp>
        <p:nvSpPr>
          <p:cNvPr id="6" name="Footer Placeholder 5">
            <a:extLst>
              <a:ext uri="{FF2B5EF4-FFF2-40B4-BE49-F238E27FC236}">
                <a16:creationId xmlns:a16="http://schemas.microsoft.com/office/drawing/2014/main" id="{CDF309BE-BE70-383C-31CD-675F837CE7B7}"/>
              </a:ext>
            </a:extLst>
          </p:cNvPr>
          <p:cNvSpPr>
            <a:spLocks noGrp="1"/>
          </p:cNvSpPr>
          <p:nvPr>
            <p:ph type="ftr" sz="quarter" idx="11"/>
          </p:nvPr>
        </p:nvSpPr>
        <p:spPr/>
        <p:txBody>
          <a:bodyPr/>
          <a:lstStyle/>
          <a:p>
            <a:r>
              <a:rPr lang="en-GB"/>
              <a:t>Stakeholders:</a:t>
            </a:r>
          </a:p>
        </p:txBody>
      </p:sp>
      <p:sp>
        <p:nvSpPr>
          <p:cNvPr id="7" name="Slide Number Placeholder 6">
            <a:extLst>
              <a:ext uri="{FF2B5EF4-FFF2-40B4-BE49-F238E27FC236}">
                <a16:creationId xmlns:a16="http://schemas.microsoft.com/office/drawing/2014/main" id="{98EC7F22-1033-CECD-4DC2-C76A157BE219}"/>
              </a:ext>
            </a:extLst>
          </p:cNvPr>
          <p:cNvSpPr>
            <a:spLocks noGrp="1"/>
          </p:cNvSpPr>
          <p:nvPr>
            <p:ph type="sldNum" sz="quarter" idx="12"/>
          </p:nvPr>
        </p:nvSpPr>
        <p:spPr/>
        <p:txBody>
          <a:bodyPr/>
          <a:lstStyle/>
          <a:p>
            <a:fld id="{2382E38F-C26F-44FC-9468-03961E380AB0}" type="slidenum">
              <a:rPr lang="en-GB" smtClean="0"/>
              <a:t>‹#›</a:t>
            </a:fld>
            <a:endParaRPr lang="en-GB"/>
          </a:p>
        </p:txBody>
      </p:sp>
    </p:spTree>
    <p:extLst>
      <p:ext uri="{BB962C8B-B14F-4D97-AF65-F5344CB8AC3E}">
        <p14:creationId xmlns:p14="http://schemas.microsoft.com/office/powerpoint/2010/main" val="97152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D4972-42E4-4AEE-3064-8CD14BB127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27A292-A6E5-909C-90DA-20A9AB4234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D31E9F-1DBA-3E35-2C2B-F16CC59C0B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A75C5A-FB33-475B-84A4-E7416A3E24F7}" type="datetime1">
              <a:rPr lang="en-GB" smtClean="0"/>
              <a:t>24/02/2026</a:t>
            </a:fld>
            <a:endParaRPr lang="en-GB"/>
          </a:p>
        </p:txBody>
      </p:sp>
      <p:sp>
        <p:nvSpPr>
          <p:cNvPr id="5" name="Footer Placeholder 4">
            <a:extLst>
              <a:ext uri="{FF2B5EF4-FFF2-40B4-BE49-F238E27FC236}">
                <a16:creationId xmlns:a16="http://schemas.microsoft.com/office/drawing/2014/main" id="{186512FA-826B-3E60-BF75-EE20027828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Stakeholders:</a:t>
            </a:r>
          </a:p>
        </p:txBody>
      </p:sp>
      <p:sp>
        <p:nvSpPr>
          <p:cNvPr id="6" name="Slide Number Placeholder 5">
            <a:extLst>
              <a:ext uri="{FF2B5EF4-FFF2-40B4-BE49-F238E27FC236}">
                <a16:creationId xmlns:a16="http://schemas.microsoft.com/office/drawing/2014/main" id="{F8B822BD-41C8-B181-B696-9BA5F4C677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82E38F-C26F-44FC-9468-03961E380AB0}" type="slidenum">
              <a:rPr lang="en-GB" smtClean="0"/>
              <a:t>‹#›</a:t>
            </a:fld>
            <a:endParaRPr lang="en-GB"/>
          </a:p>
        </p:txBody>
      </p:sp>
    </p:spTree>
    <p:extLst>
      <p:ext uri="{BB962C8B-B14F-4D97-AF65-F5344CB8AC3E}">
        <p14:creationId xmlns:p14="http://schemas.microsoft.com/office/powerpoint/2010/main" val="250442089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ADDA1E-6570-404B-9D7C-5CA764D0DEAF}"/>
              </a:ext>
            </a:extLst>
          </p:cNvPr>
          <p:cNvSpPr>
            <a:spLocks noGrp="1"/>
          </p:cNvSpPr>
          <p:nvPr>
            <p:ph type="title"/>
          </p:nvPr>
        </p:nvSpPr>
        <p:spPr>
          <a:xfrm>
            <a:off x="779083" y="374777"/>
            <a:ext cx="10633847" cy="480131"/>
          </a:xfrm>
          <a:prstGeom prst="rect">
            <a:avLst/>
          </a:prstGeom>
        </p:spPr>
        <p:txBody>
          <a:bodyPr vert="horz" wrap="square" lIns="91440" tIns="45720" rIns="91440" bIns="45720" rtlCol="0" anchor="t">
            <a:spAutoFit/>
          </a:bodyPr>
          <a:lstStyle/>
          <a:p>
            <a:pPr marL="0" lvl="0" defTabSz="316531"/>
            <a:r>
              <a:rPr lang="en-US" noProof="0"/>
              <a:t>Click to edit Master title style</a:t>
            </a:r>
            <a:endParaRPr lang="en-GB" noProof="0"/>
          </a:p>
        </p:txBody>
      </p:sp>
      <p:sp>
        <p:nvSpPr>
          <p:cNvPr id="3" name="Text Placeholder 2">
            <a:extLst>
              <a:ext uri="{FF2B5EF4-FFF2-40B4-BE49-F238E27FC236}">
                <a16:creationId xmlns:a16="http://schemas.microsoft.com/office/drawing/2014/main" id="{B59FDE90-D368-4F05-8E45-5F26B7A61604}"/>
              </a:ext>
            </a:extLst>
          </p:cNvPr>
          <p:cNvSpPr>
            <a:spLocks noGrp="1"/>
          </p:cNvSpPr>
          <p:nvPr>
            <p:ph type="body" idx="1"/>
          </p:nvPr>
        </p:nvSpPr>
        <p:spPr>
          <a:xfrm>
            <a:off x="779083" y="1625881"/>
            <a:ext cx="10633847"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Slide Number Placeholder 3">
            <a:extLst>
              <a:ext uri="{FF2B5EF4-FFF2-40B4-BE49-F238E27FC236}">
                <a16:creationId xmlns:a16="http://schemas.microsoft.com/office/drawing/2014/main" id="{5708B009-F6EB-477C-BCA9-8FD6366AE1E8}"/>
              </a:ext>
            </a:extLst>
          </p:cNvPr>
          <p:cNvSpPr>
            <a:spLocks noGrp="1"/>
          </p:cNvSpPr>
          <p:nvPr>
            <p:ph type="sldNum" sz="quarter" idx="4"/>
          </p:nvPr>
        </p:nvSpPr>
        <p:spPr>
          <a:xfrm>
            <a:off x="8669724" y="6262629"/>
            <a:ext cx="2743200" cy="365125"/>
          </a:xfrm>
          <a:prstGeom prst="rect">
            <a:avLst/>
          </a:prstGeom>
        </p:spPr>
        <p:txBody>
          <a:bodyPr vert="horz" lIns="91440" tIns="45720" rIns="91440" bIns="45720" rtlCol="0" anchor="ctr"/>
          <a:lstStyle>
            <a:lvl1pPr algn="r">
              <a:defRPr sz="1050">
                <a:solidFill>
                  <a:schemeClr val="bg2"/>
                </a:solidFill>
              </a:defRPr>
            </a:lvl1pPr>
          </a:lstStyle>
          <a:p>
            <a:fld id="{51C72EB3-702E-44D0-8EF1-94C386298377}" type="slidenum">
              <a:rPr lang="en-GB" smtClean="0"/>
              <a:pPr/>
              <a:t>‹#›</a:t>
            </a:fld>
            <a:endParaRPr lang="en-GB"/>
          </a:p>
        </p:txBody>
      </p:sp>
    </p:spTree>
    <p:extLst>
      <p:ext uri="{BB962C8B-B14F-4D97-AF65-F5344CB8AC3E}">
        <p14:creationId xmlns:p14="http://schemas.microsoft.com/office/powerpoint/2010/main" val="2216307059"/>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Lst>
  <p:hf hdr="0" ftr="0" dt="0"/>
  <p:txStyles>
    <p:titleStyle>
      <a:lvl1pPr algn="l" defTabSz="514363" rtl="0" eaLnBrk="1" latinLnBrk="0" hangingPunct="1">
        <a:lnSpc>
          <a:spcPct val="90000"/>
        </a:lnSpc>
        <a:spcBef>
          <a:spcPct val="0"/>
        </a:spcBef>
        <a:buNone/>
        <a:defRPr lang="en-GB" sz="2800" b="1" kern="1200" dirty="0">
          <a:solidFill>
            <a:schemeClr val="accent3"/>
          </a:solidFill>
          <a:latin typeface="+mj-lt"/>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28591" indent="-128591" algn="l" defTabSz="514363" rtl="0" eaLnBrk="1" latinLnBrk="0" hangingPunct="1">
        <a:lnSpc>
          <a:spcPct val="100000"/>
        </a:lnSpc>
        <a:spcBef>
          <a:spcPts val="900"/>
        </a:spcBef>
        <a:buFont typeface="Arial" panose="020B0604020202020204" pitchFamily="34" charset="0"/>
        <a:buChar char="•"/>
        <a:defRPr sz="1200" kern="1200">
          <a:solidFill>
            <a:schemeClr val="bg1"/>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63" rtl="0" eaLnBrk="1" latinLnBrk="0" hangingPunct="1">
        <a:defRPr sz="1013" kern="1200">
          <a:solidFill>
            <a:schemeClr val="tx1"/>
          </a:solidFill>
          <a:latin typeface="+mn-lt"/>
          <a:ea typeface="+mn-ea"/>
          <a:cs typeface="+mn-cs"/>
        </a:defRPr>
      </a:lvl1pPr>
      <a:lvl2pPr marL="257182" algn="l" defTabSz="514363" rtl="0" eaLnBrk="1" latinLnBrk="0" hangingPunct="1">
        <a:defRPr sz="1013" kern="1200">
          <a:solidFill>
            <a:schemeClr val="tx1"/>
          </a:solidFill>
          <a:latin typeface="+mn-lt"/>
          <a:ea typeface="+mn-ea"/>
          <a:cs typeface="+mn-cs"/>
        </a:defRPr>
      </a:lvl2pPr>
      <a:lvl3pPr marL="514363" algn="l" defTabSz="514363" rtl="0" eaLnBrk="1" latinLnBrk="0" hangingPunct="1">
        <a:defRPr sz="1013" kern="1200">
          <a:solidFill>
            <a:schemeClr val="tx1"/>
          </a:solidFill>
          <a:latin typeface="+mn-lt"/>
          <a:ea typeface="+mn-ea"/>
          <a:cs typeface="+mn-cs"/>
        </a:defRPr>
      </a:lvl3pPr>
      <a:lvl4pPr marL="771545" algn="l" defTabSz="514363" rtl="0" eaLnBrk="1" latinLnBrk="0" hangingPunct="1">
        <a:defRPr sz="1013" kern="1200">
          <a:solidFill>
            <a:schemeClr val="tx1"/>
          </a:solidFill>
          <a:latin typeface="+mn-lt"/>
          <a:ea typeface="+mn-ea"/>
          <a:cs typeface="+mn-cs"/>
        </a:defRPr>
      </a:lvl4pPr>
      <a:lvl5pPr marL="1028726" algn="l" defTabSz="514363" rtl="0" eaLnBrk="1" latinLnBrk="0" hangingPunct="1">
        <a:defRPr sz="1013" kern="1200">
          <a:solidFill>
            <a:schemeClr val="tx1"/>
          </a:solidFill>
          <a:latin typeface="+mn-lt"/>
          <a:ea typeface="+mn-ea"/>
          <a:cs typeface="+mn-cs"/>
        </a:defRPr>
      </a:lvl5pPr>
      <a:lvl6pPr marL="1285907" algn="l" defTabSz="514363" rtl="0" eaLnBrk="1" latinLnBrk="0" hangingPunct="1">
        <a:defRPr sz="1013" kern="1200">
          <a:solidFill>
            <a:schemeClr val="tx1"/>
          </a:solidFill>
          <a:latin typeface="+mn-lt"/>
          <a:ea typeface="+mn-ea"/>
          <a:cs typeface="+mn-cs"/>
        </a:defRPr>
      </a:lvl6pPr>
      <a:lvl7pPr marL="1543088" algn="l" defTabSz="514363" rtl="0" eaLnBrk="1" latinLnBrk="0" hangingPunct="1">
        <a:defRPr sz="1013" kern="1200">
          <a:solidFill>
            <a:schemeClr val="tx1"/>
          </a:solidFill>
          <a:latin typeface="+mn-lt"/>
          <a:ea typeface="+mn-ea"/>
          <a:cs typeface="+mn-cs"/>
        </a:defRPr>
      </a:lvl7pPr>
      <a:lvl8pPr marL="1800270" algn="l" defTabSz="514363" rtl="0" eaLnBrk="1" latinLnBrk="0" hangingPunct="1">
        <a:defRPr sz="1013" kern="1200">
          <a:solidFill>
            <a:schemeClr val="tx1"/>
          </a:solidFill>
          <a:latin typeface="+mn-lt"/>
          <a:ea typeface="+mn-ea"/>
          <a:cs typeface="+mn-cs"/>
        </a:defRPr>
      </a:lvl8pPr>
      <a:lvl9pPr marL="2057452" algn="l" defTabSz="514363"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75.svg"/><Relationship Id="rId5" Type="http://schemas.openxmlformats.org/officeDocument/2006/relationships/diagramQuickStyle" Target="../diagrams/quickStyle2.xml"/><Relationship Id="rId15" Type="http://schemas.openxmlformats.org/officeDocument/2006/relationships/image" Target="../media/image79.svg"/><Relationship Id="rId10" Type="http://schemas.openxmlformats.org/officeDocument/2006/relationships/image" Target="../media/image74.png"/><Relationship Id="rId4" Type="http://schemas.openxmlformats.org/officeDocument/2006/relationships/diagramLayout" Target="../diagrams/layout2.xml"/><Relationship Id="rId9" Type="http://schemas.openxmlformats.org/officeDocument/2006/relationships/image" Target="../media/image73.svg"/><Relationship Id="rId14"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88.svg"/><Relationship Id="rId18" Type="http://schemas.openxmlformats.org/officeDocument/2006/relationships/image" Target="../media/image50.png"/><Relationship Id="rId3" Type="http://schemas.openxmlformats.org/officeDocument/2006/relationships/image" Target="../media/image64.svg"/><Relationship Id="rId21" Type="http://schemas.openxmlformats.org/officeDocument/2006/relationships/image" Target="../media/image95.svg"/><Relationship Id="rId7" Type="http://schemas.openxmlformats.org/officeDocument/2006/relationships/image" Target="../media/image83.svg"/><Relationship Id="rId12" Type="http://schemas.openxmlformats.org/officeDocument/2006/relationships/image" Target="../media/image87.png"/><Relationship Id="rId17" Type="http://schemas.openxmlformats.org/officeDocument/2006/relationships/image" Target="../media/image92.svg"/><Relationship Id="rId2" Type="http://schemas.openxmlformats.org/officeDocument/2006/relationships/image" Target="../media/image63.png"/><Relationship Id="rId16" Type="http://schemas.openxmlformats.org/officeDocument/2006/relationships/image" Target="../media/image91.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6.svg"/><Relationship Id="rId5" Type="http://schemas.openxmlformats.org/officeDocument/2006/relationships/image" Target="../media/image81.svg"/><Relationship Id="rId15" Type="http://schemas.openxmlformats.org/officeDocument/2006/relationships/image" Target="../media/image90.svg"/><Relationship Id="rId23" Type="http://schemas.openxmlformats.org/officeDocument/2006/relationships/image" Target="../media/image53.svg"/><Relationship Id="rId10" Type="http://schemas.openxmlformats.org/officeDocument/2006/relationships/image" Target="../media/image85.png"/><Relationship Id="rId19" Type="http://schemas.openxmlformats.org/officeDocument/2006/relationships/image" Target="../media/image93.svg"/><Relationship Id="rId4" Type="http://schemas.openxmlformats.org/officeDocument/2006/relationships/image" Target="../media/image80.png"/><Relationship Id="rId9" Type="http://schemas.openxmlformats.org/officeDocument/2006/relationships/image" Target="../media/image84.svg"/><Relationship Id="rId14" Type="http://schemas.openxmlformats.org/officeDocument/2006/relationships/image" Target="../media/image89.png"/><Relationship Id="rId22"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13.png"/><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emf"/><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hyperlink" Target="http://www.finance.earth/"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17.jpeg"/><Relationship Id="rId4" Type="http://schemas.openxmlformats.org/officeDocument/2006/relationships/image" Target="../media/image1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130.png"/><Relationship Id="rId3" Type="http://schemas.openxmlformats.org/officeDocument/2006/relationships/image" Target="../media/image122.png"/><Relationship Id="rId7" Type="http://schemas.openxmlformats.org/officeDocument/2006/relationships/image" Target="../media/image82.png"/><Relationship Id="rId12" Type="http://schemas.openxmlformats.org/officeDocument/2006/relationships/image" Target="../media/image129.svg"/><Relationship Id="rId17" Type="http://schemas.openxmlformats.org/officeDocument/2006/relationships/image" Target="../media/image42.png"/><Relationship Id="rId2" Type="http://schemas.openxmlformats.org/officeDocument/2006/relationships/notesSlide" Target="../notesSlides/notesSlide17.xml"/><Relationship Id="rId16" Type="http://schemas.openxmlformats.org/officeDocument/2006/relationships/image" Target="../media/image86.svg"/><Relationship Id="rId1" Type="http://schemas.openxmlformats.org/officeDocument/2006/relationships/slideLayout" Target="../slideLayouts/slideLayout1.xml"/><Relationship Id="rId6" Type="http://schemas.openxmlformats.org/officeDocument/2006/relationships/image" Target="../media/image125.svg"/><Relationship Id="rId11" Type="http://schemas.openxmlformats.org/officeDocument/2006/relationships/image" Target="../media/image128.png"/><Relationship Id="rId5" Type="http://schemas.openxmlformats.org/officeDocument/2006/relationships/image" Target="../media/image124.png"/><Relationship Id="rId15" Type="http://schemas.openxmlformats.org/officeDocument/2006/relationships/image" Target="../media/image85.png"/><Relationship Id="rId10" Type="http://schemas.openxmlformats.org/officeDocument/2006/relationships/image" Target="../media/image127.svg"/><Relationship Id="rId4" Type="http://schemas.openxmlformats.org/officeDocument/2006/relationships/image" Target="../media/image123.svg"/><Relationship Id="rId9" Type="http://schemas.openxmlformats.org/officeDocument/2006/relationships/image" Target="../media/image126.png"/><Relationship Id="rId14" Type="http://schemas.openxmlformats.org/officeDocument/2006/relationships/image" Target="../media/image131.svg"/></Relationships>
</file>

<file path=ppt/slides/_rels/slide3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svg"/><Relationship Id="rId18" Type="http://schemas.openxmlformats.org/officeDocument/2006/relationships/image" Target="../media/image154.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48.png"/><Relationship Id="rId17" Type="http://schemas.openxmlformats.org/officeDocument/2006/relationships/image" Target="../media/image153.svg"/><Relationship Id="rId2" Type="http://schemas.openxmlformats.org/officeDocument/2006/relationships/notesSlide" Target="../notesSlides/notesSlide21.xml"/><Relationship Id="rId16" Type="http://schemas.openxmlformats.org/officeDocument/2006/relationships/image" Target="../media/image152.png"/><Relationship Id="rId1" Type="http://schemas.openxmlformats.org/officeDocument/2006/relationships/slideLayout" Target="../slideLayouts/slideLayout1.xml"/><Relationship Id="rId6" Type="http://schemas.openxmlformats.org/officeDocument/2006/relationships/diagramColors" Target="../diagrams/colors4.xml"/><Relationship Id="rId11" Type="http://schemas.openxmlformats.org/officeDocument/2006/relationships/image" Target="../media/image147.svg"/><Relationship Id="rId5" Type="http://schemas.openxmlformats.org/officeDocument/2006/relationships/diagramQuickStyle" Target="../diagrams/quickStyle4.xml"/><Relationship Id="rId15" Type="http://schemas.openxmlformats.org/officeDocument/2006/relationships/image" Target="../media/image151.svg"/><Relationship Id="rId10" Type="http://schemas.openxmlformats.org/officeDocument/2006/relationships/image" Target="../media/image146.png"/><Relationship Id="rId19" Type="http://schemas.openxmlformats.org/officeDocument/2006/relationships/image" Target="../media/image155.svg"/><Relationship Id="rId4" Type="http://schemas.openxmlformats.org/officeDocument/2006/relationships/diagramLayout" Target="../diagrams/layout4.xml"/><Relationship Id="rId9" Type="http://schemas.openxmlformats.org/officeDocument/2006/relationships/image" Target="../media/image145.svg"/><Relationship Id="rId14" Type="http://schemas.openxmlformats.org/officeDocument/2006/relationships/image" Target="../media/image15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59.svg"/><Relationship Id="rId5" Type="http://schemas.openxmlformats.org/officeDocument/2006/relationships/image" Target="../media/image158.png"/><Relationship Id="rId10" Type="http://schemas.openxmlformats.org/officeDocument/2006/relationships/image" Target="../media/image163.svg"/><Relationship Id="rId4" Type="http://schemas.openxmlformats.org/officeDocument/2006/relationships/image" Target="../media/image157.svg"/><Relationship Id="rId9" Type="http://schemas.openxmlformats.org/officeDocument/2006/relationships/image" Target="../media/image16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8" Type="http://schemas.openxmlformats.org/officeDocument/2006/relationships/image" Target="../media/image168.svg"/><Relationship Id="rId13" Type="http://schemas.openxmlformats.org/officeDocument/2006/relationships/image" Target="../media/image173.png"/><Relationship Id="rId18" Type="http://schemas.openxmlformats.org/officeDocument/2006/relationships/image" Target="../media/image178.svg"/><Relationship Id="rId26" Type="http://schemas.openxmlformats.org/officeDocument/2006/relationships/image" Target="../media/image185.svg"/><Relationship Id="rId3" Type="http://schemas.openxmlformats.org/officeDocument/2006/relationships/image" Target="../media/image154.png"/><Relationship Id="rId21" Type="http://schemas.openxmlformats.org/officeDocument/2006/relationships/image" Target="../media/image180.png"/><Relationship Id="rId7" Type="http://schemas.openxmlformats.org/officeDocument/2006/relationships/image" Target="../media/image167.png"/><Relationship Id="rId12" Type="http://schemas.openxmlformats.org/officeDocument/2006/relationships/image" Target="../media/image172.svg"/><Relationship Id="rId17" Type="http://schemas.openxmlformats.org/officeDocument/2006/relationships/image" Target="../media/image177.png"/><Relationship Id="rId25" Type="http://schemas.openxmlformats.org/officeDocument/2006/relationships/image" Target="../media/image184.png"/><Relationship Id="rId2" Type="http://schemas.openxmlformats.org/officeDocument/2006/relationships/notesSlide" Target="../notesSlides/notesSlide25.xml"/><Relationship Id="rId16" Type="http://schemas.openxmlformats.org/officeDocument/2006/relationships/image" Target="../media/image176.svg"/><Relationship Id="rId20" Type="http://schemas.openxmlformats.org/officeDocument/2006/relationships/image" Target="../media/image179.svg"/><Relationship Id="rId29" Type="http://schemas.openxmlformats.org/officeDocument/2006/relationships/image" Target="../media/image188.png"/><Relationship Id="rId1" Type="http://schemas.openxmlformats.org/officeDocument/2006/relationships/slideLayout" Target="../slideLayouts/slideLayout39.xml"/><Relationship Id="rId6" Type="http://schemas.openxmlformats.org/officeDocument/2006/relationships/image" Target="../media/image166.svg"/><Relationship Id="rId11" Type="http://schemas.openxmlformats.org/officeDocument/2006/relationships/image" Target="../media/image171.png"/><Relationship Id="rId24" Type="http://schemas.openxmlformats.org/officeDocument/2006/relationships/image" Target="../media/image183.svg"/><Relationship Id="rId32" Type="http://schemas.openxmlformats.org/officeDocument/2006/relationships/image" Target="../media/image191.svg"/><Relationship Id="rId5" Type="http://schemas.openxmlformats.org/officeDocument/2006/relationships/image" Target="../media/image165.png"/><Relationship Id="rId15" Type="http://schemas.openxmlformats.org/officeDocument/2006/relationships/image" Target="../media/image175.png"/><Relationship Id="rId23" Type="http://schemas.openxmlformats.org/officeDocument/2006/relationships/image" Target="../media/image182.png"/><Relationship Id="rId28" Type="http://schemas.openxmlformats.org/officeDocument/2006/relationships/image" Target="../media/image187.svg"/><Relationship Id="rId10" Type="http://schemas.openxmlformats.org/officeDocument/2006/relationships/image" Target="../media/image170.svg"/><Relationship Id="rId19" Type="http://schemas.openxmlformats.org/officeDocument/2006/relationships/image" Target="../media/image144.png"/><Relationship Id="rId31" Type="http://schemas.openxmlformats.org/officeDocument/2006/relationships/image" Target="../media/image190.png"/><Relationship Id="rId4" Type="http://schemas.openxmlformats.org/officeDocument/2006/relationships/image" Target="../media/image164.svg"/><Relationship Id="rId9" Type="http://schemas.openxmlformats.org/officeDocument/2006/relationships/image" Target="../media/image169.png"/><Relationship Id="rId14" Type="http://schemas.openxmlformats.org/officeDocument/2006/relationships/image" Target="../media/image174.svg"/><Relationship Id="rId22" Type="http://schemas.openxmlformats.org/officeDocument/2006/relationships/image" Target="../media/image181.svg"/><Relationship Id="rId27" Type="http://schemas.openxmlformats.org/officeDocument/2006/relationships/image" Target="../media/image186.png"/><Relationship Id="rId30" Type="http://schemas.openxmlformats.org/officeDocument/2006/relationships/image" Target="../media/image189.svg"/></Relationships>
</file>

<file path=ppt/slides/_rels/slide49.xml.rels><?xml version="1.0" encoding="UTF-8" standalone="yes"?>
<Relationships xmlns="http://schemas.openxmlformats.org/package/2006/relationships"><Relationship Id="rId3" Type="http://schemas.openxmlformats.org/officeDocument/2006/relationships/hyperlink" Target="https://defraenvironment.blog.gov.uk/2023/11/15/biodiversity-net-gain-for-land-managers-step-by-step-flowcharts/" TargetMode="External"/><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97.sv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95.svg"/><Relationship Id="rId5" Type="http://schemas.openxmlformats.org/officeDocument/2006/relationships/image" Target="../media/image194.png"/><Relationship Id="rId10" Type="http://schemas.openxmlformats.org/officeDocument/2006/relationships/image" Target="../media/image199.svg"/><Relationship Id="rId4" Type="http://schemas.openxmlformats.org/officeDocument/2006/relationships/image" Target="../media/image193.svg"/><Relationship Id="rId9" Type="http://schemas.openxmlformats.org/officeDocument/2006/relationships/image" Target="../media/image19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204.svg"/><Relationship Id="rId3" Type="http://schemas.openxmlformats.org/officeDocument/2006/relationships/hyperlink" Target="https://what3words.com/pretty.needed.chill" TargetMode="External"/><Relationship Id="rId7" Type="http://schemas.openxmlformats.org/officeDocument/2006/relationships/image" Target="../media/image20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02.svg"/><Relationship Id="rId11" Type="http://schemas.openxmlformats.org/officeDocument/2006/relationships/image" Target="../media/image207.png"/><Relationship Id="rId5" Type="http://schemas.openxmlformats.org/officeDocument/2006/relationships/image" Target="../media/image201.png"/><Relationship Id="rId10" Type="http://schemas.openxmlformats.org/officeDocument/2006/relationships/image" Target="../media/image206.svg"/><Relationship Id="rId4" Type="http://schemas.openxmlformats.org/officeDocument/2006/relationships/image" Target="../media/image200.png"/><Relationship Id="rId9" Type="http://schemas.openxmlformats.org/officeDocument/2006/relationships/image" Target="../media/image205.png"/></Relationships>
</file>

<file path=ppt/slides/_rels/slide53.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image" Target="../media/image211.svg"/><Relationship Id="rId5" Type="http://schemas.openxmlformats.org/officeDocument/2006/relationships/image" Target="../media/image210.png"/><Relationship Id="rId10" Type="http://schemas.openxmlformats.org/officeDocument/2006/relationships/image" Target="../media/image215.png"/><Relationship Id="rId4" Type="http://schemas.openxmlformats.org/officeDocument/2006/relationships/image" Target="../media/image209.png"/><Relationship Id="rId9" Type="http://schemas.openxmlformats.org/officeDocument/2006/relationships/image" Target="../media/image21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7.png"/><Relationship Id="rId7" Type="http://schemas.openxmlformats.org/officeDocument/2006/relationships/image" Target="../media/image220.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19.png"/><Relationship Id="rId5" Type="http://schemas.openxmlformats.org/officeDocument/2006/relationships/image" Target="../media/image218.svg"/><Relationship Id="rId10" Type="http://schemas.openxmlformats.org/officeDocument/2006/relationships/image" Target="../media/image42.png"/><Relationship Id="rId4" Type="http://schemas.openxmlformats.org/officeDocument/2006/relationships/image" Target="../media/image217.png"/><Relationship Id="rId9" Type="http://schemas.openxmlformats.org/officeDocument/2006/relationships/image" Target="../media/image64.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226.svg"/><Relationship Id="rId13" Type="http://schemas.openxmlformats.org/officeDocument/2006/relationships/image" Target="../media/image231.png"/><Relationship Id="rId3" Type="http://schemas.openxmlformats.org/officeDocument/2006/relationships/image" Target="../media/image221.png"/><Relationship Id="rId7" Type="http://schemas.openxmlformats.org/officeDocument/2006/relationships/image" Target="../media/image225.png"/><Relationship Id="rId12" Type="http://schemas.openxmlformats.org/officeDocument/2006/relationships/image" Target="../media/image230.sv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24.svg"/><Relationship Id="rId11" Type="http://schemas.openxmlformats.org/officeDocument/2006/relationships/image" Target="../media/image229.png"/><Relationship Id="rId5" Type="http://schemas.openxmlformats.org/officeDocument/2006/relationships/image" Target="../media/image223.png"/><Relationship Id="rId10" Type="http://schemas.openxmlformats.org/officeDocument/2006/relationships/image" Target="../media/image228.svg"/><Relationship Id="rId4" Type="http://schemas.openxmlformats.org/officeDocument/2006/relationships/image" Target="../media/image222.svg"/><Relationship Id="rId9" Type="http://schemas.openxmlformats.org/officeDocument/2006/relationships/image" Target="../media/image2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232.png"/><Relationship Id="rId7" Type="http://schemas.openxmlformats.org/officeDocument/2006/relationships/diagramData" Target="../diagrams/data5.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35.svg"/><Relationship Id="rId11" Type="http://schemas.microsoft.com/office/2007/relationships/diagramDrawing" Target="../diagrams/drawing5.xml"/><Relationship Id="rId5" Type="http://schemas.openxmlformats.org/officeDocument/2006/relationships/image" Target="../media/image234.png"/><Relationship Id="rId10" Type="http://schemas.openxmlformats.org/officeDocument/2006/relationships/diagramColors" Target="../diagrams/colors5.xml"/><Relationship Id="rId4" Type="http://schemas.openxmlformats.org/officeDocument/2006/relationships/image" Target="../media/image233.svg"/><Relationship Id="rId9" Type="http://schemas.openxmlformats.org/officeDocument/2006/relationships/diagramQuickStyle" Target="../diagrams/quickStyle5.xml"/></Relationships>
</file>

<file path=ppt/slides/_rels/slide6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hyperlink" Target="mailto:beck.collins@swm.org.uk" TargetMode="External"/><Relationship Id="rId2" Type="http://schemas.openxmlformats.org/officeDocument/2006/relationships/image" Target="../media/image237.jpeg"/><Relationship Id="rId1" Type="http://schemas.openxmlformats.org/officeDocument/2006/relationships/slideLayout" Target="../slideLayouts/slideLayout2.xml"/><Relationship Id="rId6" Type="http://schemas.openxmlformats.org/officeDocument/2006/relationships/hyperlink" Target="mailto:Nature.Hub@wmca.org.uk" TargetMode="External"/><Relationship Id="rId5" Type="http://schemas.openxmlformats.org/officeDocument/2006/relationships/image" Target="../media/image27.png"/><Relationship Id="rId4" Type="http://schemas.openxmlformats.org/officeDocument/2006/relationships/image" Target="../media/image239.png"/></Relationships>
</file>

<file path=ppt/slides/_rels/slide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6.em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B78286-C561-5DD7-C1AC-BF45D723B784}"/>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3D9845-F0AC-2E00-A93C-2CA4D0E44190}"/>
              </a:ext>
            </a:extLst>
          </p:cNvPr>
          <p:cNvSpPr/>
          <p:nvPr/>
        </p:nvSpPr>
        <p:spPr>
          <a:xfrm>
            <a:off x="0" y="3211033"/>
            <a:ext cx="7091916" cy="3434316"/>
          </a:xfrm>
          <a:prstGeom prst="rect">
            <a:avLst/>
          </a:prstGeom>
          <a:solidFill>
            <a:srgbClr val="33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7263DA7C-7718-30F2-CE47-AD35EA574F28}"/>
              </a:ext>
            </a:extLst>
          </p:cNvPr>
          <p:cNvSpPr txBox="1"/>
          <p:nvPr/>
        </p:nvSpPr>
        <p:spPr>
          <a:xfrm>
            <a:off x="457200" y="3689497"/>
            <a:ext cx="5178056" cy="369332"/>
          </a:xfrm>
          <a:prstGeom prst="rect">
            <a:avLst/>
          </a:prstGeom>
          <a:noFill/>
        </p:spPr>
        <p:txBody>
          <a:bodyPr wrap="square" rtlCol="0">
            <a:spAutoFit/>
          </a:bodyPr>
          <a:lstStyle/>
          <a:p>
            <a:r>
              <a:rPr lang="en-GB">
                <a:solidFill>
                  <a:schemeClr val="bg1"/>
                </a:solidFill>
              </a:rPr>
              <a:t>West Midlands LINC Report -  January 2026</a:t>
            </a:r>
          </a:p>
        </p:txBody>
      </p:sp>
      <p:pic>
        <p:nvPicPr>
          <p:cNvPr id="1028" name="Picture 4" descr="A black and white logo&#10;&#10;Description automatically generated">
            <a:extLst>
              <a:ext uri="{FF2B5EF4-FFF2-40B4-BE49-F238E27FC236}">
                <a16:creationId xmlns:a16="http://schemas.microsoft.com/office/drawing/2014/main" id="{45F23855-066D-A81B-9C59-AC23D8664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51" y="5442859"/>
            <a:ext cx="1760574" cy="10499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black background with white text&#10;&#10;Description automatically generated">
            <a:extLst>
              <a:ext uri="{FF2B5EF4-FFF2-40B4-BE49-F238E27FC236}">
                <a16:creationId xmlns:a16="http://schemas.microsoft.com/office/drawing/2014/main" id="{8E8B18E7-3208-98EE-D10E-FACD83475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8772" y="5465297"/>
            <a:ext cx="2009553" cy="102754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 black background with white text&#10;&#10;Description automatically generated">
            <a:extLst>
              <a:ext uri="{FF2B5EF4-FFF2-40B4-BE49-F238E27FC236}">
                <a16:creationId xmlns:a16="http://schemas.microsoft.com/office/drawing/2014/main" id="{A73859ED-358E-56EB-63D8-58C18072C2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6037" y="5937594"/>
            <a:ext cx="2009553" cy="555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960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406F8F-6F58-0557-D57A-477DF520EAD0}"/>
              </a:ext>
            </a:extLst>
          </p:cNvPr>
          <p:cNvSpPr txBox="1">
            <a:spLocks/>
          </p:cNvSpPr>
          <p:nvPr/>
        </p:nvSpPr>
        <p:spPr>
          <a:xfrm>
            <a:off x="6540177" y="378305"/>
            <a:ext cx="5327931" cy="565459"/>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32543D"/>
                </a:solidFill>
              </a:rPr>
              <a:t>W</a:t>
            </a:r>
            <a:r>
              <a:rPr lang="en-GB" sz="4000" b="1">
                <a:solidFill>
                  <a:srgbClr val="32543D"/>
                </a:solidFill>
              </a:rPr>
              <a:t>MCA natural capital headlines</a:t>
            </a:r>
          </a:p>
        </p:txBody>
      </p:sp>
      <p:pic>
        <p:nvPicPr>
          <p:cNvPr id="9" name="Graphic 8" descr="Bank with solid fill">
            <a:extLst>
              <a:ext uri="{FF2B5EF4-FFF2-40B4-BE49-F238E27FC236}">
                <a16:creationId xmlns:a16="http://schemas.microsoft.com/office/drawing/2014/main" id="{0ED9D07C-6018-E0F5-4356-E6D6689640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97859" y="1309463"/>
            <a:ext cx="786038" cy="786038"/>
          </a:xfrm>
          <a:prstGeom prst="rect">
            <a:avLst/>
          </a:prstGeom>
        </p:spPr>
      </p:pic>
      <p:sp>
        <p:nvSpPr>
          <p:cNvPr id="10" name="TextBox 9">
            <a:extLst>
              <a:ext uri="{FF2B5EF4-FFF2-40B4-BE49-F238E27FC236}">
                <a16:creationId xmlns:a16="http://schemas.microsoft.com/office/drawing/2014/main" id="{6DC89B5A-0EA4-8966-27E4-0470E00A4A71}"/>
              </a:ext>
            </a:extLst>
          </p:cNvPr>
          <p:cNvSpPr txBox="1"/>
          <p:nvPr/>
        </p:nvSpPr>
        <p:spPr>
          <a:xfrm>
            <a:off x="7697859" y="1339629"/>
            <a:ext cx="3774279" cy="646331"/>
          </a:xfrm>
          <a:prstGeom prst="rect">
            <a:avLst/>
          </a:prstGeom>
          <a:noFill/>
        </p:spPr>
        <p:txBody>
          <a:bodyPr wrap="square" rtlCol="0">
            <a:spAutoFit/>
          </a:bodyPr>
          <a:lstStyle/>
          <a:p>
            <a:r>
              <a:rPr lang="en-GB" b="1">
                <a:solidFill>
                  <a:srgbClr val="32543D"/>
                </a:solidFill>
              </a:rPr>
              <a:t>200+ projects in the regional natural capital pipeline</a:t>
            </a:r>
          </a:p>
        </p:txBody>
      </p:sp>
      <p:pic>
        <p:nvPicPr>
          <p:cNvPr id="11" name="Graphic 10" descr="Bar graph with upward trend with solid fill">
            <a:extLst>
              <a:ext uri="{FF2B5EF4-FFF2-40B4-BE49-F238E27FC236}">
                <a16:creationId xmlns:a16="http://schemas.microsoft.com/office/drawing/2014/main" id="{0B309BBD-870B-5DFD-2865-88F3EFC0D5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32785" y="3008975"/>
            <a:ext cx="716185" cy="716185"/>
          </a:xfrm>
          <a:prstGeom prst="rect">
            <a:avLst/>
          </a:prstGeom>
        </p:spPr>
      </p:pic>
      <p:sp>
        <p:nvSpPr>
          <p:cNvPr id="12" name="TextBox 11">
            <a:extLst>
              <a:ext uri="{FF2B5EF4-FFF2-40B4-BE49-F238E27FC236}">
                <a16:creationId xmlns:a16="http://schemas.microsoft.com/office/drawing/2014/main" id="{E2A291B9-A222-07C6-F97B-B0B5AEBA2D3F}"/>
              </a:ext>
            </a:extLst>
          </p:cNvPr>
          <p:cNvSpPr txBox="1"/>
          <p:nvPr/>
        </p:nvSpPr>
        <p:spPr>
          <a:xfrm>
            <a:off x="7697858" y="3071480"/>
            <a:ext cx="3774279" cy="646331"/>
          </a:xfrm>
          <a:prstGeom prst="rect">
            <a:avLst/>
          </a:prstGeom>
          <a:noFill/>
        </p:spPr>
        <p:txBody>
          <a:bodyPr wrap="square">
            <a:spAutoFit/>
          </a:bodyPr>
          <a:lstStyle/>
          <a:p>
            <a:r>
              <a:rPr lang="en-GB" b="1">
                <a:solidFill>
                  <a:srgbClr val="32543D"/>
                </a:solidFill>
              </a:rPr>
              <a:t>70% of projects are scalable or replicable</a:t>
            </a:r>
          </a:p>
        </p:txBody>
      </p:sp>
      <p:pic>
        <p:nvPicPr>
          <p:cNvPr id="13" name="Graphic 12" descr="Pound with solid fill">
            <a:extLst>
              <a:ext uri="{FF2B5EF4-FFF2-40B4-BE49-F238E27FC236}">
                <a16:creationId xmlns:a16="http://schemas.microsoft.com/office/drawing/2014/main" id="{B621BE22-2BF3-580F-AB34-600B9EBF56E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866887" y="2299386"/>
            <a:ext cx="603761" cy="603761"/>
          </a:xfrm>
          <a:prstGeom prst="rect">
            <a:avLst/>
          </a:prstGeom>
        </p:spPr>
      </p:pic>
      <p:sp>
        <p:nvSpPr>
          <p:cNvPr id="14" name="TextBox 13">
            <a:extLst>
              <a:ext uri="{FF2B5EF4-FFF2-40B4-BE49-F238E27FC236}">
                <a16:creationId xmlns:a16="http://schemas.microsoft.com/office/drawing/2014/main" id="{55D93C78-DE41-8651-03FC-713DCCA16626}"/>
              </a:ext>
            </a:extLst>
          </p:cNvPr>
          <p:cNvSpPr txBox="1"/>
          <p:nvPr/>
        </p:nvSpPr>
        <p:spPr>
          <a:xfrm>
            <a:off x="7691255" y="2266429"/>
            <a:ext cx="3780883" cy="646331"/>
          </a:xfrm>
          <a:prstGeom prst="rect">
            <a:avLst/>
          </a:prstGeom>
          <a:noFill/>
        </p:spPr>
        <p:txBody>
          <a:bodyPr wrap="square">
            <a:spAutoFit/>
          </a:bodyPr>
          <a:lstStyle/>
          <a:p>
            <a:r>
              <a:rPr lang="en-GB" b="1">
                <a:solidFill>
                  <a:srgbClr val="32543D"/>
                </a:solidFill>
              </a:rPr>
              <a:t>£100+ million funding gap to deliver pipeline projects</a:t>
            </a:r>
          </a:p>
        </p:txBody>
      </p:sp>
      <p:pic>
        <p:nvPicPr>
          <p:cNvPr id="15" name="Graphic 14" descr="Sprouting Seed with solid fill">
            <a:extLst>
              <a:ext uri="{FF2B5EF4-FFF2-40B4-BE49-F238E27FC236}">
                <a16:creationId xmlns:a16="http://schemas.microsoft.com/office/drawing/2014/main" id="{408A7958-75F9-4E20-F256-A4B6A8ECAA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73489" y="3718471"/>
            <a:ext cx="710408" cy="710408"/>
          </a:xfrm>
          <a:prstGeom prst="rect">
            <a:avLst/>
          </a:prstGeom>
        </p:spPr>
      </p:pic>
      <p:sp>
        <p:nvSpPr>
          <p:cNvPr id="16" name="TextBox 15">
            <a:extLst>
              <a:ext uri="{FF2B5EF4-FFF2-40B4-BE49-F238E27FC236}">
                <a16:creationId xmlns:a16="http://schemas.microsoft.com/office/drawing/2014/main" id="{385567C9-2605-4A03-DCBD-FADC5B9A25CE}"/>
              </a:ext>
            </a:extLst>
          </p:cNvPr>
          <p:cNvSpPr txBox="1"/>
          <p:nvPr/>
        </p:nvSpPr>
        <p:spPr>
          <a:xfrm>
            <a:off x="7697859" y="3865528"/>
            <a:ext cx="3774278" cy="646331"/>
          </a:xfrm>
          <a:prstGeom prst="rect">
            <a:avLst/>
          </a:prstGeom>
          <a:noFill/>
        </p:spPr>
        <p:txBody>
          <a:bodyPr wrap="square">
            <a:spAutoFit/>
          </a:bodyPr>
          <a:lstStyle/>
          <a:p>
            <a:r>
              <a:rPr lang="en-GB" b="1">
                <a:solidFill>
                  <a:srgbClr val="32543D"/>
                </a:solidFill>
              </a:rPr>
              <a:t>£20+ billion value of natural capital assets</a:t>
            </a:r>
          </a:p>
        </p:txBody>
      </p:sp>
      <p:sp>
        <p:nvSpPr>
          <p:cNvPr id="17" name="TextBox 16">
            <a:extLst>
              <a:ext uri="{FF2B5EF4-FFF2-40B4-BE49-F238E27FC236}">
                <a16:creationId xmlns:a16="http://schemas.microsoft.com/office/drawing/2014/main" id="{56B91733-2CF2-4710-CEAF-04B99A09A76F}"/>
              </a:ext>
            </a:extLst>
          </p:cNvPr>
          <p:cNvSpPr txBox="1"/>
          <p:nvPr/>
        </p:nvSpPr>
        <p:spPr>
          <a:xfrm>
            <a:off x="7691255" y="4737377"/>
            <a:ext cx="3780881" cy="646331"/>
          </a:xfrm>
          <a:prstGeom prst="rect">
            <a:avLst/>
          </a:prstGeom>
          <a:noFill/>
        </p:spPr>
        <p:txBody>
          <a:bodyPr wrap="square">
            <a:spAutoFit/>
          </a:bodyPr>
          <a:lstStyle/>
          <a:p>
            <a:r>
              <a:rPr lang="en-GB" sz="1800" b="1">
                <a:solidFill>
                  <a:srgbClr val="32543D"/>
                </a:solidFill>
              </a:rPr>
              <a:t>£56 million annual value of carbon capture from natural capital</a:t>
            </a:r>
          </a:p>
        </p:txBody>
      </p:sp>
      <p:pic>
        <p:nvPicPr>
          <p:cNvPr id="18" name="Graphic 17" descr="Tree With Roots with solid fill">
            <a:extLst>
              <a:ext uri="{FF2B5EF4-FFF2-40B4-BE49-F238E27FC236}">
                <a16:creationId xmlns:a16="http://schemas.microsoft.com/office/drawing/2014/main" id="{FA8DAFA7-4E32-BB5D-6F06-9DF580493AE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820269" y="4638634"/>
            <a:ext cx="821332" cy="821332"/>
          </a:xfrm>
          <a:prstGeom prst="rect">
            <a:avLst/>
          </a:prstGeom>
        </p:spPr>
      </p:pic>
      <p:pic>
        <p:nvPicPr>
          <p:cNvPr id="19" name="Graphic 18" descr="Heart with pulse with solid fill">
            <a:extLst>
              <a:ext uri="{FF2B5EF4-FFF2-40B4-BE49-F238E27FC236}">
                <a16:creationId xmlns:a16="http://schemas.microsoft.com/office/drawing/2014/main" id="{799BEA15-69D4-2CC7-C8C5-682EEE7378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97859" y="5486825"/>
            <a:ext cx="914400" cy="914400"/>
          </a:xfrm>
          <a:prstGeom prst="rect">
            <a:avLst/>
          </a:prstGeom>
        </p:spPr>
      </p:pic>
      <p:sp>
        <p:nvSpPr>
          <p:cNvPr id="20" name="TextBox 19">
            <a:extLst>
              <a:ext uri="{FF2B5EF4-FFF2-40B4-BE49-F238E27FC236}">
                <a16:creationId xmlns:a16="http://schemas.microsoft.com/office/drawing/2014/main" id="{61950844-13A4-2256-AC71-AA12402F7B73}"/>
              </a:ext>
            </a:extLst>
          </p:cNvPr>
          <p:cNvSpPr txBox="1"/>
          <p:nvPr/>
        </p:nvSpPr>
        <p:spPr>
          <a:xfrm>
            <a:off x="7691255" y="5609980"/>
            <a:ext cx="3780883" cy="646331"/>
          </a:xfrm>
          <a:prstGeom prst="rect">
            <a:avLst/>
          </a:prstGeom>
          <a:noFill/>
        </p:spPr>
        <p:txBody>
          <a:bodyPr wrap="square">
            <a:spAutoFit/>
          </a:bodyPr>
          <a:lstStyle/>
          <a:p>
            <a:r>
              <a:rPr lang="en-GB" sz="1800" b="1">
                <a:solidFill>
                  <a:srgbClr val="32543D"/>
                </a:solidFill>
              </a:rPr>
              <a:t>£600+ million annual health and recreation value of natural capital</a:t>
            </a:r>
          </a:p>
        </p:txBody>
      </p:sp>
      <p:sp>
        <p:nvSpPr>
          <p:cNvPr id="2" name="TextBox 1">
            <a:extLst>
              <a:ext uri="{FF2B5EF4-FFF2-40B4-BE49-F238E27FC236}">
                <a16:creationId xmlns:a16="http://schemas.microsoft.com/office/drawing/2014/main" id="{AD9447B8-31C9-AEE0-6B5E-0F67F98F682C}"/>
              </a:ext>
            </a:extLst>
          </p:cNvPr>
          <p:cNvSpPr txBox="1"/>
          <p:nvPr/>
        </p:nvSpPr>
        <p:spPr>
          <a:xfrm>
            <a:off x="167640" y="6365240"/>
            <a:ext cx="3917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10</a:t>
            </a:r>
            <a:endParaRPr lang="en-GB" sz="1200">
              <a:solidFill>
                <a:schemeClr val="bg1"/>
              </a:solidFill>
            </a:endParaRPr>
          </a:p>
        </p:txBody>
      </p:sp>
      <p:pic>
        <p:nvPicPr>
          <p:cNvPr id="3" name="Picture 2">
            <a:extLst>
              <a:ext uri="{FF2B5EF4-FFF2-40B4-BE49-F238E27FC236}">
                <a16:creationId xmlns:a16="http://schemas.microsoft.com/office/drawing/2014/main" id="{09C388CD-F4C0-4213-9C17-E78BE512689F}"/>
              </a:ext>
            </a:extLst>
          </p:cNvPr>
          <p:cNvPicPr>
            <a:picLocks noChangeAspect="1"/>
          </p:cNvPicPr>
          <p:nvPr/>
        </p:nvPicPr>
        <p:blipFill>
          <a:blip r:embed="rId14"/>
          <a:srcRect l="26463" r="12098"/>
          <a:stretch>
            <a:fillRect/>
          </a:stretch>
        </p:blipFill>
        <p:spPr>
          <a:xfrm>
            <a:off x="1" y="0"/>
            <a:ext cx="6096000" cy="6858000"/>
          </a:xfrm>
          <a:prstGeom prst="rect">
            <a:avLst/>
          </a:prstGeom>
        </p:spPr>
      </p:pic>
    </p:spTree>
    <p:extLst>
      <p:ext uri="{BB962C8B-B14F-4D97-AF65-F5344CB8AC3E}">
        <p14:creationId xmlns:p14="http://schemas.microsoft.com/office/powerpoint/2010/main" val="4003535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C2BE2-119D-9063-20BB-ED0DD4F56A7F}"/>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940D7918-9AAD-43E0-396D-8548B2C5C06A}"/>
              </a:ext>
            </a:extLst>
          </p:cNvPr>
          <p:cNvSpPr txBox="1"/>
          <p:nvPr/>
        </p:nvSpPr>
        <p:spPr>
          <a:xfrm>
            <a:off x="344916" y="247780"/>
            <a:ext cx="10147751" cy="601255"/>
          </a:xfrm>
          <a:prstGeom prst="rect">
            <a:avLst/>
          </a:prstGeom>
          <a:noFill/>
        </p:spPr>
        <p:txBody>
          <a:bodyPr wrap="square" lIns="91440" tIns="45720" rIns="91440" bIns="45720" anchor="t">
            <a:spAutoFit/>
          </a:bodyPr>
          <a:lstStyle/>
          <a:p>
            <a:pPr>
              <a:lnSpc>
                <a:spcPct val="107000"/>
              </a:lnSpc>
              <a:spcAft>
                <a:spcPts val="800"/>
              </a:spcAft>
            </a:pPr>
            <a:r>
              <a:rPr lang="en-GB" sz="3200" b="1">
                <a:solidFill>
                  <a:srgbClr val="32543D"/>
                </a:solidFill>
                <a:ea typeface="Calibri"/>
                <a:cs typeface="Arial"/>
              </a:rPr>
              <a:t>What is “natural capital” and why is it critical?</a:t>
            </a:r>
            <a:endParaRPr lang="en-US">
              <a:solidFill>
                <a:srgbClr val="32543D"/>
              </a:solidFill>
            </a:endParaRPr>
          </a:p>
        </p:txBody>
      </p:sp>
      <p:pic>
        <p:nvPicPr>
          <p:cNvPr id="19" name="Picture 18" descr="A black background with white text&#10;&#10;Description automatically generated">
            <a:extLst>
              <a:ext uri="{FF2B5EF4-FFF2-40B4-BE49-F238E27FC236}">
                <a16:creationId xmlns:a16="http://schemas.microsoft.com/office/drawing/2014/main" id="{195606B4-DA1B-547A-5460-6E961D9AC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909" y="6504495"/>
            <a:ext cx="831694" cy="229902"/>
          </a:xfrm>
          <a:prstGeom prst="rect">
            <a:avLst/>
          </a:prstGeom>
        </p:spPr>
      </p:pic>
      <p:sp>
        <p:nvSpPr>
          <p:cNvPr id="6" name="Rectangle 5">
            <a:extLst>
              <a:ext uri="{FF2B5EF4-FFF2-40B4-BE49-F238E27FC236}">
                <a16:creationId xmlns:a16="http://schemas.microsoft.com/office/drawing/2014/main" id="{200FD6F5-D9B3-A89D-884C-7AC56971BACF}"/>
              </a:ext>
            </a:extLst>
          </p:cNvPr>
          <p:cNvSpPr/>
          <p:nvPr/>
        </p:nvSpPr>
        <p:spPr>
          <a:xfrm>
            <a:off x="0" y="6219645"/>
            <a:ext cx="12191999" cy="638355"/>
          </a:xfrm>
          <a:prstGeom prst="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A black and white logo&#10;&#10;Description automatically generated">
            <a:extLst>
              <a:ext uri="{FF2B5EF4-FFF2-40B4-BE49-F238E27FC236}">
                <a16:creationId xmlns:a16="http://schemas.microsoft.com/office/drawing/2014/main" id="{98BED870-E9A4-F1BE-864C-8C303AAAB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0325" y="6282991"/>
            <a:ext cx="1580399" cy="520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4DBBEE-B46D-F4C5-EE31-7AE31D713559}"/>
              </a:ext>
            </a:extLst>
          </p:cNvPr>
          <p:cNvSpPr txBox="1"/>
          <p:nvPr/>
        </p:nvSpPr>
        <p:spPr>
          <a:xfrm>
            <a:off x="344916" y="1151516"/>
            <a:ext cx="6838887" cy="6001643"/>
          </a:xfrm>
          <a:prstGeom prst="rect">
            <a:avLst/>
          </a:prstGeom>
          <a:noFill/>
        </p:spPr>
        <p:txBody>
          <a:bodyPr rot="0" spcFirstLastPara="0" vertOverflow="overflow" horzOverflow="overflow" vert="horz" wrap="square" lIns="91440" tIns="45720" rIns="91440" bIns="45720" numCol="2" spcCol="540000" rtlCol="0" fromWordArt="0" anchor="t" anchorCtr="0" forceAA="0" compatLnSpc="1">
            <a:prstTxWarp prst="textNoShape">
              <a:avLst/>
            </a:prstTxWarp>
            <a:spAutoFit/>
          </a:bodyPr>
          <a:lstStyle/>
          <a:p>
            <a:pPr algn="just"/>
            <a:r>
              <a:rPr lang="en-GB" sz="1200"/>
              <a:t>Natural capital can be defined as the world’s stock of natural assets, which include soil, geology, air, water, and all living things. The term “natural capital” recognises that nature provides a wide variety of benefits and value to people, society and the economy. These ecosystem services include climate regulation, food, raw materials and energy, making life possible. Pressures on nature result in costs to society and the economy. </a:t>
            </a:r>
          </a:p>
          <a:p>
            <a:pPr algn="just"/>
            <a:endParaRPr lang="en-GB" sz="1200"/>
          </a:p>
          <a:p>
            <a:pPr algn="just"/>
            <a:r>
              <a:rPr lang="en-GB" sz="1200"/>
              <a:t>Taking a natural capital approach develops our traditional understanding of how the economy works. Following on from the UK National Ecosystem Assessment and the work of the Natural Capital Committee (an independent government advisory group 2012-2020) nature is now being valued as an asset class alongside infrastructure, energy, skills, and technology. This new approach allows us to account for the economic and social benefits which arise from sustainably managing and investing in our natural assets. </a:t>
            </a:r>
          </a:p>
          <a:p>
            <a:pPr algn="just"/>
            <a:endParaRPr lang="en-GB" sz="1200"/>
          </a:p>
          <a:p>
            <a:pPr algn="just"/>
            <a:endParaRPr lang="en-GB" sz="1200"/>
          </a:p>
          <a:p>
            <a:pPr algn="just"/>
            <a:endParaRPr lang="en-GB" sz="1200"/>
          </a:p>
          <a:p>
            <a:pPr algn="just"/>
            <a:endParaRPr lang="en-GB" sz="1200"/>
          </a:p>
          <a:p>
            <a:pPr algn="just"/>
            <a:endParaRPr lang="en-GB" sz="1200"/>
          </a:p>
          <a:p>
            <a:pPr algn="just"/>
            <a:endParaRPr lang="en-GB" sz="1200"/>
          </a:p>
          <a:p>
            <a:pPr algn="just"/>
            <a:endParaRPr lang="en-GB" sz="1200"/>
          </a:p>
          <a:p>
            <a:pPr algn="just"/>
            <a:r>
              <a:rPr lang="en-GB" sz="1200"/>
              <a:t>Our spaces, particularly within towns and cities, need to be designed to benefit people, businesses and nature. Urban nature-based solutions like green walls and roofs, sustainable drainage systems and street trees have the potential to provide around 30% of the climate adaptation needed to protect our towns and cities from increased rainfall, flooding and heatwaves by 2030. They can also increase commercial value, provide insulation, improve air quality, capture carbon, enhance health and well-being and help create healthy, vibrant, active green towns and cities. </a:t>
            </a:r>
          </a:p>
        </p:txBody>
      </p:sp>
      <p:sp>
        <p:nvSpPr>
          <p:cNvPr id="2" name="TextBox 1">
            <a:extLst>
              <a:ext uri="{FF2B5EF4-FFF2-40B4-BE49-F238E27FC236}">
                <a16:creationId xmlns:a16="http://schemas.microsoft.com/office/drawing/2014/main" id="{B2604324-22F0-F494-777B-340103515A47}"/>
              </a:ext>
            </a:extLst>
          </p:cNvPr>
          <p:cNvSpPr txBox="1"/>
          <p:nvPr/>
        </p:nvSpPr>
        <p:spPr>
          <a:xfrm>
            <a:off x="167640" y="6365240"/>
            <a:ext cx="4827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11</a:t>
            </a:r>
            <a:endParaRPr lang="en-GB" sz="1200">
              <a:solidFill>
                <a:schemeClr val="bg1"/>
              </a:solidFill>
            </a:endParaRPr>
          </a:p>
        </p:txBody>
      </p:sp>
      <p:sp>
        <p:nvSpPr>
          <p:cNvPr id="11" name="Rectangle: Rounded Corners 9">
            <a:extLst>
              <a:ext uri="{FF2B5EF4-FFF2-40B4-BE49-F238E27FC236}">
                <a16:creationId xmlns:a16="http://schemas.microsoft.com/office/drawing/2014/main" id="{B515AC2C-1912-B11C-AA88-8CF03B489CA2}"/>
              </a:ext>
            </a:extLst>
          </p:cNvPr>
          <p:cNvSpPr/>
          <p:nvPr/>
        </p:nvSpPr>
        <p:spPr>
          <a:xfrm>
            <a:off x="7576584" y="1232629"/>
            <a:ext cx="3965030" cy="941454"/>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1C399BC-90DB-B0D9-FE80-F3FF06085752}"/>
              </a:ext>
            </a:extLst>
          </p:cNvPr>
          <p:cNvSpPr txBox="1"/>
          <p:nvPr/>
        </p:nvSpPr>
        <p:spPr>
          <a:xfrm>
            <a:off x="7634283" y="1309032"/>
            <a:ext cx="3456851" cy="646331"/>
          </a:xfrm>
          <a:prstGeom prst="rect">
            <a:avLst/>
          </a:prstGeom>
          <a:noFill/>
        </p:spPr>
        <p:txBody>
          <a:bodyPr wrap="square" lIns="91440" tIns="45720" rIns="91440" bIns="45720" rtlCol="0" anchor="t">
            <a:spAutoFit/>
          </a:bodyPr>
          <a:lstStyle/>
          <a:p>
            <a:r>
              <a:rPr lang="en-GB" sz="1200">
                <a:solidFill>
                  <a:schemeClr val="bg1"/>
                </a:solidFill>
              </a:rPr>
              <a:t>The continued deterioration of our natural environment could lead to an estimated 12% loss to GDP. </a:t>
            </a:r>
          </a:p>
        </p:txBody>
      </p:sp>
      <p:sp>
        <p:nvSpPr>
          <p:cNvPr id="13" name="Rectangle: Rounded Corners 9">
            <a:extLst>
              <a:ext uri="{FF2B5EF4-FFF2-40B4-BE49-F238E27FC236}">
                <a16:creationId xmlns:a16="http://schemas.microsoft.com/office/drawing/2014/main" id="{8306BFD3-9588-3DA2-6F0B-38AF2FD3C1FE}"/>
              </a:ext>
            </a:extLst>
          </p:cNvPr>
          <p:cNvSpPr/>
          <p:nvPr/>
        </p:nvSpPr>
        <p:spPr>
          <a:xfrm>
            <a:off x="7576584" y="2367106"/>
            <a:ext cx="3965030" cy="941454"/>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2EE8EE4-A60C-453A-8D63-E973D424F190}"/>
              </a:ext>
            </a:extLst>
          </p:cNvPr>
          <p:cNvSpPr txBox="1"/>
          <p:nvPr/>
        </p:nvSpPr>
        <p:spPr>
          <a:xfrm>
            <a:off x="7634283" y="2443509"/>
            <a:ext cx="3456851" cy="461665"/>
          </a:xfrm>
          <a:prstGeom prst="rect">
            <a:avLst/>
          </a:prstGeom>
          <a:noFill/>
        </p:spPr>
        <p:txBody>
          <a:bodyPr wrap="square" lIns="91440" tIns="45720" rIns="91440" bIns="45720" rtlCol="0" anchor="t">
            <a:spAutoFit/>
          </a:bodyPr>
          <a:lstStyle/>
          <a:p>
            <a:r>
              <a:rPr lang="en-GB" sz="1200">
                <a:solidFill>
                  <a:schemeClr val="bg1"/>
                </a:solidFill>
              </a:rPr>
              <a:t>Nature is a form of economic capital, which the UK economy is dependent upon. </a:t>
            </a:r>
          </a:p>
        </p:txBody>
      </p:sp>
      <p:sp>
        <p:nvSpPr>
          <p:cNvPr id="16" name="Rectangle: Rounded Corners 9">
            <a:extLst>
              <a:ext uri="{FF2B5EF4-FFF2-40B4-BE49-F238E27FC236}">
                <a16:creationId xmlns:a16="http://schemas.microsoft.com/office/drawing/2014/main" id="{C9A9C105-7D55-9322-E162-29CFCD7408AF}"/>
              </a:ext>
            </a:extLst>
          </p:cNvPr>
          <p:cNvSpPr/>
          <p:nvPr/>
        </p:nvSpPr>
        <p:spPr>
          <a:xfrm>
            <a:off x="7576584" y="3513251"/>
            <a:ext cx="3965030" cy="941454"/>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BAE2C8B-2AF6-20C2-B3E9-84DBB321047A}"/>
              </a:ext>
            </a:extLst>
          </p:cNvPr>
          <p:cNvSpPr txBox="1"/>
          <p:nvPr/>
        </p:nvSpPr>
        <p:spPr>
          <a:xfrm>
            <a:off x="7634283" y="3589654"/>
            <a:ext cx="3456851" cy="461665"/>
          </a:xfrm>
          <a:prstGeom prst="rect">
            <a:avLst/>
          </a:prstGeom>
          <a:noFill/>
        </p:spPr>
        <p:txBody>
          <a:bodyPr wrap="square" lIns="91440" tIns="45720" rIns="91440" bIns="45720" rtlCol="0" anchor="t">
            <a:spAutoFit/>
          </a:bodyPr>
          <a:lstStyle/>
          <a:p>
            <a:r>
              <a:rPr lang="en-GB" sz="1200" b="1">
                <a:solidFill>
                  <a:schemeClr val="bg1"/>
                </a:solidFill>
              </a:rPr>
              <a:t>The UK has become one of the most nature-depleted countries on earth.</a:t>
            </a:r>
            <a:endParaRPr lang="en-GB" sz="1200">
              <a:solidFill>
                <a:schemeClr val="bg1"/>
              </a:solidFill>
            </a:endParaRPr>
          </a:p>
        </p:txBody>
      </p:sp>
      <p:pic>
        <p:nvPicPr>
          <p:cNvPr id="24" name="Picture 23">
            <a:extLst>
              <a:ext uri="{FF2B5EF4-FFF2-40B4-BE49-F238E27FC236}">
                <a16:creationId xmlns:a16="http://schemas.microsoft.com/office/drawing/2014/main" id="{58F490E8-E60E-6D79-FE93-8EA07CD94D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8367" y="4675162"/>
            <a:ext cx="4662191" cy="1156863"/>
          </a:xfrm>
          <a:prstGeom prst="rect">
            <a:avLst/>
          </a:prstGeom>
        </p:spPr>
      </p:pic>
    </p:spTree>
    <p:extLst>
      <p:ext uri="{BB962C8B-B14F-4D97-AF65-F5344CB8AC3E}">
        <p14:creationId xmlns:p14="http://schemas.microsoft.com/office/powerpoint/2010/main" val="3886533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7ACEF-A2C7-C10F-84EB-B5A855842523}"/>
            </a:ext>
          </a:extLst>
        </p:cNvPr>
        <p:cNvGrpSpPr/>
        <p:nvPr/>
      </p:nvGrpSpPr>
      <p:grpSpPr>
        <a:xfrm>
          <a:off x="0" y="0"/>
          <a:ext cx="0" cy="0"/>
          <a:chOff x="0" y="0"/>
          <a:chExt cx="0" cy="0"/>
        </a:xfrm>
      </p:grpSpPr>
      <p:pic>
        <p:nvPicPr>
          <p:cNvPr id="19" name="Picture 18" descr="A black background with white text&#10;&#10;Description automatically generated">
            <a:extLst>
              <a:ext uri="{FF2B5EF4-FFF2-40B4-BE49-F238E27FC236}">
                <a16:creationId xmlns:a16="http://schemas.microsoft.com/office/drawing/2014/main" id="{E780DE6C-2B3F-043A-C0E4-CE46E248D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909" y="6504495"/>
            <a:ext cx="831694" cy="229902"/>
          </a:xfrm>
          <a:prstGeom prst="rect">
            <a:avLst/>
          </a:prstGeom>
        </p:spPr>
      </p:pic>
      <p:sp>
        <p:nvSpPr>
          <p:cNvPr id="6" name="Rectangle 5">
            <a:extLst>
              <a:ext uri="{FF2B5EF4-FFF2-40B4-BE49-F238E27FC236}">
                <a16:creationId xmlns:a16="http://schemas.microsoft.com/office/drawing/2014/main" id="{8F7ABDE7-3601-D0BC-00A1-465EDD3AB2E1}"/>
              </a:ext>
            </a:extLst>
          </p:cNvPr>
          <p:cNvSpPr/>
          <p:nvPr/>
        </p:nvSpPr>
        <p:spPr>
          <a:xfrm>
            <a:off x="0" y="6219645"/>
            <a:ext cx="12191999" cy="638355"/>
          </a:xfrm>
          <a:prstGeom prst="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A black and white logo&#10;&#10;Description automatically generated">
            <a:extLst>
              <a:ext uri="{FF2B5EF4-FFF2-40B4-BE49-F238E27FC236}">
                <a16:creationId xmlns:a16="http://schemas.microsoft.com/office/drawing/2014/main" id="{B9B9C8B1-B5AE-202B-8CF9-30B206BF1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0325" y="6282991"/>
            <a:ext cx="1580399" cy="5200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9AF3F7-9A96-86C1-408D-C0E6F2648CB9}"/>
              </a:ext>
            </a:extLst>
          </p:cNvPr>
          <p:cNvSpPr txBox="1"/>
          <p:nvPr/>
        </p:nvSpPr>
        <p:spPr>
          <a:xfrm>
            <a:off x="167639" y="6365240"/>
            <a:ext cx="4025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12</a:t>
            </a:r>
            <a:endParaRPr lang="en-GB" sz="1200">
              <a:solidFill>
                <a:schemeClr val="bg1"/>
              </a:solidFill>
            </a:endParaRPr>
          </a:p>
        </p:txBody>
      </p:sp>
      <p:sp>
        <p:nvSpPr>
          <p:cNvPr id="3" name="TextBox 2">
            <a:extLst>
              <a:ext uri="{FF2B5EF4-FFF2-40B4-BE49-F238E27FC236}">
                <a16:creationId xmlns:a16="http://schemas.microsoft.com/office/drawing/2014/main" id="{E0759322-E126-162D-AAB4-862FAF3AE95A}"/>
              </a:ext>
            </a:extLst>
          </p:cNvPr>
          <p:cNvSpPr txBox="1"/>
          <p:nvPr/>
        </p:nvSpPr>
        <p:spPr>
          <a:xfrm>
            <a:off x="344916" y="247780"/>
            <a:ext cx="10147751" cy="1077218"/>
          </a:xfrm>
          <a:prstGeom prst="rect">
            <a:avLst/>
          </a:prstGeom>
          <a:noFill/>
        </p:spPr>
        <p:txBody>
          <a:bodyPr wrap="square" lIns="91440" tIns="45720" rIns="91440" bIns="45720" anchor="t">
            <a:spAutoFit/>
          </a:bodyPr>
          <a:lstStyle/>
          <a:p>
            <a:r>
              <a:rPr lang="en-GB" sz="3200" b="1">
                <a:solidFill>
                  <a:srgbClr val="32543D"/>
                </a:solidFill>
                <a:ea typeface="Calibri"/>
                <a:cs typeface="Arial"/>
              </a:rPr>
              <a:t>Natural capital </a:t>
            </a:r>
          </a:p>
          <a:p>
            <a:r>
              <a:rPr lang="en-GB" sz="3200" b="1">
                <a:solidFill>
                  <a:srgbClr val="32543D"/>
                </a:solidFill>
                <a:ea typeface="Calibri"/>
                <a:cs typeface="Arial"/>
              </a:rPr>
              <a:t>and inclusive growth</a:t>
            </a:r>
            <a:endParaRPr lang="en-US">
              <a:solidFill>
                <a:srgbClr val="32543D"/>
              </a:solidFill>
            </a:endParaRPr>
          </a:p>
        </p:txBody>
      </p:sp>
      <p:sp>
        <p:nvSpPr>
          <p:cNvPr id="4" name="TextBox 3">
            <a:extLst>
              <a:ext uri="{FF2B5EF4-FFF2-40B4-BE49-F238E27FC236}">
                <a16:creationId xmlns:a16="http://schemas.microsoft.com/office/drawing/2014/main" id="{92BFC830-D01C-F111-75A9-8C5DA6D61F47}"/>
              </a:ext>
            </a:extLst>
          </p:cNvPr>
          <p:cNvSpPr txBox="1"/>
          <p:nvPr/>
        </p:nvSpPr>
        <p:spPr>
          <a:xfrm>
            <a:off x="368897" y="1519713"/>
            <a:ext cx="378400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200" b="1"/>
              <a:t>What is inclusive growth?</a:t>
            </a:r>
          </a:p>
          <a:p>
            <a:pPr algn="just"/>
            <a:endParaRPr lang="en-GB" sz="1200" b="1"/>
          </a:p>
          <a:p>
            <a:pPr algn="just"/>
            <a:r>
              <a:rPr lang="en-GB" sz="1200"/>
              <a:t>The WMCA Inclusive Growth Framework establishes a more deliberate and socially purposeful model of economic growth - measured not only by how fast or aggressive it is but also, by how well it is created and shared across the whole population and place, and by the social and environmental outcomes it realises. </a:t>
            </a:r>
          </a:p>
          <a:p>
            <a:pPr algn="just"/>
            <a:endParaRPr lang="en-GB" sz="1200"/>
          </a:p>
          <a:p>
            <a:pPr algn="just"/>
            <a:r>
              <a:rPr lang="en-GB" sz="1200"/>
              <a:t>To unlock the potential of the West Midlands and achieve our ambitions for inclusive growth, economic models must incorporate and account for natural capital. The health of our natural capital is everyone’s business as at least 50% of GDP is dependent on the complex array of provisioning, regulating, and supporting services provided by nature. </a:t>
            </a:r>
          </a:p>
          <a:p>
            <a:pPr algn="just"/>
            <a:endParaRPr lang="en-GB" sz="1200"/>
          </a:p>
          <a:p>
            <a:pPr algn="just"/>
            <a:r>
              <a:rPr lang="en-GB" sz="1200"/>
              <a:t>The region’s natural capital is both an economic resource and an enabling asset: providing services which businesses can monetise; enabling communities to live healthier and happier lives; and enabling the creation of green jobs. Research shows that investing in nature-based solutions can generate 3.7 times as many jobs as investment in fossil fuels. </a:t>
            </a:r>
          </a:p>
        </p:txBody>
      </p:sp>
      <p:pic>
        <p:nvPicPr>
          <p:cNvPr id="5" name="Picture 4" descr="A green and white sign with white text&#10;&#10;AI-generated content may be incorrect.">
            <a:extLst>
              <a:ext uri="{FF2B5EF4-FFF2-40B4-BE49-F238E27FC236}">
                <a16:creationId xmlns:a16="http://schemas.microsoft.com/office/drawing/2014/main" id="{CA66FEB4-6E44-E420-E7BA-8807398A34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6880" y="207111"/>
            <a:ext cx="6803644" cy="5888931"/>
          </a:xfrm>
          <a:prstGeom prst="rect">
            <a:avLst/>
          </a:prstGeom>
        </p:spPr>
      </p:pic>
      <p:sp>
        <p:nvSpPr>
          <p:cNvPr id="8" name="TextBox 7">
            <a:extLst>
              <a:ext uri="{FF2B5EF4-FFF2-40B4-BE49-F238E27FC236}">
                <a16:creationId xmlns:a16="http://schemas.microsoft.com/office/drawing/2014/main" id="{2D56338F-7AF7-7759-DCB0-672EEDF09CEE}"/>
              </a:ext>
            </a:extLst>
          </p:cNvPr>
          <p:cNvSpPr txBox="1"/>
          <p:nvPr/>
        </p:nvSpPr>
        <p:spPr>
          <a:xfrm>
            <a:off x="4483100" y="484959"/>
            <a:ext cx="2764716" cy="276999"/>
          </a:xfrm>
          <a:prstGeom prst="rect">
            <a:avLst/>
          </a:prstGeom>
          <a:noFill/>
        </p:spPr>
        <p:txBody>
          <a:bodyPr wrap="square">
            <a:spAutoFit/>
          </a:bodyPr>
          <a:lstStyle/>
          <a:p>
            <a:r>
              <a:rPr lang="en-GB" sz="1200" b="1"/>
              <a:t>The national value of natural capital </a:t>
            </a:r>
            <a:endParaRPr lang="en-GB" sz="1200"/>
          </a:p>
        </p:txBody>
      </p:sp>
    </p:spTree>
    <p:extLst>
      <p:ext uri="{BB962C8B-B14F-4D97-AF65-F5344CB8AC3E}">
        <p14:creationId xmlns:p14="http://schemas.microsoft.com/office/powerpoint/2010/main" val="4008516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E0530-CC16-C2BE-75DF-25754BEC35D3}"/>
            </a:ext>
          </a:extLst>
        </p:cNvPr>
        <p:cNvGrpSpPr/>
        <p:nvPr/>
      </p:nvGrpSpPr>
      <p:grpSpPr>
        <a:xfrm>
          <a:off x="0" y="0"/>
          <a:ext cx="0" cy="0"/>
          <a:chOff x="0" y="0"/>
          <a:chExt cx="0" cy="0"/>
        </a:xfrm>
      </p:grpSpPr>
      <p:pic>
        <p:nvPicPr>
          <p:cNvPr id="19" name="Picture 18" descr="A black background with white text&#10;&#10;Description automatically generated">
            <a:extLst>
              <a:ext uri="{FF2B5EF4-FFF2-40B4-BE49-F238E27FC236}">
                <a16:creationId xmlns:a16="http://schemas.microsoft.com/office/drawing/2014/main" id="{B1292336-EE8F-3664-6AB8-D5E5B6551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909" y="6504495"/>
            <a:ext cx="831694" cy="229902"/>
          </a:xfrm>
          <a:prstGeom prst="rect">
            <a:avLst/>
          </a:prstGeom>
        </p:spPr>
      </p:pic>
      <p:sp>
        <p:nvSpPr>
          <p:cNvPr id="6" name="Rectangle 5">
            <a:extLst>
              <a:ext uri="{FF2B5EF4-FFF2-40B4-BE49-F238E27FC236}">
                <a16:creationId xmlns:a16="http://schemas.microsoft.com/office/drawing/2014/main" id="{59E9D2B8-ACF6-F005-7B1D-5CA63622B22C}"/>
              </a:ext>
            </a:extLst>
          </p:cNvPr>
          <p:cNvSpPr/>
          <p:nvPr/>
        </p:nvSpPr>
        <p:spPr>
          <a:xfrm>
            <a:off x="0" y="6219645"/>
            <a:ext cx="12191999" cy="638355"/>
          </a:xfrm>
          <a:prstGeom prst="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A black and white logo&#10;&#10;Description automatically generated">
            <a:extLst>
              <a:ext uri="{FF2B5EF4-FFF2-40B4-BE49-F238E27FC236}">
                <a16:creationId xmlns:a16="http://schemas.microsoft.com/office/drawing/2014/main" id="{BA0DF45F-C18A-2299-6C7E-AD94E2B1E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0325" y="6282991"/>
            <a:ext cx="1580399" cy="5200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5FF1EE-21BE-8753-F618-842706664A40}"/>
              </a:ext>
            </a:extLst>
          </p:cNvPr>
          <p:cNvSpPr txBox="1"/>
          <p:nvPr/>
        </p:nvSpPr>
        <p:spPr>
          <a:xfrm>
            <a:off x="167640" y="6365240"/>
            <a:ext cx="39669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13</a:t>
            </a:r>
            <a:endParaRPr lang="en-GB" sz="1200">
              <a:solidFill>
                <a:schemeClr val="bg1"/>
              </a:solidFill>
            </a:endParaRPr>
          </a:p>
        </p:txBody>
      </p:sp>
      <p:sp>
        <p:nvSpPr>
          <p:cNvPr id="3" name="TextBox 2">
            <a:extLst>
              <a:ext uri="{FF2B5EF4-FFF2-40B4-BE49-F238E27FC236}">
                <a16:creationId xmlns:a16="http://schemas.microsoft.com/office/drawing/2014/main" id="{79D30547-C4D5-CB2E-EA89-3A158F012A33}"/>
              </a:ext>
            </a:extLst>
          </p:cNvPr>
          <p:cNvSpPr txBox="1"/>
          <p:nvPr/>
        </p:nvSpPr>
        <p:spPr>
          <a:xfrm>
            <a:off x="344916" y="247780"/>
            <a:ext cx="10147751" cy="601255"/>
          </a:xfrm>
          <a:prstGeom prst="rect">
            <a:avLst/>
          </a:prstGeom>
          <a:noFill/>
        </p:spPr>
        <p:txBody>
          <a:bodyPr wrap="square" lIns="91440" tIns="45720" rIns="91440" bIns="45720" anchor="t">
            <a:spAutoFit/>
          </a:bodyPr>
          <a:lstStyle/>
          <a:p>
            <a:pPr>
              <a:lnSpc>
                <a:spcPct val="107000"/>
              </a:lnSpc>
              <a:spcAft>
                <a:spcPts val="800"/>
              </a:spcAft>
            </a:pPr>
            <a:r>
              <a:rPr lang="en-GB" sz="3200" b="1">
                <a:solidFill>
                  <a:srgbClr val="32543D"/>
                </a:solidFill>
                <a:ea typeface="Calibri"/>
                <a:cs typeface="Arial"/>
              </a:rPr>
              <a:t>Health, wellbeing and natural capital</a:t>
            </a:r>
            <a:endParaRPr lang="en-US">
              <a:solidFill>
                <a:srgbClr val="32543D"/>
              </a:solidFill>
            </a:endParaRPr>
          </a:p>
        </p:txBody>
      </p:sp>
      <p:sp>
        <p:nvSpPr>
          <p:cNvPr id="4" name="TextBox 3">
            <a:extLst>
              <a:ext uri="{FF2B5EF4-FFF2-40B4-BE49-F238E27FC236}">
                <a16:creationId xmlns:a16="http://schemas.microsoft.com/office/drawing/2014/main" id="{D2CE1F5E-D562-270D-0FBA-27DDD6F6427A}"/>
              </a:ext>
            </a:extLst>
          </p:cNvPr>
          <p:cNvSpPr txBox="1"/>
          <p:nvPr/>
        </p:nvSpPr>
        <p:spPr>
          <a:xfrm>
            <a:off x="365987" y="1192857"/>
            <a:ext cx="7058062" cy="5632311"/>
          </a:xfrm>
          <a:prstGeom prst="rect">
            <a:avLst/>
          </a:prstGeom>
          <a:noFill/>
        </p:spPr>
        <p:txBody>
          <a:bodyPr rot="0" spcFirstLastPara="0" vertOverflow="overflow" horzOverflow="overflow" vert="horz" wrap="square" lIns="91440" tIns="45720" rIns="91440" bIns="45720" numCol="2" spcCol="540000" rtlCol="0" fromWordArt="0" anchor="t" anchorCtr="0" forceAA="0" compatLnSpc="1">
            <a:prstTxWarp prst="textNoShape">
              <a:avLst/>
            </a:prstTxWarp>
            <a:spAutoFit/>
          </a:bodyPr>
          <a:lstStyle/>
          <a:p>
            <a:pPr algn="just"/>
            <a:r>
              <a:rPr lang="en-GB" sz="1200"/>
              <a:t>The WMCA area continues to have poorer health outcomes than the national average. The West Midlands also has one of the lowest national rankings for equitable access to green space. </a:t>
            </a:r>
          </a:p>
          <a:p>
            <a:pPr algn="just"/>
            <a:endParaRPr lang="en-GB" sz="1200"/>
          </a:p>
          <a:p>
            <a:pPr algn="just"/>
            <a:r>
              <a:rPr lang="en-GB" sz="1200"/>
              <a:t>Evidence shows that people with greater access to green space have better levels of general health, higher life satisfaction and lower levels of depression. Research also identifies stronger health outcomes for those in the most deprived groups, demonstrating the importance of access to green space in addressing socioeconomic health inequalities. It is estimated that £2.1 billion per year could be saved in health costs if everyone in England had good access to green </a:t>
            </a:r>
          </a:p>
          <a:p>
            <a:pPr algn="just"/>
            <a:endParaRPr lang="en-GB" sz="1200"/>
          </a:p>
          <a:p>
            <a:pPr algn="just"/>
            <a:endParaRPr lang="en-GB" sz="1200"/>
          </a:p>
          <a:p>
            <a:pPr algn="just"/>
            <a:endParaRPr lang="en-GB" sz="1200"/>
          </a:p>
          <a:p>
            <a:pPr algn="just"/>
            <a:endParaRPr lang="en-GB" sz="1200"/>
          </a:p>
          <a:p>
            <a:pPr algn="just"/>
            <a:endParaRPr lang="en-GB" sz="1200"/>
          </a:p>
          <a:p>
            <a:pPr algn="just"/>
            <a:endParaRPr lang="en-GB" sz="1200"/>
          </a:p>
          <a:p>
            <a:pPr algn="just"/>
            <a:endParaRPr lang="en-GB" sz="1200"/>
          </a:p>
          <a:p>
            <a:pPr algn="just"/>
            <a:endParaRPr lang="en-GB" sz="1200"/>
          </a:p>
          <a:p>
            <a:pPr algn="just"/>
            <a:endParaRPr lang="en-GB" sz="1200"/>
          </a:p>
          <a:p>
            <a:pPr algn="just"/>
            <a:endParaRPr lang="en-GB" sz="1200"/>
          </a:p>
          <a:p>
            <a:pPr algn="just"/>
            <a:endParaRPr lang="en-GB" sz="1200"/>
          </a:p>
          <a:p>
            <a:pPr algn="just"/>
            <a:endParaRPr lang="en-GB" sz="1200"/>
          </a:p>
          <a:p>
            <a:pPr algn="just"/>
            <a:endParaRPr lang="en-GB" sz="1200"/>
          </a:p>
          <a:p>
            <a:pPr algn="just"/>
            <a:endParaRPr lang="en-GB" sz="1200"/>
          </a:p>
          <a:p>
            <a:pPr algn="just"/>
            <a:r>
              <a:rPr lang="en-GB" sz="1200"/>
              <a:t>space for outdoor activity. Natural capital can also have a direct health benefit, with air</a:t>
            </a:r>
          </a:p>
          <a:p>
            <a:pPr algn="just"/>
            <a:r>
              <a:rPr lang="en-GB" sz="1200"/>
              <a:t>pollution removal from trees in the WMCA totalling an annual value of £15 million. </a:t>
            </a:r>
          </a:p>
          <a:p>
            <a:pPr algn="just"/>
            <a:endParaRPr lang="en-GB" sz="1200"/>
          </a:p>
          <a:p>
            <a:pPr algn="just"/>
            <a:r>
              <a:rPr lang="en-GB" sz="1200"/>
              <a:t>Mental ill health is the single largest cause of disability in the UK. The wider economic costs of mental illness in England have been estimated at £105 billion each year. Greener environments have been shown to reduce levels of depression, anxiety, and fatigue, with the beneficial effects greatest for socioeconomically disadvantaged groups. Green workspaces and workers with a view of nature were linked to a 23% drop in sick leave, greater job satisfaction, and a greater likelihood of better staff retention and morale.</a:t>
            </a:r>
          </a:p>
        </p:txBody>
      </p:sp>
      <p:pic>
        <p:nvPicPr>
          <p:cNvPr id="5" name="Picture 4" descr="A green square with white text&#10;&#10;AI-generated content may be incorrect.">
            <a:extLst>
              <a:ext uri="{FF2B5EF4-FFF2-40B4-BE49-F238E27FC236}">
                <a16:creationId xmlns:a16="http://schemas.microsoft.com/office/drawing/2014/main" id="{0676A5D4-D446-33BF-5783-F2379CE310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172" y="4532536"/>
            <a:ext cx="6996476" cy="1528205"/>
          </a:xfrm>
          <a:prstGeom prst="rect">
            <a:avLst/>
          </a:prstGeom>
        </p:spPr>
      </p:pic>
      <p:pic>
        <p:nvPicPr>
          <p:cNvPr id="9" name="Picture 8" descr="A green and white cover&#10;&#10;AI-generated content may be incorrect.">
            <a:extLst>
              <a:ext uri="{FF2B5EF4-FFF2-40B4-BE49-F238E27FC236}">
                <a16:creationId xmlns:a16="http://schemas.microsoft.com/office/drawing/2014/main" id="{7FF29D32-A9AF-57F2-ECB8-B4264F14CD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6835" y="311970"/>
            <a:ext cx="3231819" cy="5711460"/>
          </a:xfrm>
          <a:prstGeom prst="rect">
            <a:avLst/>
          </a:prstGeom>
        </p:spPr>
      </p:pic>
      <p:sp>
        <p:nvSpPr>
          <p:cNvPr id="10" name="TextBox 9">
            <a:extLst>
              <a:ext uri="{FF2B5EF4-FFF2-40B4-BE49-F238E27FC236}">
                <a16:creationId xmlns:a16="http://schemas.microsoft.com/office/drawing/2014/main" id="{7B2D94C6-1047-374F-7BAE-98274FC9AFA6}"/>
              </a:ext>
            </a:extLst>
          </p:cNvPr>
          <p:cNvSpPr txBox="1"/>
          <p:nvPr/>
        </p:nvSpPr>
        <p:spPr>
          <a:xfrm>
            <a:off x="379381" y="4274582"/>
            <a:ext cx="3519519" cy="276999"/>
          </a:xfrm>
          <a:prstGeom prst="rect">
            <a:avLst/>
          </a:prstGeom>
          <a:solidFill>
            <a:schemeClr val="bg1"/>
          </a:solidFill>
        </p:spPr>
        <p:txBody>
          <a:bodyPr wrap="square" rtlCol="0">
            <a:spAutoFit/>
          </a:bodyPr>
          <a:lstStyle/>
          <a:p>
            <a:r>
              <a:rPr lang="en-GB" sz="1200" b="1">
                <a:solidFill>
                  <a:srgbClr val="32543D"/>
                </a:solidFill>
              </a:rPr>
              <a:t>The national value of natural capital</a:t>
            </a:r>
          </a:p>
        </p:txBody>
      </p:sp>
    </p:spTree>
    <p:extLst>
      <p:ext uri="{BB962C8B-B14F-4D97-AF65-F5344CB8AC3E}">
        <p14:creationId xmlns:p14="http://schemas.microsoft.com/office/powerpoint/2010/main" val="3418971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0A1EE-849C-0DE1-84EC-891D7CFA4204}"/>
            </a:ext>
          </a:extLst>
        </p:cNvPr>
        <p:cNvGrpSpPr/>
        <p:nvPr/>
      </p:nvGrpSpPr>
      <p:grpSpPr>
        <a:xfrm>
          <a:off x="0" y="0"/>
          <a:ext cx="0" cy="0"/>
          <a:chOff x="0" y="0"/>
          <a:chExt cx="0" cy="0"/>
        </a:xfrm>
      </p:grpSpPr>
      <p:pic>
        <p:nvPicPr>
          <p:cNvPr id="19" name="Picture 18" descr="A black background with white text&#10;&#10;Description automatically generated">
            <a:extLst>
              <a:ext uri="{FF2B5EF4-FFF2-40B4-BE49-F238E27FC236}">
                <a16:creationId xmlns:a16="http://schemas.microsoft.com/office/drawing/2014/main" id="{58AC79C2-CB77-0576-4AF7-E25EA0C2A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909" y="6504495"/>
            <a:ext cx="831694" cy="229902"/>
          </a:xfrm>
          <a:prstGeom prst="rect">
            <a:avLst/>
          </a:prstGeom>
        </p:spPr>
      </p:pic>
      <p:sp>
        <p:nvSpPr>
          <p:cNvPr id="6" name="Rectangle 5">
            <a:extLst>
              <a:ext uri="{FF2B5EF4-FFF2-40B4-BE49-F238E27FC236}">
                <a16:creationId xmlns:a16="http://schemas.microsoft.com/office/drawing/2014/main" id="{0D1475D9-4BA5-7C92-C6D9-A103BF31BA89}"/>
              </a:ext>
            </a:extLst>
          </p:cNvPr>
          <p:cNvSpPr/>
          <p:nvPr/>
        </p:nvSpPr>
        <p:spPr>
          <a:xfrm>
            <a:off x="0" y="6219645"/>
            <a:ext cx="12191999" cy="638355"/>
          </a:xfrm>
          <a:prstGeom prst="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A black and white logo&#10;&#10;Description automatically generated">
            <a:extLst>
              <a:ext uri="{FF2B5EF4-FFF2-40B4-BE49-F238E27FC236}">
                <a16:creationId xmlns:a16="http://schemas.microsoft.com/office/drawing/2014/main" id="{CA4FA87E-527D-4D12-E25E-DE7967DF7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0325" y="6282991"/>
            <a:ext cx="1580399" cy="5200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14D553B-CC29-F4A8-D729-37D8B13490E9}"/>
              </a:ext>
            </a:extLst>
          </p:cNvPr>
          <p:cNvSpPr txBox="1"/>
          <p:nvPr/>
        </p:nvSpPr>
        <p:spPr>
          <a:xfrm>
            <a:off x="167639" y="6365240"/>
            <a:ext cx="4845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14</a:t>
            </a:r>
            <a:endParaRPr lang="en-GB" sz="1200">
              <a:solidFill>
                <a:schemeClr val="bg1"/>
              </a:solidFill>
            </a:endParaRPr>
          </a:p>
        </p:txBody>
      </p:sp>
      <p:pic>
        <p:nvPicPr>
          <p:cNvPr id="2" name="Picture 1">
            <a:extLst>
              <a:ext uri="{FF2B5EF4-FFF2-40B4-BE49-F238E27FC236}">
                <a16:creationId xmlns:a16="http://schemas.microsoft.com/office/drawing/2014/main" id="{1DFC9875-0225-3A8C-B1B2-C3C06479CC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2207" y="384462"/>
            <a:ext cx="6712745" cy="5688672"/>
          </a:xfrm>
          <a:prstGeom prst="rect">
            <a:avLst/>
          </a:prstGeom>
        </p:spPr>
      </p:pic>
      <p:sp>
        <p:nvSpPr>
          <p:cNvPr id="3" name="TextBox 2">
            <a:extLst>
              <a:ext uri="{FF2B5EF4-FFF2-40B4-BE49-F238E27FC236}">
                <a16:creationId xmlns:a16="http://schemas.microsoft.com/office/drawing/2014/main" id="{35AEF892-733B-A851-9926-E12092F07C8E}"/>
              </a:ext>
            </a:extLst>
          </p:cNvPr>
          <p:cNvSpPr txBox="1"/>
          <p:nvPr/>
        </p:nvSpPr>
        <p:spPr>
          <a:xfrm>
            <a:off x="344916" y="247780"/>
            <a:ext cx="10147751" cy="601255"/>
          </a:xfrm>
          <a:prstGeom prst="rect">
            <a:avLst/>
          </a:prstGeom>
          <a:noFill/>
        </p:spPr>
        <p:txBody>
          <a:bodyPr wrap="square" lIns="91440" tIns="45720" rIns="91440" bIns="45720" anchor="t">
            <a:spAutoFit/>
          </a:bodyPr>
          <a:lstStyle/>
          <a:p>
            <a:pPr>
              <a:lnSpc>
                <a:spcPct val="107000"/>
              </a:lnSpc>
              <a:spcAft>
                <a:spcPts val="800"/>
              </a:spcAft>
            </a:pPr>
            <a:r>
              <a:rPr lang="en-GB" sz="3200" b="1">
                <a:solidFill>
                  <a:srgbClr val="32543D"/>
                </a:solidFill>
                <a:ea typeface="Calibri"/>
                <a:cs typeface="Arial"/>
              </a:rPr>
              <a:t>Climate resilience and adaptation</a:t>
            </a:r>
            <a:endParaRPr lang="en-US">
              <a:solidFill>
                <a:srgbClr val="32543D"/>
              </a:solidFill>
            </a:endParaRPr>
          </a:p>
        </p:txBody>
      </p:sp>
      <p:sp>
        <p:nvSpPr>
          <p:cNvPr id="4" name="TextBox 3">
            <a:extLst>
              <a:ext uri="{FF2B5EF4-FFF2-40B4-BE49-F238E27FC236}">
                <a16:creationId xmlns:a16="http://schemas.microsoft.com/office/drawing/2014/main" id="{69B77FD5-E3B4-6E1B-1445-A3E84421E65B}"/>
              </a:ext>
            </a:extLst>
          </p:cNvPr>
          <p:cNvSpPr txBox="1"/>
          <p:nvPr/>
        </p:nvSpPr>
        <p:spPr>
          <a:xfrm>
            <a:off x="409924" y="1192857"/>
            <a:ext cx="6841776" cy="5262979"/>
          </a:xfrm>
          <a:prstGeom prst="rect">
            <a:avLst/>
          </a:prstGeom>
          <a:noFill/>
        </p:spPr>
        <p:txBody>
          <a:bodyPr rot="0" spcFirstLastPara="0" vertOverflow="overflow" horzOverflow="overflow" vert="horz" wrap="square" lIns="91440" tIns="45720" rIns="91440" bIns="45720" numCol="2" spcCol="540000" rtlCol="0" fromWordArt="0" anchor="t" anchorCtr="0" forceAA="0" compatLnSpc="1">
            <a:prstTxWarp prst="textNoShape">
              <a:avLst/>
            </a:prstTxWarp>
            <a:spAutoFit/>
          </a:bodyPr>
          <a:lstStyle/>
          <a:p>
            <a:pPr algn="just"/>
            <a:r>
              <a:rPr lang="en-GB" sz="1200"/>
              <a:t>The UK’s natural capital provides £billions annually in nature-based solutions for climate change mitigation and adaptation. These regulating services include carbon sequestration, urban cooling, aquifer recharge, and flood mitigation. </a:t>
            </a:r>
          </a:p>
          <a:p>
            <a:pPr algn="just"/>
            <a:endParaRPr lang="en-GB" sz="1200"/>
          </a:p>
          <a:p>
            <a:pPr algn="just"/>
            <a:r>
              <a:rPr lang="en-GB" sz="1200"/>
              <a:t>The total cost of climate change impacts to the UK are projected to increase from 1.1% of GDP at present to 3.3% by 2050. Three recent severe weather events were collectively estimated to cost the WMCA area around £21 million, with impacts affecting all aspects of the region’s Inclusive Growth Framework. By 2030, GVA in the WMCA area could be reduced by £350- £638 million a year due to climate change. </a:t>
            </a:r>
          </a:p>
          <a:p>
            <a:pPr algn="just"/>
            <a:endParaRPr lang="en-GB" sz="1200"/>
          </a:p>
          <a:p>
            <a:pPr algn="just"/>
            <a:r>
              <a:rPr lang="en-GB" sz="1200"/>
              <a:t>Flood events are associated with a range of social, economic and health impacts to households, businesses and communities. It is estimated that 50% of the UK’s socially vulnerable people living in flood risk areas are located in just 10 local authorities: Birmingham is one of these high-risk areas. </a:t>
            </a:r>
          </a:p>
          <a:p>
            <a:pPr algn="just"/>
            <a:endParaRPr lang="en-GB" sz="1200"/>
          </a:p>
          <a:p>
            <a:pPr algn="just"/>
            <a:endParaRPr lang="en-GB" sz="1200"/>
          </a:p>
          <a:p>
            <a:pPr algn="just"/>
            <a:endParaRPr lang="en-GB" sz="1200"/>
          </a:p>
          <a:p>
            <a:pPr algn="just"/>
            <a:r>
              <a:rPr lang="en-GB" sz="1200"/>
              <a:t>Increased heat levels associated with climate change have impacts on morbidity and acute</a:t>
            </a:r>
          </a:p>
          <a:p>
            <a:pPr algn="just"/>
            <a:r>
              <a:rPr lang="en-GB" sz="1200"/>
              <a:t>increases in hospital admissions. The summer of 2018 saw 19% of dwellings overheat. The Office for National Statistics has also valued the annual productivity losses from heatwaves at £31 million per year. </a:t>
            </a:r>
          </a:p>
        </p:txBody>
      </p:sp>
    </p:spTree>
    <p:extLst>
      <p:ext uri="{BB962C8B-B14F-4D97-AF65-F5344CB8AC3E}">
        <p14:creationId xmlns:p14="http://schemas.microsoft.com/office/powerpoint/2010/main" val="1007107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82D1-37BF-9DDB-D3E1-50305B0C969B}"/>
            </a:ext>
          </a:extLst>
        </p:cNvPr>
        <p:cNvGrpSpPr/>
        <p:nvPr/>
      </p:nvGrpSpPr>
      <p:grpSpPr>
        <a:xfrm>
          <a:off x="0" y="0"/>
          <a:ext cx="0" cy="0"/>
          <a:chOff x="0" y="0"/>
          <a:chExt cx="0" cy="0"/>
        </a:xfrm>
      </p:grpSpPr>
      <p:pic>
        <p:nvPicPr>
          <p:cNvPr id="14" name="Picture 13" descr="Looking up at the sky through trees&#10;&#10;Description automatically generated">
            <a:extLst>
              <a:ext uri="{FF2B5EF4-FFF2-40B4-BE49-F238E27FC236}">
                <a16:creationId xmlns:a16="http://schemas.microsoft.com/office/drawing/2014/main" id="{2B185470-317E-5B7C-EF51-8FB16D95FCF4}"/>
              </a:ext>
            </a:extLst>
          </p:cNvPr>
          <p:cNvPicPr>
            <a:picLocks noChangeAspect="1"/>
          </p:cNvPicPr>
          <p:nvPr/>
        </p:nvPicPr>
        <p:blipFill rotWithShape="1">
          <a:blip r:embed="rId2">
            <a:extLst>
              <a:ext uri="{28A0092B-C50C-407E-A947-70E740481C1C}">
                <a14:useLocalDpi xmlns:a14="http://schemas.microsoft.com/office/drawing/2010/main" val="0"/>
              </a:ext>
            </a:extLst>
          </a:blip>
          <a:srcRect l="6105" t="-77" r="10758" b="103"/>
          <a:stretch>
            <a:fillRect/>
          </a:stretch>
        </p:blipFill>
        <p:spPr>
          <a:xfrm>
            <a:off x="3303183" y="0"/>
            <a:ext cx="8888817" cy="6863016"/>
          </a:xfrm>
          <a:prstGeom prst="rect">
            <a:avLst/>
          </a:prstGeom>
        </p:spPr>
      </p:pic>
      <p:sp>
        <p:nvSpPr>
          <p:cNvPr id="2" name="Rectangle 1">
            <a:extLst>
              <a:ext uri="{FF2B5EF4-FFF2-40B4-BE49-F238E27FC236}">
                <a16:creationId xmlns:a16="http://schemas.microsoft.com/office/drawing/2014/main" id="{EB70EDAF-9CA9-0290-960C-65A5D126C8F5}"/>
              </a:ext>
            </a:extLst>
          </p:cNvPr>
          <p:cNvSpPr/>
          <p:nvPr/>
        </p:nvSpPr>
        <p:spPr>
          <a:xfrm>
            <a:off x="1" y="0"/>
            <a:ext cx="4678325" cy="6857990"/>
          </a:xfrm>
          <a:prstGeom prst="rect">
            <a:avLst/>
          </a:prstGeom>
          <a:solidFill>
            <a:srgbClr val="32543D"/>
          </a:solidFill>
          <a:ln>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39D8070-41D1-A085-CA18-A1334DEBC6EE}"/>
              </a:ext>
            </a:extLst>
          </p:cNvPr>
          <p:cNvSpPr txBox="1"/>
          <p:nvPr/>
        </p:nvSpPr>
        <p:spPr>
          <a:xfrm>
            <a:off x="498217" y="2281054"/>
            <a:ext cx="3499626" cy="744836"/>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b="1">
                <a:solidFill>
                  <a:schemeClr val="bg1"/>
                </a:solidFill>
              </a:rPr>
              <a:t>Local Investment in Natural Capital Programme</a:t>
            </a:r>
          </a:p>
        </p:txBody>
      </p:sp>
    </p:spTree>
    <p:extLst>
      <p:ext uri="{BB962C8B-B14F-4D97-AF65-F5344CB8AC3E}">
        <p14:creationId xmlns:p14="http://schemas.microsoft.com/office/powerpoint/2010/main" val="2687144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907DF-AA09-8D58-B119-72754007793A}"/>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6E79F6ED-E898-A6E7-0122-C7F691B6435F}"/>
              </a:ext>
            </a:extLst>
          </p:cNvPr>
          <p:cNvSpPr txBox="1"/>
          <p:nvPr/>
        </p:nvSpPr>
        <p:spPr>
          <a:xfrm>
            <a:off x="344916" y="247780"/>
            <a:ext cx="10147751" cy="601255"/>
          </a:xfrm>
          <a:prstGeom prst="rect">
            <a:avLst/>
          </a:prstGeom>
          <a:noFill/>
        </p:spPr>
        <p:txBody>
          <a:bodyPr wrap="square" lIns="91440" tIns="45720" rIns="91440" bIns="45720" anchor="t">
            <a:spAutoFit/>
          </a:bodyPr>
          <a:lstStyle/>
          <a:p>
            <a:pPr>
              <a:lnSpc>
                <a:spcPct val="107000"/>
              </a:lnSpc>
              <a:spcAft>
                <a:spcPts val="800"/>
              </a:spcAft>
            </a:pPr>
            <a:r>
              <a:rPr lang="en-GB" sz="3200" b="1">
                <a:solidFill>
                  <a:srgbClr val="32543D"/>
                </a:solidFill>
                <a:ea typeface="Calibri"/>
                <a:cs typeface="Arial"/>
              </a:rPr>
              <a:t>Why is investment in nature needed?</a:t>
            </a:r>
            <a:endParaRPr lang="en-US">
              <a:solidFill>
                <a:srgbClr val="32543D"/>
              </a:solidFill>
            </a:endParaRPr>
          </a:p>
        </p:txBody>
      </p:sp>
      <p:pic>
        <p:nvPicPr>
          <p:cNvPr id="19" name="Picture 18" descr="A black background with white text&#10;&#10;Description automatically generated">
            <a:extLst>
              <a:ext uri="{FF2B5EF4-FFF2-40B4-BE49-F238E27FC236}">
                <a16:creationId xmlns:a16="http://schemas.microsoft.com/office/drawing/2014/main" id="{2524C89A-E585-CF9E-DF61-D58546B2F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909" y="6504495"/>
            <a:ext cx="831694" cy="229902"/>
          </a:xfrm>
          <a:prstGeom prst="rect">
            <a:avLst/>
          </a:prstGeom>
        </p:spPr>
      </p:pic>
      <p:sp>
        <p:nvSpPr>
          <p:cNvPr id="7" name="TextBox 6">
            <a:extLst>
              <a:ext uri="{FF2B5EF4-FFF2-40B4-BE49-F238E27FC236}">
                <a16:creationId xmlns:a16="http://schemas.microsoft.com/office/drawing/2014/main" id="{235777A4-29CA-DE89-7224-2C82EE78572C}"/>
              </a:ext>
            </a:extLst>
          </p:cNvPr>
          <p:cNvSpPr txBox="1"/>
          <p:nvPr/>
        </p:nvSpPr>
        <p:spPr>
          <a:xfrm>
            <a:off x="670178" y="1041023"/>
            <a:ext cx="7129653" cy="276999"/>
          </a:xfrm>
          <a:prstGeom prst="rect">
            <a:avLst/>
          </a:prstGeom>
          <a:noFill/>
        </p:spPr>
        <p:txBody>
          <a:bodyPr rot="0" spcFirstLastPara="0" vertOverflow="overflow" horzOverflow="overflow" vert="horz" wrap="square" lIns="91440" tIns="45720" rIns="91440" bIns="45720" numCol="2" spcCol="540000" rtlCol="0" fromWordArt="0" anchor="t" anchorCtr="0" forceAA="0" compatLnSpc="1">
            <a:prstTxWarp prst="textNoShape">
              <a:avLst/>
            </a:prstTxWarp>
            <a:spAutoFit/>
          </a:bodyPr>
          <a:lstStyle/>
          <a:p>
            <a:endParaRPr lang="en-GB" sz="1200" b="1"/>
          </a:p>
        </p:txBody>
      </p:sp>
      <p:sp>
        <p:nvSpPr>
          <p:cNvPr id="2" name="TextBox 1">
            <a:extLst>
              <a:ext uri="{FF2B5EF4-FFF2-40B4-BE49-F238E27FC236}">
                <a16:creationId xmlns:a16="http://schemas.microsoft.com/office/drawing/2014/main" id="{306903F7-139C-06AA-3C84-266413672D1A}"/>
              </a:ext>
            </a:extLst>
          </p:cNvPr>
          <p:cNvSpPr txBox="1"/>
          <p:nvPr/>
        </p:nvSpPr>
        <p:spPr>
          <a:xfrm>
            <a:off x="349249" y="1016000"/>
            <a:ext cx="103309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Over £6 billion  of average annual investment is needed for the next 10 years for the UK to deliver its nature related commitments.</a:t>
            </a:r>
            <a:r>
              <a:rPr lang="en-US" sz="1200" baseline="30000"/>
              <a:t>(1)</a:t>
            </a:r>
            <a:r>
              <a:rPr lang="en-US" sz="1200"/>
              <a:t> Unlocking new forms of funding will allow existing funds to do more for high impact projects that are harder to </a:t>
            </a:r>
            <a:r>
              <a:rPr lang="en-US" sz="1200" err="1"/>
              <a:t>monetise</a:t>
            </a:r>
            <a:r>
              <a:rPr lang="en-US" sz="1200"/>
              <a:t>.</a:t>
            </a:r>
            <a:endParaRPr lang="en-US" sz="1200" baseline="30000"/>
          </a:p>
        </p:txBody>
      </p:sp>
      <p:sp>
        <p:nvSpPr>
          <p:cNvPr id="5" name="Rectangle 4">
            <a:extLst>
              <a:ext uri="{FF2B5EF4-FFF2-40B4-BE49-F238E27FC236}">
                <a16:creationId xmlns:a16="http://schemas.microsoft.com/office/drawing/2014/main" id="{1AFCDFC2-EBEA-8775-D9B0-74D5D725EB30}"/>
              </a:ext>
            </a:extLst>
          </p:cNvPr>
          <p:cNvSpPr/>
          <p:nvPr/>
        </p:nvSpPr>
        <p:spPr>
          <a:xfrm>
            <a:off x="3133348" y="1840069"/>
            <a:ext cx="1071994" cy="2554153"/>
          </a:xfrm>
          <a:prstGeom prst="rect">
            <a:avLst/>
          </a:prstGeom>
          <a:solidFill>
            <a:srgbClr val="32543D">
              <a:alpha val="68627"/>
            </a:srgb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Calibri" panose="020F0502020204030204"/>
                <a:ea typeface="+mn-ea"/>
                <a:cs typeface="+mn-cs"/>
              </a:rPr>
              <a:t>£6.1 billion average annual funding</a:t>
            </a:r>
            <a:br>
              <a:rPr kumimoji="0" lang="en-GB" sz="14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1400" b="1" i="0" u="none" strike="noStrike" kern="1200" cap="none" spc="0" normalizeH="0" baseline="0" noProof="0">
                <a:ln>
                  <a:noFill/>
                </a:ln>
                <a:solidFill>
                  <a:prstClr val="white"/>
                </a:solidFill>
                <a:effectLst/>
                <a:uLnTx/>
                <a:uFillTx/>
                <a:latin typeface="Calibri" panose="020F0502020204030204"/>
                <a:ea typeface="+mn-ea"/>
                <a:cs typeface="+mn-cs"/>
              </a:rPr>
              <a:t>gap for UK nature</a:t>
            </a:r>
            <a:r>
              <a:rPr kumimoji="0" lang="en-US" sz="1400" b="1" i="0" u="none" strike="noStrike" kern="1200" cap="none" spc="0" normalizeH="0" baseline="30000" noProof="0">
                <a:ln>
                  <a:noFill/>
                </a:ln>
                <a:solidFill>
                  <a:prstClr val="white"/>
                </a:solidFill>
                <a:effectLst/>
                <a:uLnTx/>
                <a:uFillTx/>
                <a:latin typeface="Calibri" panose="020F0502020204030204"/>
                <a:ea typeface="+mn-ea"/>
                <a:cs typeface="+mn-cs"/>
              </a:rPr>
              <a:t>(1)</a:t>
            </a:r>
            <a:endParaRPr kumimoji="0" lang="en-GB"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7C0E77E-E2FB-6D73-8EC7-DC737D1F04C9}"/>
              </a:ext>
            </a:extLst>
          </p:cNvPr>
          <p:cNvSpPr/>
          <p:nvPr/>
        </p:nvSpPr>
        <p:spPr>
          <a:xfrm>
            <a:off x="1866539" y="4423531"/>
            <a:ext cx="1072253" cy="1037939"/>
          </a:xfrm>
          <a:prstGeom prst="rect">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£2.7 billion committed and planned spend</a:t>
            </a:r>
            <a:r>
              <a:rPr kumimoji="0" lang="en-US" sz="1400" b="1" i="0" u="none" strike="noStrike" kern="1200" cap="none" spc="0" normalizeH="0" baseline="30000" noProof="0">
                <a:ln>
                  <a:noFill/>
                </a:ln>
                <a:solidFill>
                  <a:prstClr val="white"/>
                </a:solidFill>
                <a:effectLst/>
                <a:uLnTx/>
                <a:uFillTx/>
                <a:latin typeface="Calibri" panose="020F0502020204030204"/>
                <a:ea typeface="+mn-ea"/>
                <a:cs typeface="+mn-cs"/>
              </a:rPr>
              <a:t>(1)</a:t>
            </a:r>
            <a:endParaRPr kumimoji="0" lang="en-GB"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7FCE870-89CD-1558-AA3F-26ACFDBDE3E6}"/>
              </a:ext>
            </a:extLst>
          </p:cNvPr>
          <p:cNvSpPr/>
          <p:nvPr/>
        </p:nvSpPr>
        <p:spPr>
          <a:xfrm>
            <a:off x="445224" y="1849839"/>
            <a:ext cx="1138032" cy="3592093"/>
          </a:xfrm>
          <a:prstGeom prst="rect">
            <a:avLst/>
          </a:prstGeom>
          <a:solidFill>
            <a:srgbClr val="32543D"/>
          </a:solidFill>
          <a:ln w="28575">
            <a:solidFill>
              <a:srgbClr val="0079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Required spending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£8.8 billion annually for the UK (average estimated)</a:t>
            </a:r>
            <a:r>
              <a:rPr kumimoji="0" lang="en-US" sz="1400" b="1" i="0" u="none" strike="noStrike" kern="1200" cap="none" spc="0" normalizeH="0" baseline="30000" noProof="0">
                <a:ln>
                  <a:noFill/>
                </a:ln>
                <a:solidFill>
                  <a:prstClr val="white"/>
                </a:solidFill>
                <a:effectLst/>
                <a:uLnTx/>
                <a:uFillTx/>
                <a:latin typeface="Calibri" panose="020F0502020204030204"/>
                <a:ea typeface="+mn-ea"/>
                <a:cs typeface="+mn-cs"/>
              </a:rPr>
              <a:t>(1)</a:t>
            </a:r>
          </a:p>
        </p:txBody>
      </p:sp>
      <p:cxnSp>
        <p:nvCxnSpPr>
          <p:cNvPr id="11" name="Straight Connector 10">
            <a:extLst>
              <a:ext uri="{FF2B5EF4-FFF2-40B4-BE49-F238E27FC236}">
                <a16:creationId xmlns:a16="http://schemas.microsoft.com/office/drawing/2014/main" id="{6B2E1C4B-5CBA-CB4E-1D8E-96EAC56B70CD}"/>
              </a:ext>
            </a:extLst>
          </p:cNvPr>
          <p:cNvCxnSpPr>
            <a:cxnSpLocks/>
          </p:cNvCxnSpPr>
          <p:nvPr/>
        </p:nvCxnSpPr>
        <p:spPr>
          <a:xfrm>
            <a:off x="403366" y="1830678"/>
            <a:ext cx="3840078" cy="0"/>
          </a:xfrm>
          <a:prstGeom prst="line">
            <a:avLst/>
          </a:prstGeom>
          <a:ln w="1905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731CC0-6EEB-B8C0-0A22-81116705463A}"/>
              </a:ext>
            </a:extLst>
          </p:cNvPr>
          <p:cNvCxnSpPr>
            <a:cxnSpLocks/>
          </p:cNvCxnSpPr>
          <p:nvPr/>
        </p:nvCxnSpPr>
        <p:spPr>
          <a:xfrm>
            <a:off x="415917" y="4403833"/>
            <a:ext cx="3840078" cy="0"/>
          </a:xfrm>
          <a:prstGeom prst="line">
            <a:avLst/>
          </a:prstGeom>
          <a:ln w="1905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8CBD2C0-9B0A-C613-2347-27F9211CC87D}"/>
              </a:ext>
            </a:extLst>
          </p:cNvPr>
          <p:cNvCxnSpPr>
            <a:cxnSpLocks/>
          </p:cNvCxnSpPr>
          <p:nvPr/>
        </p:nvCxnSpPr>
        <p:spPr>
          <a:xfrm>
            <a:off x="422906" y="5481009"/>
            <a:ext cx="3840078" cy="0"/>
          </a:xfrm>
          <a:prstGeom prst="line">
            <a:avLst/>
          </a:prstGeom>
          <a:ln w="19050">
            <a:solidFill>
              <a:srgbClr val="002060"/>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EA087A66-E511-D81C-04E4-AC7029A01FC0}"/>
              </a:ext>
            </a:extLst>
          </p:cNvPr>
          <p:cNvGraphicFramePr/>
          <p:nvPr>
            <p:extLst>
              <p:ext uri="{D42A27DB-BD31-4B8C-83A1-F6EECF244321}">
                <p14:modId xmlns:p14="http://schemas.microsoft.com/office/powerpoint/2010/main" val="3484939916"/>
              </p:ext>
            </p:extLst>
          </p:nvPr>
        </p:nvGraphicFramePr>
        <p:xfrm>
          <a:off x="5315454" y="1705888"/>
          <a:ext cx="5976323" cy="373026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318CBAD1-54CF-8B7D-B356-1A3BD46FD36B}"/>
              </a:ext>
            </a:extLst>
          </p:cNvPr>
          <p:cNvSpPr txBox="1"/>
          <p:nvPr/>
        </p:nvSpPr>
        <p:spPr>
          <a:xfrm>
            <a:off x="344915" y="5595799"/>
            <a:ext cx="10553455" cy="769441"/>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US" sz="1100" b="0" i="0" u="none" strike="noStrike" kern="1200" cap="none" spc="0" normalizeH="0" baseline="0" noProof="0">
                <a:ln>
                  <a:noFill/>
                </a:ln>
                <a:solidFill>
                  <a:srgbClr val="2E3A4D"/>
                </a:solidFill>
                <a:effectLst/>
                <a:uLnTx/>
                <a:uFillTx/>
                <a:latin typeface="Calibri" panose="020F0502020204030204"/>
                <a:ea typeface="+mn-ea"/>
                <a:cs typeface="+mn-cs"/>
              </a:rPr>
              <a:t>GFI, </a:t>
            </a:r>
            <a:r>
              <a:rPr kumimoji="0" lang="en-US" sz="1100" b="0" i="0" u="none" strike="noStrike" kern="1200" cap="none" spc="0" normalizeH="0" baseline="0" noProof="0" err="1">
                <a:ln>
                  <a:noFill/>
                </a:ln>
                <a:solidFill>
                  <a:srgbClr val="2E3A4D"/>
                </a:solidFill>
                <a:effectLst/>
                <a:uLnTx/>
                <a:uFillTx/>
                <a:latin typeface="Calibri" panose="020F0502020204030204"/>
                <a:ea typeface="+mn-ea"/>
                <a:cs typeface="+mn-cs"/>
              </a:rPr>
              <a:t>eftec</a:t>
            </a:r>
            <a:r>
              <a:rPr kumimoji="0" lang="en-US" sz="1100" b="0" i="0" u="none" strike="noStrike" kern="1200" cap="none" spc="0" normalizeH="0" baseline="0" noProof="0">
                <a:ln>
                  <a:noFill/>
                </a:ln>
                <a:solidFill>
                  <a:srgbClr val="2E3A4D"/>
                </a:solidFill>
                <a:effectLst/>
                <a:uLnTx/>
                <a:uFillTx/>
                <a:latin typeface="Calibri" panose="020F0502020204030204"/>
                <a:ea typeface="+mn-ea"/>
                <a:cs typeface="+mn-cs"/>
              </a:rPr>
              <a:t>, Rayment Consulting. 2021. The Finance Gap for UK Nature; central estimates used.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A4D"/>
                </a:solidFill>
                <a:effectLst/>
                <a:uLnTx/>
                <a:uFillTx/>
                <a:latin typeface="Calibri" panose="020F0502020204030204"/>
                <a:ea typeface="+mn-ea"/>
                <a:cs typeface="+mn-cs"/>
              </a:rPr>
              <a:t>Nature-related outcomes are based on public policies, e.g., the 25 Year Environment Plan in England and equivalent for the rest of the UK. Spending with the intention to contribute to the delivery of each outcome is reported but whether such intention is sufficient to meet the outcome is not assessed.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A4D"/>
                </a:solidFill>
                <a:effectLst/>
                <a:uLnTx/>
                <a:uFillTx/>
                <a:latin typeface="Calibri" panose="020F0502020204030204"/>
                <a:ea typeface="+mn-ea"/>
                <a:cs typeface="+mn-cs"/>
              </a:rPr>
              <a:t>NFM: Natural Flood Management </a:t>
            </a:r>
          </a:p>
        </p:txBody>
      </p:sp>
      <p:sp>
        <p:nvSpPr>
          <p:cNvPr id="9" name="TextBox 8">
            <a:extLst>
              <a:ext uri="{FF2B5EF4-FFF2-40B4-BE49-F238E27FC236}">
                <a16:creationId xmlns:a16="http://schemas.microsoft.com/office/drawing/2014/main" id="{EE4B0D78-DC28-7FBD-BA8D-FD8B4535052E}"/>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16</a:t>
            </a:r>
            <a:endParaRPr lang="en-GB" sz="1200"/>
          </a:p>
        </p:txBody>
      </p:sp>
    </p:spTree>
    <p:extLst>
      <p:ext uri="{BB962C8B-B14F-4D97-AF65-F5344CB8AC3E}">
        <p14:creationId xmlns:p14="http://schemas.microsoft.com/office/powerpoint/2010/main" val="2491961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9B39F-AB1E-9045-FD08-30DBAC4C941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EDE05DB-631B-9597-7BC3-B4A8006AF0C2}"/>
              </a:ext>
            </a:extLst>
          </p:cNvPr>
          <p:cNvSpPr/>
          <p:nvPr/>
        </p:nvSpPr>
        <p:spPr>
          <a:xfrm>
            <a:off x="0" y="6219645"/>
            <a:ext cx="12191999" cy="638355"/>
          </a:xfrm>
          <a:prstGeom prst="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18F38E8-CE74-37FE-767A-B3FEF0C6BF15}"/>
              </a:ext>
            </a:extLst>
          </p:cNvPr>
          <p:cNvSpPr txBox="1"/>
          <p:nvPr/>
        </p:nvSpPr>
        <p:spPr>
          <a:xfrm>
            <a:off x="704279" y="1014280"/>
            <a:ext cx="11062151" cy="583365"/>
          </a:xfrm>
          <a:prstGeom prst="rect">
            <a:avLst/>
          </a:prstGeom>
          <a:noFill/>
        </p:spPr>
        <p:txBody>
          <a:bodyPr wrap="square" lIns="91440" tIns="45720" rIns="91440" bIns="45720" anchor="t">
            <a:spAutoFit/>
          </a:bodyPr>
          <a:lstStyle/>
          <a:p>
            <a:pPr marL="0" marR="0" lvl="0" indent="0" algn="just" defTabSz="914400" eaLnBrk="1" fontAlgn="auto" latinLnBrk="0" hangingPunct="1">
              <a:lnSpc>
                <a:spcPct val="107000"/>
              </a:lnSpc>
              <a:spcBef>
                <a:spcPts val="0"/>
              </a:spcBef>
              <a:spcAft>
                <a:spcPts val="800"/>
              </a:spcAft>
              <a:buClrTx/>
              <a:buSzTx/>
              <a:buFontTx/>
              <a:buNone/>
              <a:tabLst/>
              <a:defRPr/>
            </a:pPr>
            <a:endParaRPr kumimoji="0" lang="en-GB" sz="1200" b="0" i="0" u="none" strike="noStrike" kern="0" cap="none" spc="0" normalizeH="0" baseline="0" noProof="0">
              <a:ln>
                <a:noFill/>
              </a:ln>
              <a:solidFill>
                <a:prstClr val="black"/>
              </a:solidFill>
              <a:effectLst/>
              <a:uLnTx/>
              <a:uFillTx/>
            </a:endParaRPr>
          </a:p>
          <a:p>
            <a:pPr marL="171450" marR="0" lvl="0" indent="-171450" algn="just" defTabSz="91440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1200" b="1" i="0" u="none" strike="noStrike" kern="0" cap="none" spc="0" normalizeH="0" baseline="0" noProof="0">
              <a:ln>
                <a:noFill/>
              </a:ln>
              <a:solidFill>
                <a:prstClr val="black"/>
              </a:solidFill>
              <a:effectLst/>
              <a:uLnTx/>
              <a:uFillTx/>
              <a:ea typeface="Calibri"/>
              <a:cs typeface="Calibri"/>
            </a:endParaRPr>
          </a:p>
        </p:txBody>
      </p:sp>
      <p:sp>
        <p:nvSpPr>
          <p:cNvPr id="36" name="TextBox 35">
            <a:extLst>
              <a:ext uri="{FF2B5EF4-FFF2-40B4-BE49-F238E27FC236}">
                <a16:creationId xmlns:a16="http://schemas.microsoft.com/office/drawing/2014/main" id="{84260B80-0301-EADD-ACCA-9DE0326C8D1A}"/>
              </a:ext>
            </a:extLst>
          </p:cNvPr>
          <p:cNvSpPr txBox="1"/>
          <p:nvPr/>
        </p:nvSpPr>
        <p:spPr>
          <a:xfrm>
            <a:off x="2326596" y="5355534"/>
            <a:ext cx="62308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white"/>
                </a:solidFill>
                <a:effectLst/>
                <a:uLnTx/>
                <a:uFillTx/>
              </a:rPr>
              <a:t>LINC</a:t>
            </a:r>
          </a:p>
        </p:txBody>
      </p:sp>
      <p:sp>
        <p:nvSpPr>
          <p:cNvPr id="37" name="Rectangle: Rounded Corners 36">
            <a:extLst>
              <a:ext uri="{FF2B5EF4-FFF2-40B4-BE49-F238E27FC236}">
                <a16:creationId xmlns:a16="http://schemas.microsoft.com/office/drawing/2014/main" id="{A3128EFB-F8DF-4312-A4BF-EA5667D74A62}"/>
              </a:ext>
            </a:extLst>
          </p:cNvPr>
          <p:cNvSpPr/>
          <p:nvPr/>
        </p:nvSpPr>
        <p:spPr>
          <a:xfrm>
            <a:off x="425570" y="1124554"/>
            <a:ext cx="4638284" cy="346387"/>
          </a:xfrm>
          <a:prstGeom prst="roundRect">
            <a:avLst/>
          </a:prstGeom>
          <a:solidFill>
            <a:srgbClr val="32543D"/>
          </a:solidFill>
          <a:ln w="190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ptos" panose="02110004020202020204"/>
                <a:ea typeface="+mn-ea"/>
                <a:cs typeface="+mn-cs"/>
              </a:rPr>
              <a:t>LINC Phase 1 Overview (2023-2025)</a:t>
            </a:r>
          </a:p>
        </p:txBody>
      </p:sp>
      <p:pic>
        <p:nvPicPr>
          <p:cNvPr id="38" name="Graphic 37" descr="Network with solid fill">
            <a:extLst>
              <a:ext uri="{FF2B5EF4-FFF2-40B4-BE49-F238E27FC236}">
                <a16:creationId xmlns:a16="http://schemas.microsoft.com/office/drawing/2014/main" id="{58AB4620-0B5A-E1BB-12E8-AF7A1794AF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46005" y="4735497"/>
            <a:ext cx="612000" cy="612000"/>
          </a:xfrm>
          <a:prstGeom prst="rect">
            <a:avLst/>
          </a:prstGeom>
        </p:spPr>
      </p:pic>
      <p:sp>
        <p:nvSpPr>
          <p:cNvPr id="2" name="TextBox 12">
            <a:extLst>
              <a:ext uri="{FF2B5EF4-FFF2-40B4-BE49-F238E27FC236}">
                <a16:creationId xmlns:a16="http://schemas.microsoft.com/office/drawing/2014/main" id="{3D9A445A-4B91-29F2-D6F6-0E05C0C17EA9}"/>
              </a:ext>
            </a:extLst>
          </p:cNvPr>
          <p:cNvSpPr txBox="1"/>
          <p:nvPr/>
        </p:nvSpPr>
        <p:spPr>
          <a:xfrm>
            <a:off x="425570" y="1725779"/>
            <a:ext cx="4638284" cy="394287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07000"/>
              </a:lnSpc>
              <a:spcAft>
                <a:spcPts val="800"/>
              </a:spcAft>
            </a:pPr>
            <a:r>
              <a:rPr lang="en-GB" sz="1200">
                <a:effectLst/>
                <a:ea typeface="Calibri"/>
                <a:cs typeface="Calibri"/>
              </a:rPr>
              <a:t>The </a:t>
            </a:r>
            <a:r>
              <a:rPr lang="en-GB" sz="1200">
                <a:ea typeface="Calibri"/>
                <a:cs typeface="Calibri"/>
              </a:rPr>
              <a:t>West Midlands Combined Authority (WMCA)</a:t>
            </a:r>
            <a:r>
              <a:rPr lang="en-GB" sz="1200">
                <a:effectLst/>
                <a:ea typeface="Calibri"/>
                <a:cs typeface="Calibri"/>
              </a:rPr>
              <a:t> </a:t>
            </a:r>
            <a:r>
              <a:rPr lang="en-GB" sz="1200">
                <a:ea typeface="Calibri"/>
                <a:cs typeface="Calibri"/>
              </a:rPr>
              <a:t>was</a:t>
            </a:r>
            <a:r>
              <a:rPr lang="en-GB" sz="1200">
                <a:effectLst/>
                <a:ea typeface="Calibri"/>
                <a:cs typeface="Calibri"/>
              </a:rPr>
              <a:t> selected as one of four areas in </a:t>
            </a:r>
            <a:r>
              <a:rPr lang="en-GB" sz="1200">
                <a:ea typeface="Calibri"/>
                <a:cs typeface="Calibri"/>
              </a:rPr>
              <a:t>England </a:t>
            </a:r>
            <a:r>
              <a:rPr lang="en-GB" sz="1200">
                <a:effectLst/>
                <a:ea typeface="Calibri"/>
                <a:cs typeface="Calibri"/>
              </a:rPr>
              <a:t>to deliver a DEFRA funded Local Investment in Natural Capital (LINC) </a:t>
            </a:r>
            <a:r>
              <a:rPr lang="en-GB" sz="1200">
                <a:ea typeface="Calibri"/>
                <a:cs typeface="Calibri"/>
              </a:rPr>
              <a:t>programme</a:t>
            </a:r>
            <a:r>
              <a:rPr lang="en-GB" sz="1200">
                <a:effectLst/>
                <a:ea typeface="Calibri"/>
                <a:cs typeface="Calibri"/>
              </a:rPr>
              <a:t>. LINC sits alongside Local Net Zero Hubs and Investment Zones </a:t>
            </a:r>
            <a:r>
              <a:rPr lang="en-GB" sz="1200">
                <a:ea typeface="Calibri"/>
                <a:cs typeface="Calibri"/>
              </a:rPr>
              <a:t>in </a:t>
            </a:r>
            <a:r>
              <a:rPr lang="en-GB" sz="1200">
                <a:effectLst/>
                <a:ea typeface="Calibri"/>
                <a:cs typeface="Calibri"/>
              </a:rPr>
              <a:t>the Green Finance Strategy (2023) </a:t>
            </a:r>
            <a:r>
              <a:rPr lang="en-GB" sz="1200">
                <a:ea typeface="Calibri"/>
                <a:cs typeface="Calibri"/>
              </a:rPr>
              <a:t>as place-based approaches  to</a:t>
            </a:r>
            <a:r>
              <a:rPr lang="en-GB" sz="1200">
                <a:effectLst/>
                <a:ea typeface="Calibri"/>
                <a:cs typeface="Calibri"/>
              </a:rPr>
              <a:t> support a green industrial revolution and transition to a climate resilient, nature-positive, net-zero economy. The ambitions of the </a:t>
            </a:r>
            <a:r>
              <a:rPr lang="en-GB" sz="1200">
                <a:ea typeface="Calibri"/>
                <a:cs typeface="Calibri"/>
              </a:rPr>
              <a:t>DEFRA-funded</a:t>
            </a:r>
            <a:r>
              <a:rPr lang="en-GB" sz="1200">
                <a:effectLst/>
                <a:ea typeface="Calibri"/>
                <a:cs typeface="Calibri"/>
              </a:rPr>
              <a:t> LINC programme align directly with the WMCA</a:t>
            </a:r>
            <a:r>
              <a:rPr lang="en-GB" sz="1200">
                <a:ea typeface="Calibri"/>
                <a:cs typeface="Calibri"/>
              </a:rPr>
              <a:t> Natural</a:t>
            </a:r>
            <a:r>
              <a:rPr lang="en-GB" sz="1200">
                <a:effectLst/>
                <a:ea typeface="Calibri"/>
                <a:cs typeface="Calibri"/>
              </a:rPr>
              <a:t> Environment Plan.</a:t>
            </a:r>
            <a:r>
              <a:rPr lang="en-GB" sz="1200">
                <a:ea typeface="Calibri"/>
                <a:cs typeface="Calibri"/>
              </a:rPr>
              <a:t> </a:t>
            </a:r>
            <a:endParaRPr lang="en-GB" sz="1200">
              <a:effectLst/>
              <a:ea typeface="Calibri" panose="020F0502020204030204" pitchFamily="34" charset="0"/>
              <a:cs typeface="Calibri" panose="020F0502020204030204" pitchFamily="34" charset="0"/>
            </a:endParaRPr>
          </a:p>
          <a:p>
            <a:pPr algn="just">
              <a:lnSpc>
                <a:spcPct val="107000"/>
              </a:lnSpc>
              <a:spcAft>
                <a:spcPts val="800"/>
              </a:spcAft>
            </a:pPr>
            <a:r>
              <a:rPr lang="en-GB" sz="1200"/>
              <a:t>WMCA's LINC programme is the crucial first step in a region-wide initiative to address natural capital market failures and unlock additional funding and investment. The development of regional-scale nature finance systems and architecture will increase market confidence, providing a single-point of access for the market to direct investment to priority areas and stakeholders. A regional natural capital pipeline and framework will establish aggregation opportunities to create bundled investment propositions and improve the measurement and auditing of positive social, environmental and economic impact. </a:t>
            </a:r>
          </a:p>
        </p:txBody>
      </p:sp>
      <p:sp>
        <p:nvSpPr>
          <p:cNvPr id="5" name="Rectangle: Rounded Corners 4">
            <a:extLst>
              <a:ext uri="{FF2B5EF4-FFF2-40B4-BE49-F238E27FC236}">
                <a16:creationId xmlns:a16="http://schemas.microsoft.com/office/drawing/2014/main" id="{FB6B7F85-79C1-B9EA-B408-559B2F28DB19}"/>
              </a:ext>
            </a:extLst>
          </p:cNvPr>
          <p:cNvSpPr/>
          <p:nvPr/>
        </p:nvSpPr>
        <p:spPr>
          <a:xfrm>
            <a:off x="5889091" y="1124553"/>
            <a:ext cx="4638284" cy="346387"/>
          </a:xfrm>
          <a:prstGeom prst="roundRect">
            <a:avLst/>
          </a:prstGeom>
          <a:solidFill>
            <a:srgbClr val="32543D"/>
          </a:solidFill>
          <a:ln w="190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ptos" panose="02110004020202020204"/>
                <a:ea typeface="+mn-ea"/>
                <a:cs typeface="+mn-cs"/>
              </a:rPr>
              <a:t>LINC Phase 1 Objectives (2023-2025)</a:t>
            </a:r>
          </a:p>
        </p:txBody>
      </p:sp>
      <p:sp>
        <p:nvSpPr>
          <p:cNvPr id="10" name="TextBox 5">
            <a:extLst>
              <a:ext uri="{FF2B5EF4-FFF2-40B4-BE49-F238E27FC236}">
                <a16:creationId xmlns:a16="http://schemas.microsoft.com/office/drawing/2014/main" id="{698FF166-6725-D753-E4CA-F6ECB5FA7CCC}"/>
              </a:ext>
            </a:extLst>
          </p:cNvPr>
          <p:cNvSpPr txBox="1"/>
          <p:nvPr/>
        </p:nvSpPr>
        <p:spPr>
          <a:xfrm>
            <a:off x="5889091" y="1550074"/>
            <a:ext cx="4638284" cy="406265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fontAlgn="base">
              <a:spcBef>
                <a:spcPts val="1200"/>
              </a:spcBef>
              <a:buClr>
                <a:srgbClr val="108A8A"/>
              </a:buClr>
            </a:pPr>
            <a:r>
              <a:rPr lang="en-GB" sz="1200">
                <a:effectLst/>
                <a:ea typeface="Calibri" panose="020F0502020204030204" pitchFamily="34" charset="0"/>
                <a:cs typeface="Arial" panose="020B0604020202020204" pitchFamily="34" charset="0"/>
              </a:rPr>
              <a:t>The primary objectives for LINC phase 1:</a:t>
            </a:r>
          </a:p>
          <a:p>
            <a:pPr marL="228600" lvl="0" indent="-228600" algn="just" fontAlgn="base">
              <a:spcBef>
                <a:spcPts val="1200"/>
              </a:spcBef>
              <a:buClr>
                <a:srgbClr val="108A8A"/>
              </a:buClr>
              <a:buFont typeface="+mj-lt"/>
              <a:buAutoNum type="arabicPeriod"/>
            </a:pPr>
            <a:r>
              <a:rPr lang="en-GB" sz="1200" b="1">
                <a:solidFill>
                  <a:srgbClr val="32543D"/>
                </a:solidFill>
                <a:effectLst/>
                <a:ea typeface="Calibri" panose="020F0502020204030204" pitchFamily="34" charset="0"/>
                <a:cs typeface="Arial" panose="020B0604020202020204" pitchFamily="34" charset="0"/>
              </a:rPr>
              <a:t>Explore and demonstrate the potential for natural capital investment</a:t>
            </a:r>
            <a:r>
              <a:rPr lang="en-GB" sz="1200">
                <a:solidFill>
                  <a:srgbClr val="32543D"/>
                </a:solidFill>
                <a:effectLst/>
                <a:ea typeface="Calibri" panose="020F0502020204030204" pitchFamily="34" charset="0"/>
                <a:cs typeface="Arial" panose="020B0604020202020204" pitchFamily="34" charset="0"/>
              </a:rPr>
              <a:t>. </a:t>
            </a:r>
            <a:r>
              <a:rPr lang="en-GB" sz="1200">
                <a:effectLst/>
                <a:ea typeface="Times New Roman" panose="02020603050405020304" pitchFamily="18" charset="0"/>
              </a:rPr>
              <a:t>This will contribute significantly to sustainable growth in both urban and rural settings; address the priorities for local natural capital improvement identified in Local Nature Recovery Strategies data and evidence; as well as the supporting the role of local authorities as place-makers.</a:t>
            </a:r>
          </a:p>
          <a:p>
            <a:pPr marL="228600" lvl="0" indent="-228600" algn="just" fontAlgn="base">
              <a:spcBef>
                <a:spcPts val="1200"/>
              </a:spcBef>
              <a:buClr>
                <a:srgbClr val="108A8A"/>
              </a:buClr>
              <a:buFont typeface="+mj-lt"/>
              <a:buAutoNum type="arabicPeriod"/>
            </a:pPr>
            <a:r>
              <a:rPr lang="en-GB" sz="1200" b="1">
                <a:solidFill>
                  <a:srgbClr val="32543D"/>
                </a:solidFill>
                <a:effectLst/>
                <a:ea typeface="Calibri" panose="020F0502020204030204" pitchFamily="34" charset="0"/>
                <a:cs typeface="Arial" panose="020B0604020202020204" pitchFamily="34" charset="0"/>
              </a:rPr>
              <a:t>Build the capacity, effective governance arrangements and capability of local leaders and partner organisations</a:t>
            </a:r>
            <a:r>
              <a:rPr lang="en-GB" sz="1200">
                <a:solidFill>
                  <a:srgbClr val="32543D"/>
                </a:solidFill>
                <a:effectLst/>
                <a:ea typeface="Calibri" panose="020F0502020204030204" pitchFamily="34" charset="0"/>
                <a:cs typeface="Arial" panose="020B0604020202020204" pitchFamily="34" charset="0"/>
              </a:rPr>
              <a:t>.</a:t>
            </a:r>
            <a:r>
              <a:rPr lang="en-GB" sz="1200">
                <a:effectLst/>
                <a:ea typeface="Calibri" panose="020F0502020204030204" pitchFamily="34" charset="0"/>
                <a:cs typeface="Arial" panose="020B0604020202020204" pitchFamily="34" charset="0"/>
              </a:rPr>
              <a:t> This will facilitate shared learning and enable sellers of </a:t>
            </a:r>
            <a:r>
              <a:rPr lang="en-GB" sz="1200" err="1">
                <a:effectLst/>
                <a:ea typeface="Calibri" panose="020F0502020204030204" pitchFamily="34" charset="0"/>
                <a:cs typeface="Arial" panose="020B0604020202020204" pitchFamily="34" charset="0"/>
              </a:rPr>
              <a:t>monetisable</a:t>
            </a:r>
            <a:r>
              <a:rPr lang="en-GB" sz="1200">
                <a:effectLst/>
                <a:ea typeface="Calibri" panose="020F0502020204030204" pitchFamily="34" charset="0"/>
                <a:cs typeface="Arial" panose="020B0604020202020204" pitchFamily="34" charset="0"/>
              </a:rPr>
              <a:t> ecosystem services to develop a pipeline of investable projects; and local areas to aggregate and direct finance flows to deliver environmental goals.</a:t>
            </a:r>
          </a:p>
          <a:p>
            <a:pPr marL="228600" lvl="0" indent="-228600" algn="just" fontAlgn="base">
              <a:spcBef>
                <a:spcPts val="1200"/>
              </a:spcBef>
              <a:buClr>
                <a:srgbClr val="108A8A"/>
              </a:buClr>
              <a:buFont typeface="+mj-lt"/>
              <a:buAutoNum type="arabicPeriod"/>
            </a:pPr>
            <a:r>
              <a:rPr lang="en-GB" sz="1200" b="1">
                <a:solidFill>
                  <a:srgbClr val="32543D"/>
                </a:solidFill>
                <a:effectLst/>
                <a:ea typeface="Calibri" panose="020F0502020204030204" pitchFamily="34" charset="0"/>
                <a:cs typeface="Arial" panose="020B0604020202020204" pitchFamily="34" charset="0"/>
              </a:rPr>
              <a:t>Develop local ecosystem markets and investment/delivery vehicles that support the green transition</a:t>
            </a:r>
            <a:r>
              <a:rPr lang="en-GB" sz="1200" b="1">
                <a:solidFill>
                  <a:srgbClr val="32543D"/>
                </a:solidFill>
                <a:ea typeface="Calibri" panose="020F0502020204030204" pitchFamily="34" charset="0"/>
                <a:cs typeface="Arial" panose="020B0604020202020204" pitchFamily="34" charset="0"/>
              </a:rPr>
              <a:t>. </a:t>
            </a:r>
            <a:r>
              <a:rPr lang="en-GB" sz="1200">
                <a:ea typeface="Calibri" panose="020F0502020204030204" pitchFamily="34" charset="0"/>
                <a:cs typeface="Arial" panose="020B0604020202020204" pitchFamily="34" charset="0"/>
              </a:rPr>
              <a:t>This will</a:t>
            </a:r>
            <a:r>
              <a:rPr lang="en-GB" sz="1200">
                <a:effectLst/>
                <a:ea typeface="Calibri" panose="020F0502020204030204" pitchFamily="34" charset="0"/>
                <a:cs typeface="Arial" panose="020B0604020202020204" pitchFamily="34" charset="0"/>
              </a:rPr>
              <a:t> facilitate cooperation between organisations and sectors, building market confidence, transparency and accessibility, directing investment to cost-effective solutions, and generating nature-related revenue flows.</a:t>
            </a:r>
          </a:p>
        </p:txBody>
      </p:sp>
      <p:pic>
        <p:nvPicPr>
          <p:cNvPr id="11" name="Picture 4" descr="A black and white logo&#10;&#10;Description automatically generated">
            <a:extLst>
              <a:ext uri="{FF2B5EF4-FFF2-40B4-BE49-F238E27FC236}">
                <a16:creationId xmlns:a16="http://schemas.microsoft.com/office/drawing/2014/main" id="{F1ADA172-E00C-D806-759C-7349B64C1B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0325" y="6282991"/>
            <a:ext cx="1580399" cy="5200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434ED0-47F8-E19C-AEEC-6AEE188129A9}"/>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17</a:t>
            </a:r>
            <a:endParaRPr lang="en-GB" sz="1200">
              <a:solidFill>
                <a:schemeClr val="bg1"/>
              </a:solidFill>
            </a:endParaRPr>
          </a:p>
        </p:txBody>
      </p:sp>
      <p:sp>
        <p:nvSpPr>
          <p:cNvPr id="14" name="TextBox 13">
            <a:extLst>
              <a:ext uri="{FF2B5EF4-FFF2-40B4-BE49-F238E27FC236}">
                <a16:creationId xmlns:a16="http://schemas.microsoft.com/office/drawing/2014/main" id="{8EA03E40-D2F7-FA4B-8684-FCBC7E564E1B}"/>
              </a:ext>
            </a:extLst>
          </p:cNvPr>
          <p:cNvSpPr txBox="1"/>
          <p:nvPr/>
        </p:nvSpPr>
        <p:spPr>
          <a:xfrm>
            <a:off x="344916" y="247780"/>
            <a:ext cx="10147751" cy="601255"/>
          </a:xfrm>
          <a:prstGeom prst="rect">
            <a:avLst/>
          </a:prstGeom>
          <a:noFill/>
        </p:spPr>
        <p:txBody>
          <a:bodyPr wrap="square" lIns="91440" tIns="45720" rIns="91440" bIns="45720" anchor="t">
            <a:spAutoFit/>
          </a:bodyPr>
          <a:lstStyle/>
          <a:p>
            <a:pPr>
              <a:lnSpc>
                <a:spcPct val="107000"/>
              </a:lnSpc>
              <a:spcAft>
                <a:spcPts val="800"/>
              </a:spcAft>
              <a:defRPr/>
            </a:pPr>
            <a:r>
              <a:rPr lang="en-GB" sz="3200" b="1">
                <a:solidFill>
                  <a:srgbClr val="32543D"/>
                </a:solidFill>
                <a:ea typeface="Calibri" panose="020F0502020204030204" pitchFamily="34" charset="0"/>
                <a:cs typeface="Arial" panose="020B0604020202020204" pitchFamily="34" charset="0"/>
              </a:rPr>
              <a:t>WMCA Local Investment in Natural Capital (LINC)</a:t>
            </a:r>
            <a:endParaRPr lang="en-GB" sz="3200">
              <a:solidFill>
                <a:srgbClr val="32543D"/>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0173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F1C796-BDA9-75D5-36A5-541B5BE2C3B6}"/>
              </a:ext>
            </a:extLst>
          </p:cNvPr>
          <p:cNvSpPr txBox="1"/>
          <p:nvPr/>
        </p:nvSpPr>
        <p:spPr>
          <a:xfrm>
            <a:off x="408702" y="247780"/>
            <a:ext cx="10147751" cy="601255"/>
          </a:xfrm>
          <a:prstGeom prst="rect">
            <a:avLst/>
          </a:prstGeom>
          <a:noFill/>
        </p:spPr>
        <p:txBody>
          <a:bodyPr wrap="square" lIns="91440" tIns="45720" rIns="91440" bIns="45720" anchor="t">
            <a:spAutoFit/>
          </a:bodyPr>
          <a:lstStyle/>
          <a:p>
            <a:pPr>
              <a:lnSpc>
                <a:spcPct val="107000"/>
              </a:lnSpc>
              <a:spcAft>
                <a:spcPts val="800"/>
              </a:spcAft>
            </a:pPr>
            <a:r>
              <a:rPr lang="en-GB" sz="3200" b="1">
                <a:solidFill>
                  <a:srgbClr val="32543D"/>
                </a:solidFill>
                <a:ea typeface="Calibri"/>
                <a:cs typeface="Arial"/>
              </a:rPr>
              <a:t>Need for a regional scale approach </a:t>
            </a:r>
          </a:p>
        </p:txBody>
      </p:sp>
      <p:sp>
        <p:nvSpPr>
          <p:cNvPr id="9" name="TextBox 8">
            <a:extLst>
              <a:ext uri="{FF2B5EF4-FFF2-40B4-BE49-F238E27FC236}">
                <a16:creationId xmlns:a16="http://schemas.microsoft.com/office/drawing/2014/main" id="{679FE86D-4213-BF10-007F-02AE7F06E696}"/>
              </a:ext>
            </a:extLst>
          </p:cNvPr>
          <p:cNvSpPr txBox="1"/>
          <p:nvPr/>
        </p:nvSpPr>
        <p:spPr>
          <a:xfrm>
            <a:off x="7047782" y="1344918"/>
            <a:ext cx="4201064" cy="1169551"/>
          </a:xfrm>
          <a:prstGeom prst="rect">
            <a:avLst/>
          </a:prstGeom>
          <a:solidFill>
            <a:srgbClr val="32543D"/>
          </a:solidFill>
        </p:spPr>
        <p:txBody>
          <a:bodyPr wrap="square" lIns="91440" tIns="45720" rIns="91440" bIns="45720" anchor="t">
            <a:spAutoFit/>
          </a:bodyPr>
          <a:lstStyle>
            <a:defPPr>
              <a:defRPr lang="en-US"/>
            </a:defPPr>
            <a:lvl1pPr>
              <a:defRPr sz="1400"/>
            </a:lvl1pPr>
          </a:lstStyle>
          <a:p>
            <a:r>
              <a:rPr lang="en-GB">
                <a:solidFill>
                  <a:schemeClr val="bg1"/>
                </a:solidFill>
              </a:rPr>
              <a:t>Building a </a:t>
            </a:r>
            <a:r>
              <a:rPr lang="en-GB" b="1">
                <a:solidFill>
                  <a:schemeClr val="bg1"/>
                </a:solidFill>
              </a:rPr>
              <a:t>regional funding ecosystem </a:t>
            </a:r>
            <a:r>
              <a:rPr lang="en-GB">
                <a:solidFill>
                  <a:schemeClr val="bg1"/>
                </a:solidFill>
              </a:rPr>
              <a:t>and the </a:t>
            </a:r>
            <a:r>
              <a:rPr lang="en-GB" b="1">
                <a:solidFill>
                  <a:schemeClr val="bg1"/>
                </a:solidFill>
              </a:rPr>
              <a:t>market infrastructure </a:t>
            </a:r>
            <a:r>
              <a:rPr lang="en-GB">
                <a:solidFill>
                  <a:schemeClr val="bg1"/>
                </a:solidFill>
              </a:rPr>
              <a:t>to unlock </a:t>
            </a:r>
            <a:r>
              <a:rPr lang="en-GB" b="1">
                <a:solidFill>
                  <a:schemeClr val="bg1"/>
                </a:solidFill>
              </a:rPr>
              <a:t>private and public sector funding at scale </a:t>
            </a:r>
            <a:r>
              <a:rPr lang="en-GB">
                <a:solidFill>
                  <a:schemeClr val="bg1"/>
                </a:solidFill>
              </a:rPr>
              <a:t>for natural capital projects to provide the greatest environmental, social, and economic benefits for the West Midlands.  </a:t>
            </a:r>
          </a:p>
        </p:txBody>
      </p:sp>
      <p:sp>
        <p:nvSpPr>
          <p:cNvPr id="11" name="TextBox 10">
            <a:extLst>
              <a:ext uri="{FF2B5EF4-FFF2-40B4-BE49-F238E27FC236}">
                <a16:creationId xmlns:a16="http://schemas.microsoft.com/office/drawing/2014/main" id="{126A9F32-CAA3-E424-0C29-D793144591D7}"/>
              </a:ext>
            </a:extLst>
          </p:cNvPr>
          <p:cNvSpPr txBox="1"/>
          <p:nvPr/>
        </p:nvSpPr>
        <p:spPr>
          <a:xfrm>
            <a:off x="518910" y="5141985"/>
            <a:ext cx="10798541" cy="1077218"/>
          </a:xfrm>
          <a:prstGeom prst="rect">
            <a:avLst/>
          </a:prstGeom>
          <a:solidFill>
            <a:srgbClr val="00797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b="1"/>
            </a:lvl1pPr>
          </a:lstStyle>
          <a:p>
            <a:r>
              <a:rPr lang="en-GB" sz="1600">
                <a:solidFill>
                  <a:schemeClr val="bg1"/>
                </a:solidFill>
              </a:rPr>
              <a:t>Overarching Objective: </a:t>
            </a:r>
            <a:r>
              <a:rPr lang="en-GB" sz="1600" b="0" i="1">
                <a:solidFill>
                  <a:schemeClr val="bg1"/>
                </a:solidFill>
              </a:rPr>
              <a:t>WMCA and our partners will establish </a:t>
            </a:r>
            <a:r>
              <a:rPr lang="en-GB" sz="1600" i="1">
                <a:solidFill>
                  <a:schemeClr val="bg1"/>
                </a:solidFill>
              </a:rPr>
              <a:t>the West Midlands as a national leader in urban nature finance</a:t>
            </a:r>
            <a:r>
              <a:rPr lang="en-GB" sz="1600" b="0" i="1">
                <a:solidFill>
                  <a:schemeClr val="bg1"/>
                </a:solidFill>
              </a:rPr>
              <a:t>, developing market infrastructure and implementing system-level change by 2030 to build a nature-positive economy, delivering inclusive growth, climate resilience and our ambitions for a region which is: fairer, greener, healthier, better connected and more prosperous. </a:t>
            </a:r>
          </a:p>
        </p:txBody>
      </p:sp>
      <p:sp>
        <p:nvSpPr>
          <p:cNvPr id="3" name="TextBox 2">
            <a:extLst>
              <a:ext uri="{FF2B5EF4-FFF2-40B4-BE49-F238E27FC236}">
                <a16:creationId xmlns:a16="http://schemas.microsoft.com/office/drawing/2014/main" id="{E7AEE955-9E15-0DE4-D6D2-C235E4D45FED}"/>
              </a:ext>
            </a:extLst>
          </p:cNvPr>
          <p:cNvSpPr txBox="1"/>
          <p:nvPr/>
        </p:nvSpPr>
        <p:spPr>
          <a:xfrm>
            <a:off x="7047782" y="2664894"/>
            <a:ext cx="4201064" cy="1169551"/>
          </a:xfrm>
          <a:prstGeom prst="rect">
            <a:avLst/>
          </a:prstGeom>
          <a:solidFill>
            <a:srgbClr val="32543D"/>
          </a:solidFill>
        </p:spPr>
        <p:txBody>
          <a:bodyPr wrap="square" lIns="91440" tIns="45720" rIns="91440" bIns="45720" anchor="t">
            <a:spAutoFit/>
          </a:bodyPr>
          <a:lstStyle/>
          <a:p>
            <a:r>
              <a:rPr lang="en-GB" sz="1400">
                <a:solidFill>
                  <a:schemeClr val="bg1"/>
                </a:solidFill>
              </a:rPr>
              <a:t>Leveraging </a:t>
            </a:r>
            <a:r>
              <a:rPr lang="en-GB" sz="1400" b="1">
                <a:solidFill>
                  <a:schemeClr val="bg1"/>
                </a:solidFill>
              </a:rPr>
              <a:t>WMCA’s role as a regional enabler </a:t>
            </a:r>
            <a:r>
              <a:rPr lang="en-GB" sz="1400">
                <a:solidFill>
                  <a:schemeClr val="bg1"/>
                </a:solidFill>
              </a:rPr>
              <a:t>to </a:t>
            </a:r>
            <a:r>
              <a:rPr lang="en-GB" sz="1400" b="1">
                <a:solidFill>
                  <a:schemeClr val="bg1"/>
                </a:solidFill>
              </a:rPr>
              <a:t>build stakeholder capacity and capability</a:t>
            </a:r>
            <a:r>
              <a:rPr lang="en-GB" sz="1400">
                <a:solidFill>
                  <a:schemeClr val="bg1"/>
                </a:solidFill>
              </a:rPr>
              <a:t> to deliver strategically integrated natural capital projects which optimise socio-economic and environmental outcomes for the West Midlands. </a:t>
            </a:r>
          </a:p>
        </p:txBody>
      </p:sp>
      <p:sp>
        <p:nvSpPr>
          <p:cNvPr id="18" name="Rectangle 17">
            <a:extLst>
              <a:ext uri="{FF2B5EF4-FFF2-40B4-BE49-F238E27FC236}">
                <a16:creationId xmlns:a16="http://schemas.microsoft.com/office/drawing/2014/main" id="{6FD10BFB-AE9B-7C71-FA30-0086BA03DC56}"/>
              </a:ext>
            </a:extLst>
          </p:cNvPr>
          <p:cNvSpPr/>
          <p:nvPr/>
        </p:nvSpPr>
        <p:spPr>
          <a:xfrm>
            <a:off x="511004" y="1887760"/>
            <a:ext cx="5147924" cy="540000"/>
          </a:xfrm>
          <a:prstGeom prst="rect">
            <a:avLst/>
          </a:prstGeom>
          <a:solidFill>
            <a:srgbClr val="32543D"/>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1"/>
                </a:solidFill>
                <a:effectLst/>
                <a:uLnTx/>
                <a:uFillTx/>
                <a:latin typeface="Aptos" panose="02110004020202020204"/>
                <a:ea typeface="+mn-ea"/>
                <a:cs typeface="+mn-cs"/>
              </a:rPr>
              <a:t>Leadership and strategic coordination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schemeClr val="bg1"/>
                </a:solidFill>
                <a:effectLst/>
                <a:uLnTx/>
                <a:uFillTx/>
                <a:latin typeface="Aptos" panose="02110004020202020204"/>
                <a:ea typeface="+mn-ea"/>
                <a:cs typeface="+mn-cs"/>
              </a:rPr>
              <a:t>(i.e., regional BNG approach, strengthen regional environmental policies, coherent communication)</a:t>
            </a:r>
          </a:p>
        </p:txBody>
      </p:sp>
      <p:sp>
        <p:nvSpPr>
          <p:cNvPr id="19" name="Rectangle 18">
            <a:extLst>
              <a:ext uri="{FF2B5EF4-FFF2-40B4-BE49-F238E27FC236}">
                <a16:creationId xmlns:a16="http://schemas.microsoft.com/office/drawing/2014/main" id="{938B6E93-92FF-26DB-57CF-F729EF2D6CC3}"/>
              </a:ext>
            </a:extLst>
          </p:cNvPr>
          <p:cNvSpPr/>
          <p:nvPr/>
        </p:nvSpPr>
        <p:spPr>
          <a:xfrm>
            <a:off x="511004" y="2514469"/>
            <a:ext cx="5147924" cy="540000"/>
          </a:xfrm>
          <a:prstGeom prst="rect">
            <a:avLst/>
          </a:prstGeom>
          <a:solidFill>
            <a:srgbClr val="32543D"/>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1"/>
                </a:solidFill>
                <a:effectLst/>
                <a:uLnTx/>
                <a:uFillTx/>
                <a:latin typeface="Aptos" panose="02110004020202020204"/>
                <a:ea typeface="+mn-ea"/>
                <a:cs typeface="+mn-cs"/>
              </a:rPr>
              <a:t>Scale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schemeClr val="bg1"/>
                </a:solidFill>
                <a:effectLst/>
                <a:uLnTx/>
                <a:uFillTx/>
                <a:latin typeface="Aptos" panose="02110004020202020204"/>
                <a:ea typeface="+mn-ea"/>
                <a:cs typeface="+mn-cs"/>
              </a:rPr>
              <a:t>(i.e., reduce fragmentation to attract investment, strategic investment, risk mitigation)</a:t>
            </a:r>
          </a:p>
        </p:txBody>
      </p:sp>
      <p:sp>
        <p:nvSpPr>
          <p:cNvPr id="20" name="Rectangle 19">
            <a:extLst>
              <a:ext uri="{FF2B5EF4-FFF2-40B4-BE49-F238E27FC236}">
                <a16:creationId xmlns:a16="http://schemas.microsoft.com/office/drawing/2014/main" id="{4D5CC3E8-D8F9-A874-125A-4E7AD0878C8E}"/>
              </a:ext>
            </a:extLst>
          </p:cNvPr>
          <p:cNvSpPr/>
          <p:nvPr/>
        </p:nvSpPr>
        <p:spPr>
          <a:xfrm>
            <a:off x="511004" y="3141178"/>
            <a:ext cx="5147924" cy="540000"/>
          </a:xfrm>
          <a:prstGeom prst="rect">
            <a:avLst/>
          </a:prstGeom>
          <a:solidFill>
            <a:srgbClr val="32543D"/>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1"/>
                </a:solidFill>
                <a:effectLst/>
                <a:uLnTx/>
                <a:uFillTx/>
                <a:latin typeface="Aptos" panose="02110004020202020204"/>
                <a:ea typeface="+mn-ea"/>
                <a:cs typeface="+mn-cs"/>
              </a:rPr>
              <a:t>Project development and implementation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schemeClr val="bg1"/>
                </a:solidFill>
                <a:effectLst/>
                <a:uLnTx/>
                <a:uFillTx/>
                <a:latin typeface="Aptos" panose="02110004020202020204"/>
                <a:ea typeface="+mn-ea"/>
                <a:cs typeface="+mn-cs"/>
              </a:rPr>
              <a:t>(i.e., connecting projects with buyers, developing pipeline of PES projects)</a:t>
            </a:r>
          </a:p>
        </p:txBody>
      </p:sp>
      <p:sp>
        <p:nvSpPr>
          <p:cNvPr id="21" name="Rectangle 20">
            <a:extLst>
              <a:ext uri="{FF2B5EF4-FFF2-40B4-BE49-F238E27FC236}">
                <a16:creationId xmlns:a16="http://schemas.microsoft.com/office/drawing/2014/main" id="{5DD20FF3-6A36-7270-A428-0693DCEEB40D}"/>
              </a:ext>
            </a:extLst>
          </p:cNvPr>
          <p:cNvSpPr/>
          <p:nvPr/>
        </p:nvSpPr>
        <p:spPr>
          <a:xfrm>
            <a:off x="511004" y="4394595"/>
            <a:ext cx="5147924" cy="540000"/>
          </a:xfrm>
          <a:prstGeom prst="rect">
            <a:avLst/>
          </a:prstGeom>
          <a:solidFill>
            <a:srgbClr val="32543D"/>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1"/>
                </a:solidFill>
                <a:effectLst/>
                <a:uLnTx/>
                <a:uFillTx/>
                <a:latin typeface="Aptos" panose="02110004020202020204"/>
                <a:ea typeface="+mn-ea"/>
                <a:cs typeface="+mn-cs"/>
              </a:rPr>
              <a:t>Knowledge sharing and learning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schemeClr val="bg1"/>
                </a:solidFill>
                <a:effectLst/>
                <a:uLnTx/>
                <a:uFillTx/>
                <a:latin typeface="Aptos" panose="02110004020202020204"/>
                <a:ea typeface="+mn-ea"/>
                <a:cs typeface="+mn-cs"/>
              </a:rPr>
              <a:t>(i.e., promote best practice, advance innovation, collective procurement and sharing of expert advice)</a:t>
            </a:r>
          </a:p>
        </p:txBody>
      </p:sp>
      <p:sp>
        <p:nvSpPr>
          <p:cNvPr id="22" name="Rectangle 21">
            <a:extLst>
              <a:ext uri="{FF2B5EF4-FFF2-40B4-BE49-F238E27FC236}">
                <a16:creationId xmlns:a16="http://schemas.microsoft.com/office/drawing/2014/main" id="{8184751E-8D9A-8F7F-3023-67FBA46ECC99}"/>
              </a:ext>
            </a:extLst>
          </p:cNvPr>
          <p:cNvSpPr/>
          <p:nvPr/>
        </p:nvSpPr>
        <p:spPr>
          <a:xfrm>
            <a:off x="511004" y="3767887"/>
            <a:ext cx="5147924" cy="540000"/>
          </a:xfrm>
          <a:prstGeom prst="rect">
            <a:avLst/>
          </a:prstGeom>
          <a:solidFill>
            <a:srgbClr val="32543D"/>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1"/>
                </a:solidFill>
                <a:effectLst/>
                <a:uLnTx/>
                <a:uFillTx/>
                <a:latin typeface="Aptos" panose="02110004020202020204"/>
                <a:ea typeface="+mn-ea"/>
                <a:cs typeface="+mn-cs"/>
              </a:rPr>
              <a:t>Impact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schemeClr val="bg1"/>
                </a:solidFill>
                <a:effectLst/>
                <a:uLnTx/>
                <a:uFillTx/>
                <a:latin typeface="Aptos" panose="02110004020202020204"/>
                <a:ea typeface="+mn-ea"/>
                <a:cs typeface="+mn-cs"/>
              </a:rPr>
              <a:t>(i.e., enhanced brand identity, better greenspace and habitat connectivity, aggregated projects)</a:t>
            </a:r>
            <a:endParaRPr kumimoji="0" lang="en-GB" sz="1400" b="0" i="1" u="none" strike="noStrike" kern="0" cap="none" spc="0" normalizeH="0" baseline="0" noProof="0">
              <a:ln>
                <a:noFill/>
              </a:ln>
              <a:solidFill>
                <a:schemeClr val="bg1"/>
              </a:solidFill>
              <a:effectLst/>
              <a:uLnTx/>
              <a:uFillTx/>
              <a:latin typeface="Aptos" panose="02110004020202020204"/>
              <a:ea typeface="+mn-ea"/>
              <a:cs typeface="+mn-cs"/>
            </a:endParaRPr>
          </a:p>
        </p:txBody>
      </p:sp>
      <p:sp>
        <p:nvSpPr>
          <p:cNvPr id="23" name="Arrow: Right 22">
            <a:extLst>
              <a:ext uri="{FF2B5EF4-FFF2-40B4-BE49-F238E27FC236}">
                <a16:creationId xmlns:a16="http://schemas.microsoft.com/office/drawing/2014/main" id="{73C41489-18AB-B6F5-0594-E5BD05303FB4}"/>
              </a:ext>
            </a:extLst>
          </p:cNvPr>
          <p:cNvSpPr/>
          <p:nvPr/>
        </p:nvSpPr>
        <p:spPr>
          <a:xfrm>
            <a:off x="5816527" y="1747875"/>
            <a:ext cx="660636" cy="2755185"/>
          </a:xfrm>
          <a:prstGeom prst="rightArrow">
            <a:avLst>
              <a:gd name="adj1" fmla="val 50000"/>
              <a:gd name="adj2" fmla="val 100000"/>
            </a:avLst>
          </a:prstGeom>
          <a:solidFill>
            <a:srgbClr val="00797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EB0D7EE3-4582-9B95-905A-6A168BC2CB07}"/>
              </a:ext>
            </a:extLst>
          </p:cNvPr>
          <p:cNvSpPr/>
          <p:nvPr/>
        </p:nvSpPr>
        <p:spPr>
          <a:xfrm>
            <a:off x="518910" y="952097"/>
            <a:ext cx="5147924" cy="222246"/>
          </a:xfrm>
          <a:prstGeom prst="rect">
            <a:avLst/>
          </a:prstGeom>
          <a:solidFill>
            <a:srgbClr val="00797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bg1"/>
                </a:solidFill>
                <a:effectLst/>
                <a:uLnTx/>
                <a:uFillTx/>
                <a:latin typeface="Aptos" panose="02110004020202020204"/>
                <a:ea typeface="+mn-ea"/>
                <a:cs typeface="+mn-cs"/>
              </a:rPr>
              <a:t>Mapped market needs</a:t>
            </a:r>
            <a:endParaRPr kumimoji="0" lang="en-GB" sz="1050" b="0" i="1" u="none" strike="noStrike" kern="0" cap="none" spc="0" normalizeH="0" baseline="0" noProof="0">
              <a:ln>
                <a:noFill/>
              </a:ln>
              <a:solidFill>
                <a:schemeClr val="bg1"/>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3E5B8A46-2BF1-2C0B-9981-7399C36231F3}"/>
              </a:ext>
            </a:extLst>
          </p:cNvPr>
          <p:cNvSpPr/>
          <p:nvPr/>
        </p:nvSpPr>
        <p:spPr>
          <a:xfrm>
            <a:off x="518910" y="1261051"/>
            <a:ext cx="5147924" cy="540000"/>
          </a:xfrm>
          <a:prstGeom prst="rect">
            <a:avLst/>
          </a:prstGeom>
          <a:solidFill>
            <a:srgbClr val="32543D"/>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chemeClr val="bg1"/>
                </a:solidFill>
                <a:effectLst/>
                <a:uLnTx/>
                <a:uFillTx/>
                <a:latin typeface="Aptos" panose="02110004020202020204"/>
                <a:ea typeface="+mn-ea"/>
                <a:cs typeface="+mn-cs"/>
              </a:rPr>
              <a:t>Funding and finance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schemeClr val="bg1"/>
                </a:solidFill>
                <a:effectLst/>
                <a:uLnTx/>
                <a:uFillTx/>
                <a:latin typeface="Aptos" panose="02110004020202020204"/>
                <a:ea typeface="+mn-ea"/>
                <a:cs typeface="+mn-cs"/>
              </a:rPr>
              <a:t>(£179m funding gap identified, use of repayable capital is specific cases desired)</a:t>
            </a:r>
          </a:p>
        </p:txBody>
      </p:sp>
      <p:sp>
        <p:nvSpPr>
          <p:cNvPr id="28" name="Oval 27">
            <a:extLst>
              <a:ext uri="{FF2B5EF4-FFF2-40B4-BE49-F238E27FC236}">
                <a16:creationId xmlns:a16="http://schemas.microsoft.com/office/drawing/2014/main" id="{9A841A75-5FD6-1A1D-F05E-22CC8370A91F}"/>
              </a:ext>
            </a:extLst>
          </p:cNvPr>
          <p:cNvSpPr/>
          <p:nvPr/>
        </p:nvSpPr>
        <p:spPr>
          <a:xfrm>
            <a:off x="6449397" y="2915306"/>
            <a:ext cx="526210" cy="4985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c 26" descr="Users with solid fill">
            <a:extLst>
              <a:ext uri="{FF2B5EF4-FFF2-40B4-BE49-F238E27FC236}">
                <a16:creationId xmlns:a16="http://schemas.microsoft.com/office/drawing/2014/main" id="{890EE24C-7789-6A79-EAAF-92D02D5EB7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91590" y="2917752"/>
            <a:ext cx="439352" cy="439352"/>
          </a:xfrm>
          <a:prstGeom prst="rect">
            <a:avLst/>
          </a:prstGeom>
        </p:spPr>
      </p:pic>
      <p:sp>
        <p:nvSpPr>
          <p:cNvPr id="29" name="Oval 28">
            <a:extLst>
              <a:ext uri="{FF2B5EF4-FFF2-40B4-BE49-F238E27FC236}">
                <a16:creationId xmlns:a16="http://schemas.microsoft.com/office/drawing/2014/main" id="{597BEF0A-C084-6137-4428-245F80D796EA}"/>
              </a:ext>
            </a:extLst>
          </p:cNvPr>
          <p:cNvSpPr/>
          <p:nvPr/>
        </p:nvSpPr>
        <p:spPr>
          <a:xfrm>
            <a:off x="6470610" y="1596332"/>
            <a:ext cx="526210" cy="4985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Graphic 31" descr="Money with solid fill">
            <a:extLst>
              <a:ext uri="{FF2B5EF4-FFF2-40B4-BE49-F238E27FC236}">
                <a16:creationId xmlns:a16="http://schemas.microsoft.com/office/drawing/2014/main" id="{EEF2CF6E-59B0-5B94-82B2-B7E43BB1CA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28124" y="1617601"/>
            <a:ext cx="405669" cy="405669"/>
          </a:xfrm>
          <a:prstGeom prst="rect">
            <a:avLst/>
          </a:prstGeom>
        </p:spPr>
      </p:pic>
      <p:sp>
        <p:nvSpPr>
          <p:cNvPr id="2" name="Rectangle 1">
            <a:extLst>
              <a:ext uri="{FF2B5EF4-FFF2-40B4-BE49-F238E27FC236}">
                <a16:creationId xmlns:a16="http://schemas.microsoft.com/office/drawing/2014/main" id="{04CB0120-CD61-5A83-C059-C3F3041C2B1A}"/>
              </a:ext>
            </a:extLst>
          </p:cNvPr>
          <p:cNvSpPr/>
          <p:nvPr/>
        </p:nvSpPr>
        <p:spPr>
          <a:xfrm>
            <a:off x="5816526" y="952097"/>
            <a:ext cx="5582572" cy="222246"/>
          </a:xfrm>
          <a:prstGeom prst="rect">
            <a:avLst/>
          </a:prstGeom>
          <a:solidFill>
            <a:srgbClr val="00797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u="none" strike="noStrike" kern="0" cap="none" spc="0" normalizeH="0" baseline="0" noProof="0">
                <a:ln>
                  <a:noFill/>
                </a:ln>
                <a:solidFill>
                  <a:schemeClr val="bg1"/>
                </a:solidFill>
                <a:effectLst/>
                <a:uLnTx/>
                <a:uFillTx/>
                <a:latin typeface="Aptos" panose="02110004020202020204"/>
                <a:ea typeface="+mn-ea"/>
                <a:cs typeface="+mn-cs"/>
              </a:rPr>
              <a:t>Strategic objectives  </a:t>
            </a:r>
          </a:p>
        </p:txBody>
      </p:sp>
      <p:sp>
        <p:nvSpPr>
          <p:cNvPr id="6" name="TextBox 5">
            <a:extLst>
              <a:ext uri="{FF2B5EF4-FFF2-40B4-BE49-F238E27FC236}">
                <a16:creationId xmlns:a16="http://schemas.microsoft.com/office/drawing/2014/main" id="{B6098022-EC86-CB93-6850-572724435E5D}"/>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18</a:t>
            </a:r>
            <a:endParaRPr lang="en-GB" sz="1200"/>
          </a:p>
        </p:txBody>
      </p:sp>
      <p:sp>
        <p:nvSpPr>
          <p:cNvPr id="10" name="TextBox 9">
            <a:extLst>
              <a:ext uri="{FF2B5EF4-FFF2-40B4-BE49-F238E27FC236}">
                <a16:creationId xmlns:a16="http://schemas.microsoft.com/office/drawing/2014/main" id="{359B0E8A-72DE-F996-91F0-664E2F80EDB5}"/>
              </a:ext>
            </a:extLst>
          </p:cNvPr>
          <p:cNvSpPr txBox="1"/>
          <p:nvPr/>
        </p:nvSpPr>
        <p:spPr>
          <a:xfrm>
            <a:off x="7047782" y="3984870"/>
            <a:ext cx="4201064" cy="954107"/>
          </a:xfrm>
          <a:prstGeom prst="rect">
            <a:avLst/>
          </a:prstGeom>
          <a:solidFill>
            <a:srgbClr val="32543D"/>
          </a:solidFill>
        </p:spPr>
        <p:txBody>
          <a:bodyPr wrap="square" lIns="91440" tIns="45720" rIns="91440" bIns="45720" anchor="t">
            <a:spAutoFit/>
          </a:bodyPr>
          <a:lstStyle/>
          <a:p>
            <a:r>
              <a:rPr lang="en-GB" sz="1400">
                <a:solidFill>
                  <a:schemeClr val="bg1"/>
                </a:solidFill>
              </a:rPr>
              <a:t>Developing a strategically coordinated approach to fund and deliver the priorities and actions identified in the </a:t>
            </a:r>
            <a:r>
              <a:rPr lang="en-GB" sz="1400" b="1">
                <a:solidFill>
                  <a:schemeClr val="bg1"/>
                </a:solidFill>
              </a:rPr>
              <a:t>West Midlands Local Nature Recovery Strategy </a:t>
            </a:r>
          </a:p>
        </p:txBody>
      </p:sp>
      <p:sp>
        <p:nvSpPr>
          <p:cNvPr id="12" name="Oval 11">
            <a:extLst>
              <a:ext uri="{FF2B5EF4-FFF2-40B4-BE49-F238E27FC236}">
                <a16:creationId xmlns:a16="http://schemas.microsoft.com/office/drawing/2014/main" id="{4BD910AF-66FE-E4C7-C9D4-E08C9DEAE9DD}"/>
              </a:ext>
            </a:extLst>
          </p:cNvPr>
          <p:cNvSpPr/>
          <p:nvPr/>
        </p:nvSpPr>
        <p:spPr>
          <a:xfrm>
            <a:off x="6448161" y="4189969"/>
            <a:ext cx="526210" cy="4985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Tree With Roots with solid fill">
            <a:extLst>
              <a:ext uri="{FF2B5EF4-FFF2-40B4-BE49-F238E27FC236}">
                <a16:creationId xmlns:a16="http://schemas.microsoft.com/office/drawing/2014/main" id="{E1AF6F14-BDA2-B383-D784-BF4C09ED92A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490273" y="4211434"/>
            <a:ext cx="439352" cy="439352"/>
          </a:xfrm>
          <a:prstGeom prst="rect">
            <a:avLst/>
          </a:prstGeom>
        </p:spPr>
      </p:pic>
    </p:spTree>
    <p:extLst>
      <p:ext uri="{BB962C8B-B14F-4D97-AF65-F5344CB8AC3E}">
        <p14:creationId xmlns:p14="http://schemas.microsoft.com/office/powerpoint/2010/main" val="3794515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riding bikes&#10;&#10;AI-generated content may be incorrect.">
            <a:extLst>
              <a:ext uri="{FF2B5EF4-FFF2-40B4-BE49-F238E27FC236}">
                <a16:creationId xmlns:a16="http://schemas.microsoft.com/office/drawing/2014/main" id="{11CEBD63-834D-2E3D-F71A-87CED3C4F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1610" y="225913"/>
            <a:ext cx="2963926" cy="5733825"/>
          </a:xfrm>
          <a:prstGeom prst="rect">
            <a:avLst/>
          </a:prstGeom>
        </p:spPr>
      </p:pic>
      <p:sp>
        <p:nvSpPr>
          <p:cNvPr id="4" name="Rectangle 3">
            <a:extLst>
              <a:ext uri="{FF2B5EF4-FFF2-40B4-BE49-F238E27FC236}">
                <a16:creationId xmlns:a16="http://schemas.microsoft.com/office/drawing/2014/main" id="{FEDF06D7-E45E-97F0-6F91-F67D789C94E4}"/>
              </a:ext>
            </a:extLst>
          </p:cNvPr>
          <p:cNvSpPr/>
          <p:nvPr/>
        </p:nvSpPr>
        <p:spPr>
          <a:xfrm>
            <a:off x="0" y="6219645"/>
            <a:ext cx="12191999" cy="638355"/>
          </a:xfrm>
          <a:prstGeom prst="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4" descr="A black and white logo&#10;&#10;Description automatically generated">
            <a:extLst>
              <a:ext uri="{FF2B5EF4-FFF2-40B4-BE49-F238E27FC236}">
                <a16:creationId xmlns:a16="http://schemas.microsoft.com/office/drawing/2014/main" id="{0133AC11-3D57-F293-449A-A8C84ABB1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0325" y="6282991"/>
            <a:ext cx="1580399" cy="5200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75A41D8-6BBF-EC99-6AE3-DF641CB1E56E}"/>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19</a:t>
            </a:r>
            <a:endParaRPr lang="en-GB" sz="1200">
              <a:solidFill>
                <a:schemeClr val="bg1"/>
              </a:solidFill>
            </a:endParaRPr>
          </a:p>
        </p:txBody>
      </p:sp>
      <p:sp>
        <p:nvSpPr>
          <p:cNvPr id="9" name="TextBox 8">
            <a:extLst>
              <a:ext uri="{FF2B5EF4-FFF2-40B4-BE49-F238E27FC236}">
                <a16:creationId xmlns:a16="http://schemas.microsoft.com/office/drawing/2014/main" id="{D84006E5-82B6-BF77-6DD1-14FD1FDABE0B}"/>
              </a:ext>
            </a:extLst>
          </p:cNvPr>
          <p:cNvSpPr txBox="1"/>
          <p:nvPr/>
        </p:nvSpPr>
        <p:spPr>
          <a:xfrm>
            <a:off x="376428" y="871428"/>
            <a:ext cx="7738754" cy="5447645"/>
          </a:xfrm>
          <a:prstGeom prst="rect">
            <a:avLst/>
          </a:prstGeom>
          <a:noFill/>
        </p:spPr>
        <p:txBody>
          <a:bodyPr rot="0" spcFirstLastPara="0" vertOverflow="overflow" horzOverflow="overflow" vert="horz" wrap="square" lIns="91440" tIns="45720" rIns="91440" bIns="45720" numCol="2" spcCol="540000" rtlCol="0" fromWordArt="0" anchor="t" anchorCtr="0" forceAA="0" compatLnSpc="1">
            <a:prstTxWarp prst="textNoShape">
              <a:avLst/>
            </a:prstTxWarp>
            <a:spAutoFit/>
          </a:bodyPr>
          <a:lstStyle/>
          <a:p>
            <a:pPr marL="171450" indent="-171450">
              <a:buFont typeface="Arial" panose="020B0604020202020204" pitchFamily="34" charset="0"/>
              <a:buChar char="•"/>
            </a:pPr>
            <a:r>
              <a:rPr lang="en-GB" sz="1200"/>
              <a:t>The </a:t>
            </a:r>
            <a:r>
              <a:rPr lang="en-GB" sz="1200" b="1"/>
              <a:t>WMCA area is predominantly urban with a fragmented and limited land bank</a:t>
            </a:r>
            <a:r>
              <a:rPr lang="en-GB" sz="1200"/>
              <a:t>. There is currently a lack of effective mechanisms/markets to drive investment into the type of green and blue infrastructure that the majority of the WMCA area requires. </a:t>
            </a:r>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r>
              <a:rPr lang="en-GB" sz="1200" b="1"/>
              <a:t>Private sector finance is predominantly focused on landscape-scale projects </a:t>
            </a:r>
            <a:r>
              <a:rPr lang="en-GB" sz="1200"/>
              <a:t>that can offer £multi-million investment propositions. The WMCA area does not have individual natural capital projects of this magnitude. Aggregation mechanisms are needed to provide an investment offer of sufficient scale to attract and de-risk investment. </a:t>
            </a:r>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r>
              <a:rPr lang="en-GB" sz="1200" b="1"/>
              <a:t>Current levels of public spending are failing to halt ecosystem degradation and biodiversity decline</a:t>
            </a:r>
            <a:r>
              <a:rPr lang="en-GB" sz="1200"/>
              <a:t>. Whilst Local Nature Recovery Strategies will provide a spatial framework and priorities to reverse this decline, the funding gap to deliver the UK’s nature-related targets is at least £6 billion annually. </a:t>
            </a:r>
          </a:p>
          <a:p>
            <a:endParaRPr lang="en-GB" sz="1200"/>
          </a:p>
          <a:p>
            <a:endParaRPr lang="en-GB" sz="1200"/>
          </a:p>
          <a:p>
            <a:endParaRPr lang="en-GB" sz="1200"/>
          </a:p>
          <a:p>
            <a:endParaRPr lang="en-GB" sz="1200"/>
          </a:p>
          <a:p>
            <a:endParaRPr lang="en-GB" sz="1200"/>
          </a:p>
          <a:p>
            <a:endParaRPr lang="en-GB" sz="1200"/>
          </a:p>
          <a:p>
            <a:pPr marL="171450" indent="-171450">
              <a:buFont typeface="Arial" panose="020B0604020202020204" pitchFamily="34" charset="0"/>
              <a:buChar char="•"/>
            </a:pPr>
            <a:r>
              <a:rPr lang="en-GB" sz="1200"/>
              <a:t>There is </a:t>
            </a:r>
            <a:r>
              <a:rPr lang="en-GB" sz="1200" b="1"/>
              <a:t>a lack of evidence of what works, and a “missing middle” </a:t>
            </a:r>
            <a:r>
              <a:rPr lang="en-GB" sz="1200"/>
              <a:t>between local markets and national finance and supply chains. Addressing this gap requires place-based delivery frameworks and market infrastructure of a strategic scale. </a:t>
            </a:r>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r>
              <a:rPr lang="en-GB" sz="1200" b="1"/>
              <a:t>Nature markets remain constrained by uncertainty and inconsistency</a:t>
            </a:r>
            <a:r>
              <a:rPr lang="en-GB" sz="1200"/>
              <a:t>. Finance models for Biodiversity Net Gain (BNG) are emerging and an opportunity exists for collaboration across local authorities. </a:t>
            </a:r>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r>
              <a:rPr lang="en-GB" sz="1200"/>
              <a:t>There is currently </a:t>
            </a:r>
            <a:r>
              <a:rPr lang="en-GB" sz="1200" b="1"/>
              <a:t>insufficient local capability and capacity </a:t>
            </a:r>
            <a:r>
              <a:rPr lang="en-GB" sz="1200"/>
              <a:t>to leverage the full potential of emerging nature markets. The WMCA LINC programme has secured specialist support to develop regional capability. </a:t>
            </a:r>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r>
              <a:rPr lang="en-GB" sz="1200"/>
              <a:t>The Green Infrastructure Framework for England provides standards for improving access to green space and urban nature recovery. There is </a:t>
            </a:r>
            <a:r>
              <a:rPr lang="en-GB" sz="1200" b="1"/>
              <a:t>significant opportunity to align Local Nature Recovery Strategies with the Green Infrastructure Framework and utilise LINC as the mechanism to unlock finance </a:t>
            </a:r>
            <a:r>
              <a:rPr lang="en-GB" sz="1200"/>
              <a:t>to deliver and maintain high quality green and blue space. </a:t>
            </a:r>
          </a:p>
        </p:txBody>
      </p:sp>
      <p:sp>
        <p:nvSpPr>
          <p:cNvPr id="14" name="TextBox 13">
            <a:extLst>
              <a:ext uri="{FF2B5EF4-FFF2-40B4-BE49-F238E27FC236}">
                <a16:creationId xmlns:a16="http://schemas.microsoft.com/office/drawing/2014/main" id="{61226264-75AC-5627-16B0-333E1FB5E2FF}"/>
              </a:ext>
            </a:extLst>
          </p:cNvPr>
          <p:cNvSpPr txBox="1"/>
          <p:nvPr/>
        </p:nvSpPr>
        <p:spPr>
          <a:xfrm>
            <a:off x="344916" y="247780"/>
            <a:ext cx="10147751" cy="400110"/>
          </a:xfrm>
          <a:prstGeom prst="rect">
            <a:avLst/>
          </a:prstGeom>
          <a:noFill/>
        </p:spPr>
        <p:txBody>
          <a:bodyPr wrap="square" lIns="91440" tIns="45720" rIns="91440" bIns="45720" anchor="t">
            <a:spAutoFit/>
          </a:bodyPr>
          <a:lstStyle/>
          <a:p>
            <a:r>
              <a:rPr lang="en-GB" sz="2000" b="1">
                <a:solidFill>
                  <a:srgbClr val="32543D"/>
                </a:solidFill>
              </a:rPr>
              <a:t>Regional challenges and opportunities</a:t>
            </a:r>
            <a:endParaRPr lang="en-GB" sz="2000">
              <a:solidFill>
                <a:srgbClr val="32543D"/>
              </a:solidFill>
            </a:endParaRPr>
          </a:p>
        </p:txBody>
      </p:sp>
    </p:spTree>
    <p:extLst>
      <p:ext uri="{BB962C8B-B14F-4D97-AF65-F5344CB8AC3E}">
        <p14:creationId xmlns:p14="http://schemas.microsoft.com/office/powerpoint/2010/main" val="1359831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3D78F-B540-9DF7-253C-0B5FF6D336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0F62D-2FC7-5AF1-7FB4-6DCBBAC68208}"/>
              </a:ext>
            </a:extLst>
          </p:cNvPr>
          <p:cNvSpPr>
            <a:spLocks noGrp="1"/>
          </p:cNvSpPr>
          <p:nvPr>
            <p:ph idx="1"/>
          </p:nvPr>
        </p:nvSpPr>
        <p:spPr>
          <a:xfrm>
            <a:off x="733530" y="459731"/>
            <a:ext cx="10515600" cy="782063"/>
          </a:xfrm>
        </p:spPr>
        <p:txBody>
          <a:bodyPr/>
          <a:lstStyle/>
          <a:p>
            <a:pPr marL="0" indent="0">
              <a:buNone/>
            </a:pPr>
            <a:r>
              <a:rPr lang="en-GB" b="1">
                <a:solidFill>
                  <a:schemeClr val="bg1"/>
                </a:solidFill>
              </a:rPr>
              <a:t>Local Investment in Natural Capital strategic delivery partners</a:t>
            </a:r>
          </a:p>
        </p:txBody>
      </p:sp>
      <p:pic>
        <p:nvPicPr>
          <p:cNvPr id="4" name="Picture 3">
            <a:extLst>
              <a:ext uri="{FF2B5EF4-FFF2-40B4-BE49-F238E27FC236}">
                <a16:creationId xmlns:a16="http://schemas.microsoft.com/office/drawing/2014/main" id="{6C383C5B-0EC5-FBBC-B33C-97728E7C2582}"/>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32EE752-8E98-936F-0997-F3C8ACA76B41}"/>
              </a:ext>
            </a:extLst>
          </p:cNvPr>
          <p:cNvSpPr txBox="1"/>
          <p:nvPr/>
        </p:nvSpPr>
        <p:spPr>
          <a:xfrm>
            <a:off x="1399032" y="283828"/>
            <a:ext cx="9921240" cy="707886"/>
          </a:xfrm>
          <a:prstGeom prst="rect">
            <a:avLst/>
          </a:prstGeom>
          <a:noFill/>
        </p:spPr>
        <p:txBody>
          <a:bodyPr wrap="square" rtlCol="0">
            <a:spAutoFit/>
          </a:bodyPr>
          <a:lstStyle/>
          <a:p>
            <a:r>
              <a:rPr lang="en-GB" sz="4000" b="1">
                <a:solidFill>
                  <a:schemeClr val="bg1"/>
                </a:solidFill>
              </a:rPr>
              <a:t>West Midlands LINC  Strategic Partners</a:t>
            </a:r>
          </a:p>
        </p:txBody>
      </p:sp>
    </p:spTree>
    <p:extLst>
      <p:ext uri="{BB962C8B-B14F-4D97-AF65-F5344CB8AC3E}">
        <p14:creationId xmlns:p14="http://schemas.microsoft.com/office/powerpoint/2010/main" val="1140870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00FDE86-9160-963C-C156-8406FE4E6DB2}"/>
              </a:ext>
            </a:extLst>
          </p:cNvPr>
          <p:cNvSpPr/>
          <p:nvPr/>
        </p:nvSpPr>
        <p:spPr>
          <a:xfrm>
            <a:off x="3274690" y="1966903"/>
            <a:ext cx="1963893" cy="3337721"/>
          </a:xfrm>
          <a:prstGeom prst="rect">
            <a:avLst/>
          </a:prstGeom>
          <a:solidFill>
            <a:srgbClr val="33543D"/>
          </a:solidFill>
          <a:ln w="28575">
            <a:solidFill>
              <a:srgbClr val="0046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671691A-BC5C-2797-F467-683E0A1CDCD7}"/>
              </a:ext>
            </a:extLst>
          </p:cNvPr>
          <p:cNvSpPr txBox="1"/>
          <p:nvPr/>
        </p:nvSpPr>
        <p:spPr>
          <a:xfrm>
            <a:off x="3326615" y="2267028"/>
            <a:ext cx="1952529" cy="2677656"/>
          </a:xfrm>
          <a:prstGeom prst="rect">
            <a:avLst/>
          </a:prstGeom>
          <a:noFill/>
        </p:spPr>
        <p:txBody>
          <a:bodyPr wrap="square">
            <a:spAutoFit/>
          </a:bodyPr>
          <a:lstStyle/>
          <a:p>
            <a:pPr marL="171450" indent="-171450">
              <a:buFont typeface="Wingdings" panose="05000000000000000000" pitchFamily="2" charset="2"/>
              <a:buChar char="Ø"/>
            </a:pPr>
            <a:r>
              <a:rPr lang="en-GB" sz="1200">
                <a:solidFill>
                  <a:schemeClr val="bg1"/>
                </a:solidFill>
              </a:rPr>
              <a:t>Information frameworks</a:t>
            </a:r>
          </a:p>
          <a:p>
            <a:pPr marL="171450" indent="-171450">
              <a:buFont typeface="Wingdings" panose="05000000000000000000" pitchFamily="2" charset="2"/>
              <a:buChar char="Ø"/>
            </a:pPr>
            <a:r>
              <a:rPr lang="en-GB" sz="1200">
                <a:solidFill>
                  <a:schemeClr val="bg1"/>
                </a:solidFill>
              </a:rPr>
              <a:t>Investment/funding pathways</a:t>
            </a:r>
          </a:p>
          <a:p>
            <a:pPr marL="171450" indent="-171450">
              <a:buFont typeface="Wingdings" panose="05000000000000000000" pitchFamily="2" charset="2"/>
              <a:buChar char="Ø"/>
            </a:pPr>
            <a:r>
              <a:rPr lang="en-GB" sz="1200">
                <a:solidFill>
                  <a:schemeClr val="bg1"/>
                </a:solidFill>
              </a:rPr>
              <a:t>Maturity assessment</a:t>
            </a:r>
          </a:p>
          <a:p>
            <a:pPr marL="171450" indent="-171450">
              <a:buFont typeface="Wingdings" panose="05000000000000000000" pitchFamily="2" charset="2"/>
              <a:buChar char="Ø"/>
            </a:pPr>
            <a:r>
              <a:rPr lang="en-GB" sz="1200">
                <a:solidFill>
                  <a:schemeClr val="bg1"/>
                </a:solidFill>
              </a:rPr>
              <a:t>Impact / benefits realisation</a:t>
            </a:r>
          </a:p>
          <a:p>
            <a:pPr marL="171450" indent="-171450">
              <a:buFont typeface="Wingdings" panose="05000000000000000000" pitchFamily="2" charset="2"/>
              <a:buChar char="Ø"/>
            </a:pPr>
            <a:r>
              <a:rPr lang="en-GB" sz="1200">
                <a:solidFill>
                  <a:schemeClr val="bg1"/>
                </a:solidFill>
              </a:rPr>
              <a:t>Standardises impact metrics</a:t>
            </a:r>
          </a:p>
          <a:p>
            <a:pPr marL="171450" indent="-171450">
              <a:buFont typeface="Wingdings" panose="05000000000000000000" pitchFamily="2" charset="2"/>
              <a:buChar char="Ø"/>
            </a:pPr>
            <a:r>
              <a:rPr lang="en-GB" sz="1200">
                <a:solidFill>
                  <a:schemeClr val="bg1"/>
                </a:solidFill>
              </a:rPr>
              <a:t>Project screening criteria</a:t>
            </a:r>
          </a:p>
          <a:p>
            <a:pPr marL="171450" indent="-171450">
              <a:buFont typeface="Wingdings" panose="05000000000000000000" pitchFamily="2" charset="2"/>
              <a:buChar char="Ø"/>
            </a:pPr>
            <a:r>
              <a:rPr lang="en-GB" sz="1200">
                <a:solidFill>
                  <a:schemeClr val="bg1"/>
                </a:solidFill>
              </a:rPr>
              <a:t>Monitoring, reporting and verification requirements</a:t>
            </a:r>
          </a:p>
          <a:p>
            <a:pPr marL="171450" indent="-171450">
              <a:buFont typeface="Wingdings" panose="05000000000000000000" pitchFamily="2" charset="2"/>
              <a:buChar char="Ø"/>
            </a:pPr>
            <a:r>
              <a:rPr lang="en-GB" sz="1200">
                <a:solidFill>
                  <a:schemeClr val="bg1"/>
                </a:solidFill>
              </a:rPr>
              <a:t>Dashboard analysis</a:t>
            </a:r>
          </a:p>
        </p:txBody>
      </p:sp>
      <p:sp>
        <p:nvSpPr>
          <p:cNvPr id="26" name="Arrow: Pentagon 25">
            <a:extLst>
              <a:ext uri="{FF2B5EF4-FFF2-40B4-BE49-F238E27FC236}">
                <a16:creationId xmlns:a16="http://schemas.microsoft.com/office/drawing/2014/main" id="{3F8F3306-44D1-CDD1-88D9-1273FEE12853}"/>
              </a:ext>
            </a:extLst>
          </p:cNvPr>
          <p:cNvSpPr/>
          <p:nvPr/>
        </p:nvSpPr>
        <p:spPr>
          <a:xfrm>
            <a:off x="5413515" y="1957536"/>
            <a:ext cx="1931024" cy="314325"/>
          </a:xfrm>
          <a:prstGeom prst="homePlate">
            <a:avLst/>
          </a:prstGeom>
          <a:solidFill>
            <a:srgbClr val="33543D"/>
          </a:solidFill>
          <a:ln w="28575">
            <a:solidFill>
              <a:srgbClr val="004644"/>
            </a:solid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GB" sz="1200">
                <a:solidFill>
                  <a:schemeClr val="bg1"/>
                </a:solidFill>
              </a:rPr>
              <a:t>Biodiversity Net Gain</a:t>
            </a:r>
          </a:p>
        </p:txBody>
      </p:sp>
      <p:sp>
        <p:nvSpPr>
          <p:cNvPr id="30" name="Arrow: Pentagon 29">
            <a:extLst>
              <a:ext uri="{FF2B5EF4-FFF2-40B4-BE49-F238E27FC236}">
                <a16:creationId xmlns:a16="http://schemas.microsoft.com/office/drawing/2014/main" id="{086E8348-D679-1A07-A32E-0D1D5FC0FC42}"/>
              </a:ext>
            </a:extLst>
          </p:cNvPr>
          <p:cNvSpPr/>
          <p:nvPr/>
        </p:nvSpPr>
        <p:spPr>
          <a:xfrm>
            <a:off x="5418092" y="3269069"/>
            <a:ext cx="1952529" cy="314325"/>
          </a:xfrm>
          <a:prstGeom prst="homePlate">
            <a:avLst/>
          </a:prstGeom>
          <a:solidFill>
            <a:srgbClr val="33543D"/>
          </a:solidFill>
          <a:ln w="28575">
            <a:solidFill>
              <a:srgbClr val="00464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200"/>
              <a:t>Health, wellbeing &amp; recreation</a:t>
            </a:r>
          </a:p>
        </p:txBody>
      </p:sp>
      <p:sp>
        <p:nvSpPr>
          <p:cNvPr id="31" name="Arrow: Pentagon 30">
            <a:extLst>
              <a:ext uri="{FF2B5EF4-FFF2-40B4-BE49-F238E27FC236}">
                <a16:creationId xmlns:a16="http://schemas.microsoft.com/office/drawing/2014/main" id="{30573C99-C76A-B952-6A1A-864A188585DD}"/>
              </a:ext>
            </a:extLst>
          </p:cNvPr>
          <p:cNvSpPr/>
          <p:nvPr/>
        </p:nvSpPr>
        <p:spPr>
          <a:xfrm>
            <a:off x="5402762" y="4139192"/>
            <a:ext cx="1952529" cy="314325"/>
          </a:xfrm>
          <a:prstGeom prst="homePlate">
            <a:avLst/>
          </a:prstGeom>
          <a:solidFill>
            <a:srgbClr val="33543D"/>
          </a:solidFill>
          <a:ln w="28575">
            <a:solidFill>
              <a:srgbClr val="00464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200"/>
              <a:t>Urban cooling</a:t>
            </a:r>
          </a:p>
        </p:txBody>
      </p:sp>
      <p:sp>
        <p:nvSpPr>
          <p:cNvPr id="45" name="TextBox 44">
            <a:extLst>
              <a:ext uri="{FF2B5EF4-FFF2-40B4-BE49-F238E27FC236}">
                <a16:creationId xmlns:a16="http://schemas.microsoft.com/office/drawing/2014/main" id="{265F8889-0588-0A76-678F-36399773BA71}"/>
              </a:ext>
            </a:extLst>
          </p:cNvPr>
          <p:cNvSpPr txBox="1"/>
          <p:nvPr/>
        </p:nvSpPr>
        <p:spPr>
          <a:xfrm>
            <a:off x="829187" y="1182192"/>
            <a:ext cx="1801631" cy="646331"/>
          </a:xfrm>
          <a:prstGeom prst="rect">
            <a:avLst/>
          </a:prstGeom>
          <a:noFill/>
          <a:ln>
            <a:solidFill>
              <a:schemeClr val="bg1"/>
            </a:solidFill>
          </a:ln>
        </p:spPr>
        <p:txBody>
          <a:bodyPr wrap="square" lIns="91440" tIns="45720" rIns="91440" bIns="45720" anchor="t">
            <a:spAutoFit/>
          </a:bodyPr>
          <a:lstStyle/>
          <a:p>
            <a:pPr algn="ctr"/>
            <a:r>
              <a:rPr lang="en-GB" b="1">
                <a:solidFill>
                  <a:srgbClr val="33543D"/>
                </a:solidFill>
              </a:rPr>
              <a:t>Business Case Development</a:t>
            </a:r>
          </a:p>
        </p:txBody>
      </p:sp>
      <p:sp>
        <p:nvSpPr>
          <p:cNvPr id="47" name="TextBox 46">
            <a:extLst>
              <a:ext uri="{FF2B5EF4-FFF2-40B4-BE49-F238E27FC236}">
                <a16:creationId xmlns:a16="http://schemas.microsoft.com/office/drawing/2014/main" id="{46F61C23-F658-4D90-E980-08B549EDB005}"/>
              </a:ext>
            </a:extLst>
          </p:cNvPr>
          <p:cNvSpPr txBox="1"/>
          <p:nvPr/>
        </p:nvSpPr>
        <p:spPr>
          <a:xfrm>
            <a:off x="3735798" y="1237631"/>
            <a:ext cx="3440402" cy="646331"/>
          </a:xfrm>
          <a:prstGeom prst="rect">
            <a:avLst/>
          </a:prstGeom>
          <a:noFill/>
        </p:spPr>
        <p:txBody>
          <a:bodyPr wrap="square" lIns="91440" tIns="45720" rIns="91440" bIns="45720" anchor="t">
            <a:spAutoFit/>
          </a:bodyPr>
          <a:lstStyle/>
          <a:p>
            <a:pPr algn="ctr"/>
            <a:r>
              <a:rPr lang="en-GB" b="1">
                <a:solidFill>
                  <a:srgbClr val="33543D"/>
                </a:solidFill>
              </a:rPr>
              <a:t>Developing the market infrastructure</a:t>
            </a:r>
          </a:p>
        </p:txBody>
      </p:sp>
      <p:sp>
        <p:nvSpPr>
          <p:cNvPr id="48" name="TextBox 47">
            <a:extLst>
              <a:ext uri="{FF2B5EF4-FFF2-40B4-BE49-F238E27FC236}">
                <a16:creationId xmlns:a16="http://schemas.microsoft.com/office/drawing/2014/main" id="{0FA0CD2D-E5AB-2860-0E6F-37B34CE90B17}"/>
              </a:ext>
            </a:extLst>
          </p:cNvPr>
          <p:cNvSpPr txBox="1"/>
          <p:nvPr/>
        </p:nvSpPr>
        <p:spPr>
          <a:xfrm>
            <a:off x="8281180" y="1245507"/>
            <a:ext cx="3146071" cy="646331"/>
          </a:xfrm>
          <a:prstGeom prst="rect">
            <a:avLst/>
          </a:prstGeom>
          <a:noFill/>
        </p:spPr>
        <p:txBody>
          <a:bodyPr wrap="square" lIns="91440" tIns="45720" rIns="91440" bIns="45720" anchor="t">
            <a:spAutoFit/>
          </a:bodyPr>
          <a:lstStyle/>
          <a:p>
            <a:pPr algn="ctr"/>
            <a:r>
              <a:rPr lang="en-GB" b="1">
                <a:solidFill>
                  <a:srgbClr val="33543D"/>
                </a:solidFill>
              </a:rPr>
              <a:t>Operationalising investment &amp; funding facilities</a:t>
            </a:r>
          </a:p>
        </p:txBody>
      </p:sp>
      <p:sp>
        <p:nvSpPr>
          <p:cNvPr id="49" name="Oval 48">
            <a:extLst>
              <a:ext uri="{FF2B5EF4-FFF2-40B4-BE49-F238E27FC236}">
                <a16:creationId xmlns:a16="http://schemas.microsoft.com/office/drawing/2014/main" id="{09A14358-FFD3-0243-49C2-905145EA47FF}"/>
              </a:ext>
            </a:extLst>
          </p:cNvPr>
          <p:cNvSpPr/>
          <p:nvPr/>
        </p:nvSpPr>
        <p:spPr>
          <a:xfrm>
            <a:off x="336225" y="1197195"/>
            <a:ext cx="535287" cy="448197"/>
          </a:xfrm>
          <a:prstGeom prst="ellipse">
            <a:avLst/>
          </a:prstGeom>
          <a:solidFill>
            <a:srgbClr val="497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1</a:t>
            </a:r>
          </a:p>
        </p:txBody>
      </p:sp>
      <p:sp>
        <p:nvSpPr>
          <p:cNvPr id="50" name="Oval 49">
            <a:extLst>
              <a:ext uri="{FF2B5EF4-FFF2-40B4-BE49-F238E27FC236}">
                <a16:creationId xmlns:a16="http://schemas.microsoft.com/office/drawing/2014/main" id="{4391DFA0-EE55-763D-48B5-59362D0E7945}"/>
              </a:ext>
            </a:extLst>
          </p:cNvPr>
          <p:cNvSpPr/>
          <p:nvPr/>
        </p:nvSpPr>
        <p:spPr>
          <a:xfrm>
            <a:off x="3265483" y="1194660"/>
            <a:ext cx="535287" cy="448197"/>
          </a:xfrm>
          <a:prstGeom prst="ellipse">
            <a:avLst/>
          </a:prstGeom>
          <a:solidFill>
            <a:srgbClr val="33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2</a:t>
            </a:r>
          </a:p>
        </p:txBody>
      </p:sp>
      <p:sp>
        <p:nvSpPr>
          <p:cNvPr id="51" name="Oval 50">
            <a:extLst>
              <a:ext uri="{FF2B5EF4-FFF2-40B4-BE49-F238E27FC236}">
                <a16:creationId xmlns:a16="http://schemas.microsoft.com/office/drawing/2014/main" id="{A35D9A59-BA4F-DBBB-E9EC-BE92C1345256}"/>
              </a:ext>
            </a:extLst>
          </p:cNvPr>
          <p:cNvSpPr/>
          <p:nvPr/>
        </p:nvSpPr>
        <p:spPr>
          <a:xfrm>
            <a:off x="7682230" y="1194660"/>
            <a:ext cx="535287" cy="448197"/>
          </a:xfrm>
          <a:prstGeom prst="ellipse">
            <a:avLst/>
          </a:prstGeom>
          <a:solidFill>
            <a:srgbClr val="00A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3</a:t>
            </a:r>
          </a:p>
        </p:txBody>
      </p:sp>
      <p:sp>
        <p:nvSpPr>
          <p:cNvPr id="53" name="Arrow: Pentagon 52">
            <a:extLst>
              <a:ext uri="{FF2B5EF4-FFF2-40B4-BE49-F238E27FC236}">
                <a16:creationId xmlns:a16="http://schemas.microsoft.com/office/drawing/2014/main" id="{BBE92092-DC21-322F-CC8A-183BAF9883F4}"/>
              </a:ext>
            </a:extLst>
          </p:cNvPr>
          <p:cNvSpPr/>
          <p:nvPr/>
        </p:nvSpPr>
        <p:spPr>
          <a:xfrm>
            <a:off x="5413515" y="3712632"/>
            <a:ext cx="1931024" cy="314325"/>
          </a:xfrm>
          <a:prstGeom prst="homePlate">
            <a:avLst/>
          </a:prstGeom>
          <a:solidFill>
            <a:srgbClr val="33543D"/>
          </a:solidFill>
          <a:ln w="28575">
            <a:solidFill>
              <a:srgbClr val="00464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200"/>
              <a:t>Carbon sequestration</a:t>
            </a:r>
          </a:p>
        </p:txBody>
      </p:sp>
      <p:sp>
        <p:nvSpPr>
          <p:cNvPr id="54" name="Arrow: Pentagon 53">
            <a:extLst>
              <a:ext uri="{FF2B5EF4-FFF2-40B4-BE49-F238E27FC236}">
                <a16:creationId xmlns:a16="http://schemas.microsoft.com/office/drawing/2014/main" id="{14ABE388-38D0-C61A-91E7-96E8442D51C5}"/>
              </a:ext>
            </a:extLst>
          </p:cNvPr>
          <p:cNvSpPr/>
          <p:nvPr/>
        </p:nvSpPr>
        <p:spPr>
          <a:xfrm>
            <a:off x="5418092" y="4990299"/>
            <a:ext cx="1952529" cy="314325"/>
          </a:xfrm>
          <a:prstGeom prst="homePlate">
            <a:avLst/>
          </a:prstGeom>
          <a:solidFill>
            <a:srgbClr val="33543D"/>
          </a:solidFill>
          <a:ln w="28575">
            <a:solidFill>
              <a:srgbClr val="00464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200"/>
              <a:t>Skills, Jobs, Volunteering</a:t>
            </a:r>
          </a:p>
        </p:txBody>
      </p:sp>
      <p:sp>
        <p:nvSpPr>
          <p:cNvPr id="56" name="Arrow: Pentagon 55">
            <a:extLst>
              <a:ext uri="{FF2B5EF4-FFF2-40B4-BE49-F238E27FC236}">
                <a16:creationId xmlns:a16="http://schemas.microsoft.com/office/drawing/2014/main" id="{09F2EB5D-541C-C9E8-183B-4CC126614CE3}"/>
              </a:ext>
            </a:extLst>
          </p:cNvPr>
          <p:cNvSpPr/>
          <p:nvPr/>
        </p:nvSpPr>
        <p:spPr>
          <a:xfrm>
            <a:off x="5418092" y="2846028"/>
            <a:ext cx="1954256" cy="314325"/>
          </a:xfrm>
          <a:prstGeom prst="homePlate">
            <a:avLst/>
          </a:prstGeom>
          <a:solidFill>
            <a:srgbClr val="33543D"/>
          </a:solidFill>
          <a:ln w="28575">
            <a:solidFill>
              <a:srgbClr val="00464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200"/>
              <a:t>Urban green &amp; blue infrastructure</a:t>
            </a:r>
          </a:p>
        </p:txBody>
      </p:sp>
      <p:sp>
        <p:nvSpPr>
          <p:cNvPr id="4" name="Arrow: Pentagon 3">
            <a:extLst>
              <a:ext uri="{FF2B5EF4-FFF2-40B4-BE49-F238E27FC236}">
                <a16:creationId xmlns:a16="http://schemas.microsoft.com/office/drawing/2014/main" id="{9F05DF40-918B-D983-4BC4-14749D038E62}"/>
              </a:ext>
            </a:extLst>
          </p:cNvPr>
          <p:cNvSpPr/>
          <p:nvPr/>
        </p:nvSpPr>
        <p:spPr>
          <a:xfrm>
            <a:off x="7855895" y="2316251"/>
            <a:ext cx="1555170" cy="1233802"/>
          </a:xfrm>
          <a:prstGeom prst="homePlate">
            <a:avLst/>
          </a:prstGeom>
          <a:solidFill>
            <a:srgbClr val="00A3A2"/>
          </a:solidFill>
          <a:ln w="28575">
            <a:solidFill>
              <a:srgbClr val="00A3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a:t>West Midlands Nature Investment Hub</a:t>
            </a:r>
          </a:p>
        </p:txBody>
      </p:sp>
      <p:sp>
        <p:nvSpPr>
          <p:cNvPr id="5" name="Rectangle 4">
            <a:extLst>
              <a:ext uri="{FF2B5EF4-FFF2-40B4-BE49-F238E27FC236}">
                <a16:creationId xmlns:a16="http://schemas.microsoft.com/office/drawing/2014/main" id="{B88F031F-A6A5-4724-01E7-7C3195DD677A}"/>
              </a:ext>
            </a:extLst>
          </p:cNvPr>
          <p:cNvSpPr/>
          <p:nvPr/>
        </p:nvSpPr>
        <p:spPr>
          <a:xfrm>
            <a:off x="455408" y="2552796"/>
            <a:ext cx="2495426" cy="437671"/>
          </a:xfrm>
          <a:prstGeom prst="rect">
            <a:avLst/>
          </a:prstGeom>
          <a:solidFill>
            <a:srgbClr val="497389"/>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solidFill>
                  <a:schemeClr val="bg1"/>
                </a:solidFill>
              </a:rPr>
              <a:t>Environmental data and natural capital baseline</a:t>
            </a:r>
          </a:p>
        </p:txBody>
      </p:sp>
      <p:sp>
        <p:nvSpPr>
          <p:cNvPr id="25" name="TextBox 24">
            <a:extLst>
              <a:ext uri="{FF2B5EF4-FFF2-40B4-BE49-F238E27FC236}">
                <a16:creationId xmlns:a16="http://schemas.microsoft.com/office/drawing/2014/main" id="{1B825DF6-D4CE-6602-3D8F-918846D0A678}"/>
              </a:ext>
            </a:extLst>
          </p:cNvPr>
          <p:cNvSpPr txBox="1"/>
          <p:nvPr/>
        </p:nvSpPr>
        <p:spPr>
          <a:xfrm>
            <a:off x="508943" y="233711"/>
            <a:ext cx="9540403" cy="601255"/>
          </a:xfrm>
          <a:prstGeom prst="rect">
            <a:avLst/>
          </a:prstGeom>
          <a:noFill/>
        </p:spPr>
        <p:txBody>
          <a:bodyPr wrap="square" lIns="91440" tIns="45720" rIns="91440" bIns="45720" anchor="t">
            <a:spAutoFit/>
          </a:bodyPr>
          <a:lstStyle/>
          <a:p>
            <a:pPr algn="just">
              <a:lnSpc>
                <a:spcPct val="107000"/>
              </a:lnSpc>
              <a:spcAft>
                <a:spcPts val="800"/>
              </a:spcAft>
            </a:pPr>
            <a:r>
              <a:rPr lang="en-GB" sz="3200" b="1">
                <a:solidFill>
                  <a:srgbClr val="33543D"/>
                </a:solidFill>
                <a:ea typeface="Calibri"/>
                <a:cs typeface="Arial"/>
              </a:rPr>
              <a:t>LINC programme schematic</a:t>
            </a:r>
            <a:endParaRPr lang="en-GB" sz="3200">
              <a:solidFill>
                <a:srgbClr val="33543D"/>
              </a:solidFill>
              <a:ea typeface="Calibri"/>
              <a:cs typeface="Arial"/>
            </a:endParaRPr>
          </a:p>
        </p:txBody>
      </p:sp>
      <p:sp>
        <p:nvSpPr>
          <p:cNvPr id="15" name="Arrow: Pentagon 14">
            <a:extLst>
              <a:ext uri="{FF2B5EF4-FFF2-40B4-BE49-F238E27FC236}">
                <a16:creationId xmlns:a16="http://schemas.microsoft.com/office/drawing/2014/main" id="{A1FC450B-9B09-C6EA-CB5A-8A1E2C7E4BE7}"/>
              </a:ext>
            </a:extLst>
          </p:cNvPr>
          <p:cNvSpPr/>
          <p:nvPr/>
        </p:nvSpPr>
        <p:spPr>
          <a:xfrm>
            <a:off x="5413515" y="2401782"/>
            <a:ext cx="1931024" cy="314325"/>
          </a:xfrm>
          <a:prstGeom prst="homePlate">
            <a:avLst/>
          </a:prstGeom>
          <a:solidFill>
            <a:srgbClr val="33543D"/>
          </a:solidFill>
          <a:ln w="28575">
            <a:solidFill>
              <a:srgbClr val="004644"/>
            </a:solid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GB" sz="1200">
                <a:solidFill>
                  <a:schemeClr val="bg1"/>
                </a:solidFill>
              </a:rPr>
              <a:t>Natural Flood Management</a:t>
            </a:r>
          </a:p>
        </p:txBody>
      </p:sp>
      <p:sp>
        <p:nvSpPr>
          <p:cNvPr id="2" name="Rectangle 1">
            <a:extLst>
              <a:ext uri="{FF2B5EF4-FFF2-40B4-BE49-F238E27FC236}">
                <a16:creationId xmlns:a16="http://schemas.microsoft.com/office/drawing/2014/main" id="{353B3B6E-A9E7-B0FA-3DB0-D16414153F16}"/>
              </a:ext>
            </a:extLst>
          </p:cNvPr>
          <p:cNvSpPr/>
          <p:nvPr/>
        </p:nvSpPr>
        <p:spPr>
          <a:xfrm>
            <a:off x="455409" y="1992618"/>
            <a:ext cx="2495426" cy="437671"/>
          </a:xfrm>
          <a:prstGeom prst="rect">
            <a:avLst/>
          </a:prstGeom>
          <a:solidFill>
            <a:srgbClr val="497389"/>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solidFill>
                  <a:schemeClr val="bg1"/>
                </a:solidFill>
              </a:rPr>
              <a:t>Market research: supply and demand</a:t>
            </a:r>
          </a:p>
        </p:txBody>
      </p:sp>
      <p:sp>
        <p:nvSpPr>
          <p:cNvPr id="3" name="Rectangle 2">
            <a:extLst>
              <a:ext uri="{FF2B5EF4-FFF2-40B4-BE49-F238E27FC236}">
                <a16:creationId xmlns:a16="http://schemas.microsoft.com/office/drawing/2014/main" id="{7D4AEB82-79B0-8A3B-1FC8-CB1FFEDD66B0}"/>
              </a:ext>
            </a:extLst>
          </p:cNvPr>
          <p:cNvSpPr/>
          <p:nvPr/>
        </p:nvSpPr>
        <p:spPr>
          <a:xfrm>
            <a:off x="455408" y="3126905"/>
            <a:ext cx="2495426" cy="437671"/>
          </a:xfrm>
          <a:prstGeom prst="rect">
            <a:avLst/>
          </a:prstGeom>
          <a:solidFill>
            <a:srgbClr val="497389"/>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solidFill>
                  <a:schemeClr val="bg1"/>
                </a:solidFill>
              </a:rPr>
              <a:t>Economic analysis of ecosystem services</a:t>
            </a:r>
          </a:p>
        </p:txBody>
      </p:sp>
      <p:sp>
        <p:nvSpPr>
          <p:cNvPr id="8" name="Rectangle 7">
            <a:extLst>
              <a:ext uri="{FF2B5EF4-FFF2-40B4-BE49-F238E27FC236}">
                <a16:creationId xmlns:a16="http://schemas.microsoft.com/office/drawing/2014/main" id="{40A68061-B974-FA0D-C589-C6EDFCDFF61C}"/>
              </a:ext>
            </a:extLst>
          </p:cNvPr>
          <p:cNvSpPr/>
          <p:nvPr/>
        </p:nvSpPr>
        <p:spPr>
          <a:xfrm>
            <a:off x="443619" y="3683441"/>
            <a:ext cx="2495426" cy="437671"/>
          </a:xfrm>
          <a:prstGeom prst="rect">
            <a:avLst/>
          </a:prstGeom>
          <a:solidFill>
            <a:srgbClr val="497389"/>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solidFill>
                  <a:schemeClr val="bg1"/>
                </a:solidFill>
              </a:rPr>
              <a:t>Project data collection and analysis</a:t>
            </a:r>
          </a:p>
        </p:txBody>
      </p:sp>
      <p:sp>
        <p:nvSpPr>
          <p:cNvPr id="10" name="Rectangle 9">
            <a:extLst>
              <a:ext uri="{FF2B5EF4-FFF2-40B4-BE49-F238E27FC236}">
                <a16:creationId xmlns:a16="http://schemas.microsoft.com/office/drawing/2014/main" id="{5BA0761A-41CD-238F-376D-F0D0CF1D959F}"/>
              </a:ext>
            </a:extLst>
          </p:cNvPr>
          <p:cNvSpPr/>
          <p:nvPr/>
        </p:nvSpPr>
        <p:spPr>
          <a:xfrm>
            <a:off x="453516" y="4808088"/>
            <a:ext cx="2485528" cy="437671"/>
          </a:xfrm>
          <a:prstGeom prst="rect">
            <a:avLst/>
          </a:prstGeom>
          <a:solidFill>
            <a:srgbClr val="497389"/>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solidFill>
                  <a:schemeClr val="bg1"/>
                </a:solidFill>
              </a:rPr>
              <a:t>Local Plans &amp; Strategies e.g. LNRS</a:t>
            </a:r>
          </a:p>
        </p:txBody>
      </p:sp>
      <p:sp>
        <p:nvSpPr>
          <p:cNvPr id="12" name="Rectangle 11">
            <a:extLst>
              <a:ext uri="{FF2B5EF4-FFF2-40B4-BE49-F238E27FC236}">
                <a16:creationId xmlns:a16="http://schemas.microsoft.com/office/drawing/2014/main" id="{9F50AF54-6B1B-5E1B-3150-5DF245865FA3}"/>
              </a:ext>
            </a:extLst>
          </p:cNvPr>
          <p:cNvSpPr/>
          <p:nvPr/>
        </p:nvSpPr>
        <p:spPr>
          <a:xfrm>
            <a:off x="453517" y="4243614"/>
            <a:ext cx="2485528" cy="437671"/>
          </a:xfrm>
          <a:prstGeom prst="rect">
            <a:avLst/>
          </a:prstGeom>
          <a:solidFill>
            <a:srgbClr val="497389"/>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solidFill>
                  <a:schemeClr val="bg1"/>
                </a:solidFill>
              </a:rPr>
              <a:t>Investment &amp; funding opportunities &amp; priorities</a:t>
            </a:r>
          </a:p>
        </p:txBody>
      </p:sp>
      <p:sp>
        <p:nvSpPr>
          <p:cNvPr id="13" name="Arrow: Pentagon 12">
            <a:extLst>
              <a:ext uri="{FF2B5EF4-FFF2-40B4-BE49-F238E27FC236}">
                <a16:creationId xmlns:a16="http://schemas.microsoft.com/office/drawing/2014/main" id="{09737301-A622-382B-88ED-575D0CA3251E}"/>
              </a:ext>
            </a:extLst>
          </p:cNvPr>
          <p:cNvSpPr/>
          <p:nvPr/>
        </p:nvSpPr>
        <p:spPr>
          <a:xfrm>
            <a:off x="3274690" y="5498091"/>
            <a:ext cx="4097658" cy="314325"/>
          </a:xfrm>
          <a:prstGeom prst="homePlate">
            <a:avLst/>
          </a:prstGeom>
          <a:solidFill>
            <a:srgbClr val="33543D"/>
          </a:solidFill>
          <a:ln w="28575">
            <a:solidFill>
              <a:srgbClr val="00464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200" b="1"/>
              <a:t>Accelerator pilot projects</a:t>
            </a:r>
          </a:p>
        </p:txBody>
      </p:sp>
      <p:sp>
        <p:nvSpPr>
          <p:cNvPr id="14" name="Arrow: Pentagon 13">
            <a:extLst>
              <a:ext uri="{FF2B5EF4-FFF2-40B4-BE49-F238E27FC236}">
                <a16:creationId xmlns:a16="http://schemas.microsoft.com/office/drawing/2014/main" id="{52D3FBC3-94FE-535F-970A-E1543D4630A6}"/>
              </a:ext>
            </a:extLst>
          </p:cNvPr>
          <p:cNvSpPr/>
          <p:nvPr/>
        </p:nvSpPr>
        <p:spPr>
          <a:xfrm>
            <a:off x="443618" y="5946354"/>
            <a:ext cx="11151474" cy="347525"/>
          </a:xfrm>
          <a:prstGeom prst="homePlate">
            <a:avLst/>
          </a:prstGeom>
          <a:solidFill>
            <a:srgbClr val="33543D"/>
          </a:solidFill>
          <a:ln w="28575">
            <a:solidFill>
              <a:srgbClr val="00464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200" b="1"/>
              <a:t>Stakeholder engagement, marketing activities, and community of practice</a:t>
            </a:r>
          </a:p>
        </p:txBody>
      </p:sp>
      <p:graphicFrame>
        <p:nvGraphicFramePr>
          <p:cNvPr id="16" name="Diagram 15">
            <a:extLst>
              <a:ext uri="{FF2B5EF4-FFF2-40B4-BE49-F238E27FC236}">
                <a16:creationId xmlns:a16="http://schemas.microsoft.com/office/drawing/2014/main" id="{5519470E-75EB-4777-E85D-77AA816301AD}"/>
              </a:ext>
            </a:extLst>
          </p:cNvPr>
          <p:cNvGraphicFramePr/>
          <p:nvPr>
            <p:extLst>
              <p:ext uri="{D42A27DB-BD31-4B8C-83A1-F6EECF244321}">
                <p14:modId xmlns:p14="http://schemas.microsoft.com/office/powerpoint/2010/main" val="4120824839"/>
              </p:ext>
            </p:extLst>
          </p:nvPr>
        </p:nvGraphicFramePr>
        <p:xfrm>
          <a:off x="9241642" y="2250960"/>
          <a:ext cx="2807124" cy="2796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Arrow: Pentagon 17">
            <a:extLst>
              <a:ext uri="{FF2B5EF4-FFF2-40B4-BE49-F238E27FC236}">
                <a16:creationId xmlns:a16="http://schemas.microsoft.com/office/drawing/2014/main" id="{B5327A30-0A27-A229-B1B8-F8244FD94745}"/>
              </a:ext>
            </a:extLst>
          </p:cNvPr>
          <p:cNvSpPr/>
          <p:nvPr/>
        </p:nvSpPr>
        <p:spPr>
          <a:xfrm>
            <a:off x="7949873" y="5486295"/>
            <a:ext cx="3645219" cy="314325"/>
          </a:xfrm>
          <a:prstGeom prst="homePlate">
            <a:avLst/>
          </a:prstGeom>
          <a:solidFill>
            <a:srgbClr val="00A3A2"/>
          </a:solidFill>
          <a:ln w="28575">
            <a:solidFill>
              <a:srgbClr val="00A3A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200" b="1"/>
              <a:t>Annual Impact Studies &amp; Reports</a:t>
            </a:r>
          </a:p>
        </p:txBody>
      </p:sp>
      <p:sp>
        <p:nvSpPr>
          <p:cNvPr id="19" name="TextBox 18">
            <a:extLst>
              <a:ext uri="{FF2B5EF4-FFF2-40B4-BE49-F238E27FC236}">
                <a16:creationId xmlns:a16="http://schemas.microsoft.com/office/drawing/2014/main" id="{1F27FA5F-1FF6-BC06-6039-28912109E3B6}"/>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20</a:t>
            </a:r>
            <a:endParaRPr lang="en-GB" sz="1200"/>
          </a:p>
        </p:txBody>
      </p:sp>
      <p:sp>
        <p:nvSpPr>
          <p:cNvPr id="6" name="Arrow: Pentagon 5">
            <a:extLst>
              <a:ext uri="{FF2B5EF4-FFF2-40B4-BE49-F238E27FC236}">
                <a16:creationId xmlns:a16="http://schemas.microsoft.com/office/drawing/2014/main" id="{1AADF225-6982-E1FD-AF11-093E74A46302}"/>
              </a:ext>
            </a:extLst>
          </p:cNvPr>
          <p:cNvSpPr/>
          <p:nvPr/>
        </p:nvSpPr>
        <p:spPr>
          <a:xfrm>
            <a:off x="7876284" y="3785054"/>
            <a:ext cx="1555170" cy="1233802"/>
          </a:xfrm>
          <a:prstGeom prst="homePlate">
            <a:avLst/>
          </a:prstGeom>
          <a:solidFill>
            <a:srgbClr val="00A3A2"/>
          </a:solidFill>
          <a:ln w="28575">
            <a:solidFill>
              <a:srgbClr val="00A3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a:t>Regional BNG habitat bank SPV</a:t>
            </a:r>
          </a:p>
        </p:txBody>
      </p:sp>
      <p:sp>
        <p:nvSpPr>
          <p:cNvPr id="7" name="Rectangle 6">
            <a:extLst>
              <a:ext uri="{FF2B5EF4-FFF2-40B4-BE49-F238E27FC236}">
                <a16:creationId xmlns:a16="http://schemas.microsoft.com/office/drawing/2014/main" id="{748E4123-DAF9-2862-2BD4-B00D22CBBCBC}"/>
              </a:ext>
            </a:extLst>
          </p:cNvPr>
          <p:cNvSpPr/>
          <p:nvPr/>
        </p:nvSpPr>
        <p:spPr>
          <a:xfrm>
            <a:off x="443618" y="5339666"/>
            <a:ext cx="2485528" cy="437671"/>
          </a:xfrm>
          <a:prstGeom prst="rect">
            <a:avLst/>
          </a:prstGeom>
          <a:solidFill>
            <a:srgbClr val="497389"/>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solidFill>
                  <a:schemeClr val="bg1"/>
                </a:solidFill>
              </a:rPr>
              <a:t>Options assessment: governance &amp; operating models</a:t>
            </a:r>
          </a:p>
        </p:txBody>
      </p:sp>
      <p:sp>
        <p:nvSpPr>
          <p:cNvPr id="9" name="Arrow: Pentagon 8">
            <a:extLst>
              <a:ext uri="{FF2B5EF4-FFF2-40B4-BE49-F238E27FC236}">
                <a16:creationId xmlns:a16="http://schemas.microsoft.com/office/drawing/2014/main" id="{B174F30A-F41B-DEE2-8D8F-2D9FCA4A787D}"/>
              </a:ext>
            </a:extLst>
          </p:cNvPr>
          <p:cNvSpPr/>
          <p:nvPr/>
        </p:nvSpPr>
        <p:spPr>
          <a:xfrm>
            <a:off x="5411453" y="4564883"/>
            <a:ext cx="1952529" cy="314325"/>
          </a:xfrm>
          <a:prstGeom prst="homePlate">
            <a:avLst/>
          </a:prstGeom>
          <a:solidFill>
            <a:srgbClr val="33543D"/>
          </a:solidFill>
          <a:ln w="28575">
            <a:solidFill>
              <a:srgbClr val="004644"/>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200"/>
              <a:t>Nature recovery: LNRS</a:t>
            </a:r>
          </a:p>
        </p:txBody>
      </p:sp>
    </p:spTree>
    <p:extLst>
      <p:ext uri="{BB962C8B-B14F-4D97-AF65-F5344CB8AC3E}">
        <p14:creationId xmlns:p14="http://schemas.microsoft.com/office/powerpoint/2010/main" val="2476433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CBC12-1B66-F49D-4475-0138C4ADDD52}"/>
            </a:ext>
          </a:extLst>
        </p:cNvPr>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B22DAA92-AC23-84C3-5C90-36083436DF61}"/>
              </a:ext>
            </a:extLst>
          </p:cNvPr>
          <p:cNvGraphicFramePr/>
          <p:nvPr/>
        </p:nvGraphicFramePr>
        <p:xfrm>
          <a:off x="-65665" y="1099042"/>
          <a:ext cx="3155124" cy="5062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A9A1E207-8A16-5935-F39C-774486006B3B}"/>
              </a:ext>
            </a:extLst>
          </p:cNvPr>
          <p:cNvSpPr txBox="1"/>
          <p:nvPr/>
        </p:nvSpPr>
        <p:spPr>
          <a:xfrm>
            <a:off x="1289080" y="1247831"/>
            <a:ext cx="1604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ptos" panose="02110004020202020204"/>
                <a:ea typeface="+mn-ea"/>
                <a:cs typeface="+mn-cs"/>
              </a:rPr>
              <a:t>Economic Impact</a:t>
            </a:r>
          </a:p>
        </p:txBody>
      </p:sp>
      <p:pic>
        <p:nvPicPr>
          <p:cNvPr id="13" name="Graphic 12" descr="Business Growth with solid fill">
            <a:extLst>
              <a:ext uri="{FF2B5EF4-FFF2-40B4-BE49-F238E27FC236}">
                <a16:creationId xmlns:a16="http://schemas.microsoft.com/office/drawing/2014/main" id="{A211B60D-0D3B-704C-5844-A72F7394A4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8107" y="1310242"/>
            <a:ext cx="645475" cy="645475"/>
          </a:xfrm>
          <a:prstGeom prst="rect">
            <a:avLst/>
          </a:prstGeom>
        </p:spPr>
      </p:pic>
      <p:pic>
        <p:nvPicPr>
          <p:cNvPr id="15" name="Graphic 14" descr="Partial sun with solid fill">
            <a:extLst>
              <a:ext uri="{FF2B5EF4-FFF2-40B4-BE49-F238E27FC236}">
                <a16:creationId xmlns:a16="http://schemas.microsoft.com/office/drawing/2014/main" id="{45FD74D4-043B-5E05-68E3-983B94BEDBB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14204" y="2603757"/>
            <a:ext cx="620005" cy="620005"/>
          </a:xfrm>
          <a:prstGeom prst="rect">
            <a:avLst/>
          </a:prstGeom>
        </p:spPr>
      </p:pic>
      <p:sp>
        <p:nvSpPr>
          <p:cNvPr id="16" name="TextBox 15">
            <a:extLst>
              <a:ext uri="{FF2B5EF4-FFF2-40B4-BE49-F238E27FC236}">
                <a16:creationId xmlns:a16="http://schemas.microsoft.com/office/drawing/2014/main" id="{E0B8A695-4066-91BF-43DF-70A3F0E2FF31}"/>
              </a:ext>
            </a:extLst>
          </p:cNvPr>
          <p:cNvSpPr txBox="1"/>
          <p:nvPr/>
        </p:nvSpPr>
        <p:spPr>
          <a:xfrm>
            <a:off x="1289080" y="2590018"/>
            <a:ext cx="14672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ptos" panose="02110004020202020204"/>
                <a:ea typeface="+mn-ea"/>
                <a:cs typeface="+mn-cs"/>
              </a:rPr>
              <a:t>Climate and Net Zero</a:t>
            </a:r>
          </a:p>
        </p:txBody>
      </p:sp>
      <p:sp>
        <p:nvSpPr>
          <p:cNvPr id="17" name="TextBox 16">
            <a:extLst>
              <a:ext uri="{FF2B5EF4-FFF2-40B4-BE49-F238E27FC236}">
                <a16:creationId xmlns:a16="http://schemas.microsoft.com/office/drawing/2014/main" id="{B636BF41-C221-6BA3-74FC-EC5395AE76AD}"/>
              </a:ext>
            </a:extLst>
          </p:cNvPr>
          <p:cNvSpPr txBox="1"/>
          <p:nvPr/>
        </p:nvSpPr>
        <p:spPr>
          <a:xfrm>
            <a:off x="1289080" y="5288202"/>
            <a:ext cx="20042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ptos" panose="02110004020202020204"/>
                <a:ea typeface="+mn-ea"/>
                <a:cs typeface="+mn-cs"/>
              </a:rPr>
              <a:t>Environmental Impact</a:t>
            </a:r>
          </a:p>
        </p:txBody>
      </p:sp>
      <p:sp>
        <p:nvSpPr>
          <p:cNvPr id="18" name="TextBox 17">
            <a:extLst>
              <a:ext uri="{FF2B5EF4-FFF2-40B4-BE49-F238E27FC236}">
                <a16:creationId xmlns:a16="http://schemas.microsoft.com/office/drawing/2014/main" id="{3D962FD7-DC58-E326-D189-4222007DAEA6}"/>
              </a:ext>
            </a:extLst>
          </p:cNvPr>
          <p:cNvSpPr txBox="1"/>
          <p:nvPr/>
        </p:nvSpPr>
        <p:spPr>
          <a:xfrm>
            <a:off x="1289081" y="3909148"/>
            <a:ext cx="12813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ptos" panose="02110004020202020204"/>
                <a:ea typeface="+mn-ea"/>
                <a:cs typeface="+mn-cs"/>
              </a:rPr>
              <a:t>Social Impact</a:t>
            </a:r>
          </a:p>
        </p:txBody>
      </p:sp>
      <p:pic>
        <p:nvPicPr>
          <p:cNvPr id="22" name="Graphic 21" descr="Heart with pulse with solid fill">
            <a:extLst>
              <a:ext uri="{FF2B5EF4-FFF2-40B4-BE49-F238E27FC236}">
                <a16:creationId xmlns:a16="http://schemas.microsoft.com/office/drawing/2014/main" id="{D1F85F93-7351-BA4E-9D21-4950D06F314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53454" y="3954403"/>
            <a:ext cx="707886" cy="707886"/>
          </a:xfrm>
          <a:prstGeom prst="rect">
            <a:avLst/>
          </a:prstGeom>
        </p:spPr>
      </p:pic>
      <p:pic>
        <p:nvPicPr>
          <p:cNvPr id="26" name="Graphic 25" descr="Tree With Roots with solid fill">
            <a:extLst>
              <a:ext uri="{FF2B5EF4-FFF2-40B4-BE49-F238E27FC236}">
                <a16:creationId xmlns:a16="http://schemas.microsoft.com/office/drawing/2014/main" id="{0985BCEF-508D-E05A-AE52-DCAC75E3E3C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1071" y="5342951"/>
            <a:ext cx="598389" cy="598389"/>
          </a:xfrm>
          <a:prstGeom prst="rect">
            <a:avLst/>
          </a:prstGeom>
        </p:spPr>
      </p:pic>
      <p:sp>
        <p:nvSpPr>
          <p:cNvPr id="27" name="TextBox 26">
            <a:extLst>
              <a:ext uri="{FF2B5EF4-FFF2-40B4-BE49-F238E27FC236}">
                <a16:creationId xmlns:a16="http://schemas.microsoft.com/office/drawing/2014/main" id="{B5BD2538-C806-16C0-C32B-638AF9DD5A13}"/>
              </a:ext>
            </a:extLst>
          </p:cNvPr>
          <p:cNvSpPr txBox="1"/>
          <p:nvPr/>
        </p:nvSpPr>
        <p:spPr>
          <a:xfrm>
            <a:off x="2959991" y="1192944"/>
            <a:ext cx="376821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ptos" panose="02110004020202020204"/>
                <a:ea typeface="+mn-ea"/>
                <a:cs typeface="+mn-cs"/>
              </a:rPr>
              <a:t>Investment in the region’s  £20 billion natural capital assets strengthens the green economy, driving sustainable and inclusive growth.</a:t>
            </a:r>
          </a:p>
        </p:txBody>
      </p:sp>
      <p:sp>
        <p:nvSpPr>
          <p:cNvPr id="28" name="TextBox 27">
            <a:extLst>
              <a:ext uri="{FF2B5EF4-FFF2-40B4-BE49-F238E27FC236}">
                <a16:creationId xmlns:a16="http://schemas.microsoft.com/office/drawing/2014/main" id="{72609EB0-4C99-35EE-1F01-D3B5703EFA79}"/>
              </a:ext>
            </a:extLst>
          </p:cNvPr>
          <p:cNvSpPr txBox="1"/>
          <p:nvPr/>
        </p:nvSpPr>
        <p:spPr>
          <a:xfrm>
            <a:off x="2962961" y="2542614"/>
            <a:ext cx="376524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ptos" panose="02110004020202020204"/>
                <a:ea typeface="+mn-ea"/>
                <a:cs typeface="+mn-cs"/>
              </a:rPr>
              <a:t>Investment in nature-based solutions strengthens the region’s resilience to climate change impacts and supports delivery of net zero targets.</a:t>
            </a:r>
          </a:p>
        </p:txBody>
      </p:sp>
      <p:sp>
        <p:nvSpPr>
          <p:cNvPr id="29" name="TextBox 28">
            <a:extLst>
              <a:ext uri="{FF2B5EF4-FFF2-40B4-BE49-F238E27FC236}">
                <a16:creationId xmlns:a16="http://schemas.microsoft.com/office/drawing/2014/main" id="{AAE8B386-5582-F007-F264-046228F67A55}"/>
              </a:ext>
            </a:extLst>
          </p:cNvPr>
          <p:cNvSpPr txBox="1"/>
          <p:nvPr/>
        </p:nvSpPr>
        <p:spPr>
          <a:xfrm>
            <a:off x="2986723" y="3878053"/>
            <a:ext cx="38367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ptos" panose="02110004020202020204"/>
                <a:ea typeface="+mn-ea"/>
                <a:cs typeface="+mn-cs"/>
              </a:rPr>
              <a:t>Investment in green and blue infrastructure delivers benefits for everyone in the region, addressing inequality and improving quality of life, health, and wellbeing.</a:t>
            </a:r>
          </a:p>
        </p:txBody>
      </p:sp>
      <p:sp>
        <p:nvSpPr>
          <p:cNvPr id="30" name="TextBox 29">
            <a:extLst>
              <a:ext uri="{FF2B5EF4-FFF2-40B4-BE49-F238E27FC236}">
                <a16:creationId xmlns:a16="http://schemas.microsoft.com/office/drawing/2014/main" id="{7ED6124D-B220-A571-90E5-D60BFD7F68E7}"/>
              </a:ext>
            </a:extLst>
          </p:cNvPr>
          <p:cNvSpPr txBox="1"/>
          <p:nvPr/>
        </p:nvSpPr>
        <p:spPr>
          <a:xfrm>
            <a:off x="2991007" y="5165091"/>
            <a:ext cx="376821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ptos" panose="02110004020202020204"/>
                <a:ea typeface="+mn-ea"/>
                <a:cs typeface="+mn-cs"/>
              </a:rPr>
              <a:t>Investment in nature recovery restores biodiversity, creating and connecting habitats, and protecting our ecosystems for a nature-positive future. </a:t>
            </a:r>
          </a:p>
        </p:txBody>
      </p:sp>
      <p:sp>
        <p:nvSpPr>
          <p:cNvPr id="2" name="Rectangle 1">
            <a:extLst>
              <a:ext uri="{FF2B5EF4-FFF2-40B4-BE49-F238E27FC236}">
                <a16:creationId xmlns:a16="http://schemas.microsoft.com/office/drawing/2014/main" id="{9958DDA5-5299-301D-0DCA-9AB75B5B12DF}"/>
              </a:ext>
            </a:extLst>
          </p:cNvPr>
          <p:cNvSpPr/>
          <p:nvPr/>
        </p:nvSpPr>
        <p:spPr>
          <a:xfrm>
            <a:off x="2926795" y="1116730"/>
            <a:ext cx="3896641" cy="1017246"/>
          </a:xfrm>
          <a:prstGeom prst="rect">
            <a:avLst/>
          </a:prstGeom>
          <a:noFill/>
          <a:ln w="28575">
            <a:solidFill>
              <a:srgbClr val="0079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02FD67F8-4E6D-4C94-9286-92CB813AC21A}"/>
              </a:ext>
            </a:extLst>
          </p:cNvPr>
          <p:cNvSpPr/>
          <p:nvPr/>
        </p:nvSpPr>
        <p:spPr>
          <a:xfrm>
            <a:off x="2952191" y="2470560"/>
            <a:ext cx="3871245" cy="990543"/>
          </a:xfrm>
          <a:prstGeom prst="rect">
            <a:avLst/>
          </a:prstGeom>
          <a:noFill/>
          <a:ln w="28575">
            <a:solidFill>
              <a:srgbClr val="00A3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E55E05C4-9CB9-BA17-DFF6-1DF5AC5DEF88}"/>
              </a:ext>
            </a:extLst>
          </p:cNvPr>
          <p:cNvSpPr/>
          <p:nvPr/>
        </p:nvSpPr>
        <p:spPr>
          <a:xfrm>
            <a:off x="2959991" y="3795325"/>
            <a:ext cx="3863445" cy="994031"/>
          </a:xfrm>
          <a:prstGeom prst="rect">
            <a:avLst/>
          </a:prstGeom>
          <a:noFill/>
          <a:ln w="28575">
            <a:solidFill>
              <a:srgbClr val="0A85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7BDA1121-3ACE-35EA-51DD-9508D1930D48}"/>
              </a:ext>
            </a:extLst>
          </p:cNvPr>
          <p:cNvSpPr/>
          <p:nvPr/>
        </p:nvSpPr>
        <p:spPr>
          <a:xfrm>
            <a:off x="2959991" y="5138184"/>
            <a:ext cx="3863445" cy="994031"/>
          </a:xfrm>
          <a:prstGeom prst="rect">
            <a:avLst/>
          </a:prstGeom>
          <a:noFill/>
          <a:ln w="28575">
            <a:solidFill>
              <a:srgbClr val="4973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EFE1094D-00F0-4CCE-5025-793B9E63D798}"/>
              </a:ext>
            </a:extLst>
          </p:cNvPr>
          <p:cNvSpPr/>
          <p:nvPr/>
        </p:nvSpPr>
        <p:spPr>
          <a:xfrm>
            <a:off x="7019292" y="1104573"/>
            <a:ext cx="1133475" cy="1046320"/>
          </a:xfrm>
          <a:prstGeom prst="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110004020202020204"/>
                <a:ea typeface="+mn-ea"/>
                <a:cs typeface="+mn-cs"/>
              </a:rPr>
              <a:t>Deliver housing targets and 10% biodiversity uplift</a:t>
            </a:r>
          </a:p>
        </p:txBody>
      </p:sp>
      <p:sp>
        <p:nvSpPr>
          <p:cNvPr id="12" name="Rectangle 11">
            <a:extLst>
              <a:ext uri="{FF2B5EF4-FFF2-40B4-BE49-F238E27FC236}">
                <a16:creationId xmlns:a16="http://schemas.microsoft.com/office/drawing/2014/main" id="{D16083DA-4B68-487D-5C54-1B9D93939BB2}"/>
              </a:ext>
            </a:extLst>
          </p:cNvPr>
          <p:cNvSpPr/>
          <p:nvPr/>
        </p:nvSpPr>
        <p:spPr>
          <a:xfrm>
            <a:off x="8262304" y="1104573"/>
            <a:ext cx="1133475" cy="1046320"/>
          </a:xfrm>
          <a:prstGeom prst="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0B0004020202020204" pitchFamily="34" charset="0"/>
                <a:ea typeface="+mn-ea"/>
                <a:cs typeface="+mn-cs"/>
              </a:rPr>
              <a:t>Reduce reliance on public grants</a:t>
            </a:r>
          </a:p>
        </p:txBody>
      </p:sp>
      <p:sp>
        <p:nvSpPr>
          <p:cNvPr id="14" name="Rectangle 13">
            <a:extLst>
              <a:ext uri="{FF2B5EF4-FFF2-40B4-BE49-F238E27FC236}">
                <a16:creationId xmlns:a16="http://schemas.microsoft.com/office/drawing/2014/main" id="{ABCA3779-F07D-A574-B2DE-4CF21E38EF81}"/>
              </a:ext>
            </a:extLst>
          </p:cNvPr>
          <p:cNvSpPr/>
          <p:nvPr/>
        </p:nvSpPr>
        <p:spPr>
          <a:xfrm>
            <a:off x="9505316" y="1104573"/>
            <a:ext cx="1133475" cy="1046320"/>
          </a:xfrm>
          <a:prstGeom prst="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110004020202020204"/>
                <a:ea typeface="+mn-ea"/>
                <a:cs typeface="+mn-cs"/>
              </a:rPr>
              <a:t>Increase market confidence and capital flows</a:t>
            </a:r>
          </a:p>
        </p:txBody>
      </p:sp>
      <p:sp>
        <p:nvSpPr>
          <p:cNvPr id="21" name="Rectangle 20">
            <a:extLst>
              <a:ext uri="{FF2B5EF4-FFF2-40B4-BE49-F238E27FC236}">
                <a16:creationId xmlns:a16="http://schemas.microsoft.com/office/drawing/2014/main" id="{0F2DE74E-0A0B-BC38-3571-6C68CE4F307A}"/>
              </a:ext>
            </a:extLst>
          </p:cNvPr>
          <p:cNvSpPr/>
          <p:nvPr/>
        </p:nvSpPr>
        <p:spPr>
          <a:xfrm>
            <a:off x="10743564" y="1104573"/>
            <a:ext cx="1133475" cy="1046320"/>
          </a:xfrm>
          <a:prstGeom prst="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110004020202020204"/>
                <a:ea typeface="+mn-ea"/>
                <a:cs typeface="+mn-cs"/>
              </a:rPr>
              <a:t>Improve market transparency and accessibility</a:t>
            </a:r>
          </a:p>
        </p:txBody>
      </p:sp>
      <p:sp>
        <p:nvSpPr>
          <p:cNvPr id="32" name="Rectangle 31">
            <a:extLst>
              <a:ext uri="{FF2B5EF4-FFF2-40B4-BE49-F238E27FC236}">
                <a16:creationId xmlns:a16="http://schemas.microsoft.com/office/drawing/2014/main" id="{749D83B9-2CF0-8AB6-97CA-C0FE997DD0AC}"/>
              </a:ext>
            </a:extLst>
          </p:cNvPr>
          <p:cNvSpPr/>
          <p:nvPr/>
        </p:nvSpPr>
        <p:spPr>
          <a:xfrm>
            <a:off x="7019292" y="2449949"/>
            <a:ext cx="1133475" cy="1046320"/>
          </a:xfrm>
          <a:prstGeom prst="rect">
            <a:avLst/>
          </a:prstGeom>
          <a:solidFill>
            <a:srgbClr val="00A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110004020202020204"/>
                <a:ea typeface="+mn-ea"/>
                <a:cs typeface="+mn-cs"/>
              </a:rPr>
              <a:t>Reduce flood risk</a:t>
            </a:r>
          </a:p>
        </p:txBody>
      </p:sp>
      <p:sp>
        <p:nvSpPr>
          <p:cNvPr id="33" name="Rectangle 32">
            <a:extLst>
              <a:ext uri="{FF2B5EF4-FFF2-40B4-BE49-F238E27FC236}">
                <a16:creationId xmlns:a16="http://schemas.microsoft.com/office/drawing/2014/main" id="{5FC96315-267A-1063-9920-FFD662F26CB6}"/>
              </a:ext>
            </a:extLst>
          </p:cNvPr>
          <p:cNvSpPr/>
          <p:nvPr/>
        </p:nvSpPr>
        <p:spPr>
          <a:xfrm>
            <a:off x="8262304" y="2449949"/>
            <a:ext cx="1133475" cy="1046320"/>
          </a:xfrm>
          <a:prstGeom prst="rect">
            <a:avLst/>
          </a:prstGeom>
          <a:solidFill>
            <a:srgbClr val="00A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110004020202020204"/>
                <a:ea typeface="+mn-ea"/>
                <a:cs typeface="+mn-cs"/>
              </a:rPr>
              <a:t>Provide urban cooling</a:t>
            </a:r>
          </a:p>
        </p:txBody>
      </p:sp>
      <p:sp>
        <p:nvSpPr>
          <p:cNvPr id="34" name="Rectangle 33">
            <a:extLst>
              <a:ext uri="{FF2B5EF4-FFF2-40B4-BE49-F238E27FC236}">
                <a16:creationId xmlns:a16="http://schemas.microsoft.com/office/drawing/2014/main" id="{063332F8-6255-A422-5484-3507A781B99A}"/>
              </a:ext>
            </a:extLst>
          </p:cNvPr>
          <p:cNvSpPr/>
          <p:nvPr/>
        </p:nvSpPr>
        <p:spPr>
          <a:xfrm>
            <a:off x="9505316" y="2449949"/>
            <a:ext cx="1133475" cy="1046320"/>
          </a:xfrm>
          <a:prstGeom prst="rect">
            <a:avLst/>
          </a:prstGeom>
          <a:solidFill>
            <a:srgbClr val="00A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110004020202020204"/>
                <a:ea typeface="+mn-ea"/>
                <a:cs typeface="+mn-cs"/>
              </a:rPr>
              <a:t>Sequester carbon</a:t>
            </a:r>
          </a:p>
        </p:txBody>
      </p:sp>
      <p:sp>
        <p:nvSpPr>
          <p:cNvPr id="35" name="Rectangle 34">
            <a:extLst>
              <a:ext uri="{FF2B5EF4-FFF2-40B4-BE49-F238E27FC236}">
                <a16:creationId xmlns:a16="http://schemas.microsoft.com/office/drawing/2014/main" id="{B74E62D2-D0CF-6FAD-B2F5-9DE2867B0533}"/>
              </a:ext>
            </a:extLst>
          </p:cNvPr>
          <p:cNvSpPr/>
          <p:nvPr/>
        </p:nvSpPr>
        <p:spPr>
          <a:xfrm>
            <a:off x="10743564" y="2449949"/>
            <a:ext cx="1133475" cy="1046320"/>
          </a:xfrm>
          <a:prstGeom prst="rect">
            <a:avLst/>
          </a:prstGeom>
          <a:solidFill>
            <a:srgbClr val="00A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110004020202020204"/>
                <a:ea typeface="+mn-ea"/>
                <a:cs typeface="+mn-cs"/>
              </a:rPr>
              <a:t>Reduce socio-economic impacts of climate change</a:t>
            </a:r>
          </a:p>
        </p:txBody>
      </p:sp>
      <p:sp>
        <p:nvSpPr>
          <p:cNvPr id="36" name="Rectangle 35">
            <a:extLst>
              <a:ext uri="{FF2B5EF4-FFF2-40B4-BE49-F238E27FC236}">
                <a16:creationId xmlns:a16="http://schemas.microsoft.com/office/drawing/2014/main" id="{6D313DA0-5A39-82BD-D796-274116C440DF}"/>
              </a:ext>
            </a:extLst>
          </p:cNvPr>
          <p:cNvSpPr/>
          <p:nvPr/>
        </p:nvSpPr>
        <p:spPr>
          <a:xfrm>
            <a:off x="7019292" y="3795325"/>
            <a:ext cx="1133475" cy="1046320"/>
          </a:xfrm>
          <a:prstGeom prst="rect">
            <a:avLst/>
          </a:prstGeom>
          <a:solidFill>
            <a:srgbClr val="0A85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110004020202020204"/>
                <a:ea typeface="+mn-ea"/>
                <a:cs typeface="+mn-cs"/>
              </a:rPr>
              <a:t>Improve health and wellbeing</a:t>
            </a:r>
          </a:p>
        </p:txBody>
      </p:sp>
      <p:sp>
        <p:nvSpPr>
          <p:cNvPr id="37" name="Rectangle 36">
            <a:extLst>
              <a:ext uri="{FF2B5EF4-FFF2-40B4-BE49-F238E27FC236}">
                <a16:creationId xmlns:a16="http://schemas.microsoft.com/office/drawing/2014/main" id="{20A71DAB-34D5-91B5-2FC7-E034BAD4B774}"/>
              </a:ext>
            </a:extLst>
          </p:cNvPr>
          <p:cNvSpPr/>
          <p:nvPr/>
        </p:nvSpPr>
        <p:spPr>
          <a:xfrm>
            <a:off x="8262304" y="3795325"/>
            <a:ext cx="1133475" cy="1046320"/>
          </a:xfrm>
          <a:prstGeom prst="rect">
            <a:avLst/>
          </a:prstGeom>
          <a:solidFill>
            <a:srgbClr val="0A85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110004020202020204"/>
                <a:ea typeface="+mn-ea"/>
                <a:cs typeface="+mn-cs"/>
              </a:rPr>
              <a:t>Improve accessible green space</a:t>
            </a:r>
          </a:p>
        </p:txBody>
      </p:sp>
      <p:sp>
        <p:nvSpPr>
          <p:cNvPr id="38" name="Rectangle 37">
            <a:extLst>
              <a:ext uri="{FF2B5EF4-FFF2-40B4-BE49-F238E27FC236}">
                <a16:creationId xmlns:a16="http://schemas.microsoft.com/office/drawing/2014/main" id="{34BF1F8B-D996-3A7D-9340-80AFF9F86BAA}"/>
              </a:ext>
            </a:extLst>
          </p:cNvPr>
          <p:cNvSpPr/>
          <p:nvPr/>
        </p:nvSpPr>
        <p:spPr>
          <a:xfrm>
            <a:off x="9505316" y="3795325"/>
            <a:ext cx="1133475" cy="1046320"/>
          </a:xfrm>
          <a:prstGeom prst="rect">
            <a:avLst/>
          </a:prstGeom>
          <a:solidFill>
            <a:srgbClr val="0A85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110004020202020204"/>
                <a:ea typeface="+mn-ea"/>
                <a:cs typeface="+mn-cs"/>
              </a:rPr>
              <a:t>Provide volunteering, training, and jobs</a:t>
            </a:r>
          </a:p>
        </p:txBody>
      </p:sp>
      <p:sp>
        <p:nvSpPr>
          <p:cNvPr id="39" name="Rectangle 38">
            <a:extLst>
              <a:ext uri="{FF2B5EF4-FFF2-40B4-BE49-F238E27FC236}">
                <a16:creationId xmlns:a16="http://schemas.microsoft.com/office/drawing/2014/main" id="{F47CF1A9-3703-96E2-FD5B-C871DD95A939}"/>
              </a:ext>
            </a:extLst>
          </p:cNvPr>
          <p:cNvSpPr/>
          <p:nvPr/>
        </p:nvSpPr>
        <p:spPr>
          <a:xfrm>
            <a:off x="10743564" y="3795325"/>
            <a:ext cx="1133475" cy="1046320"/>
          </a:xfrm>
          <a:prstGeom prst="rect">
            <a:avLst/>
          </a:prstGeom>
          <a:solidFill>
            <a:srgbClr val="0A85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110004020202020204"/>
                <a:ea typeface="+mn-ea"/>
                <a:cs typeface="+mn-cs"/>
              </a:rPr>
              <a:t>Improve air quality</a:t>
            </a:r>
          </a:p>
        </p:txBody>
      </p:sp>
      <p:sp>
        <p:nvSpPr>
          <p:cNvPr id="40" name="Rectangle 39">
            <a:extLst>
              <a:ext uri="{FF2B5EF4-FFF2-40B4-BE49-F238E27FC236}">
                <a16:creationId xmlns:a16="http://schemas.microsoft.com/office/drawing/2014/main" id="{55C55E11-BED1-3DCF-B3B9-0343029C2F93}"/>
              </a:ext>
            </a:extLst>
          </p:cNvPr>
          <p:cNvSpPr/>
          <p:nvPr/>
        </p:nvSpPr>
        <p:spPr>
          <a:xfrm>
            <a:off x="7019292" y="5121094"/>
            <a:ext cx="1133475" cy="1046320"/>
          </a:xfrm>
          <a:prstGeom prst="rect">
            <a:avLst/>
          </a:prstGeom>
          <a:solidFill>
            <a:srgbClr val="497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110004020202020204"/>
                <a:ea typeface="+mn-ea"/>
                <a:cs typeface="+mn-cs"/>
              </a:rPr>
              <a:t>Deliver the Local Nature Recovery Strategy</a:t>
            </a:r>
          </a:p>
        </p:txBody>
      </p:sp>
      <p:sp>
        <p:nvSpPr>
          <p:cNvPr id="41" name="Rectangle 40">
            <a:extLst>
              <a:ext uri="{FF2B5EF4-FFF2-40B4-BE49-F238E27FC236}">
                <a16:creationId xmlns:a16="http://schemas.microsoft.com/office/drawing/2014/main" id="{232E0A3C-EB8A-56F9-D0BD-79ADA6B8FB24}"/>
              </a:ext>
            </a:extLst>
          </p:cNvPr>
          <p:cNvSpPr/>
          <p:nvPr/>
        </p:nvSpPr>
        <p:spPr>
          <a:xfrm>
            <a:off x="8262304" y="5121094"/>
            <a:ext cx="1133475" cy="1046320"/>
          </a:xfrm>
          <a:prstGeom prst="rect">
            <a:avLst/>
          </a:prstGeom>
          <a:solidFill>
            <a:srgbClr val="497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110004020202020204"/>
                <a:ea typeface="+mn-ea"/>
                <a:cs typeface="+mn-cs"/>
              </a:rPr>
              <a:t>Restore and enhance habitats</a:t>
            </a:r>
          </a:p>
        </p:txBody>
      </p:sp>
      <p:sp>
        <p:nvSpPr>
          <p:cNvPr id="42" name="Rectangle 41">
            <a:extLst>
              <a:ext uri="{FF2B5EF4-FFF2-40B4-BE49-F238E27FC236}">
                <a16:creationId xmlns:a16="http://schemas.microsoft.com/office/drawing/2014/main" id="{BD1354FD-DCEE-8221-A51C-E0CEB23B290C}"/>
              </a:ext>
            </a:extLst>
          </p:cNvPr>
          <p:cNvSpPr/>
          <p:nvPr/>
        </p:nvSpPr>
        <p:spPr>
          <a:xfrm>
            <a:off x="9505316" y="5121094"/>
            <a:ext cx="1133475" cy="1046320"/>
          </a:xfrm>
          <a:prstGeom prst="rect">
            <a:avLst/>
          </a:prstGeom>
          <a:solidFill>
            <a:srgbClr val="497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110004020202020204"/>
                <a:ea typeface="+mn-ea"/>
                <a:cs typeface="+mn-cs"/>
              </a:rPr>
              <a:t>Protect species and increase biodiversity </a:t>
            </a:r>
          </a:p>
        </p:txBody>
      </p:sp>
      <p:sp>
        <p:nvSpPr>
          <p:cNvPr id="43" name="Rectangle 42">
            <a:extLst>
              <a:ext uri="{FF2B5EF4-FFF2-40B4-BE49-F238E27FC236}">
                <a16:creationId xmlns:a16="http://schemas.microsoft.com/office/drawing/2014/main" id="{D185CB7B-0947-FB3B-1071-4B816AF61DF6}"/>
              </a:ext>
            </a:extLst>
          </p:cNvPr>
          <p:cNvSpPr/>
          <p:nvPr/>
        </p:nvSpPr>
        <p:spPr>
          <a:xfrm>
            <a:off x="10743564" y="5121094"/>
            <a:ext cx="1133475" cy="1046320"/>
          </a:xfrm>
          <a:prstGeom prst="rect">
            <a:avLst/>
          </a:prstGeom>
          <a:solidFill>
            <a:srgbClr val="497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ptos" panose="020B0004020202020204" pitchFamily="34" charset="0"/>
                <a:ea typeface="+mn-ea"/>
                <a:cs typeface="+mn-cs"/>
              </a:rPr>
              <a:t>Improve connectivity for nature and people</a:t>
            </a:r>
          </a:p>
        </p:txBody>
      </p:sp>
      <p:sp>
        <p:nvSpPr>
          <p:cNvPr id="6" name="TextBox 5">
            <a:extLst>
              <a:ext uri="{FF2B5EF4-FFF2-40B4-BE49-F238E27FC236}">
                <a16:creationId xmlns:a16="http://schemas.microsoft.com/office/drawing/2014/main" id="{49BCE24F-B68F-2EC8-FBC7-5D62784295A4}"/>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Aptos" panose="02110004020202020204"/>
              </a:rPr>
              <a:t>21</a:t>
            </a: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98373217-095D-D01D-22A7-A1235E21FAF7}"/>
              </a:ext>
            </a:extLst>
          </p:cNvPr>
          <p:cNvSpPr txBox="1"/>
          <p:nvPr/>
        </p:nvSpPr>
        <p:spPr>
          <a:xfrm>
            <a:off x="344916" y="247780"/>
            <a:ext cx="10147751" cy="60125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32543D"/>
                </a:solidFill>
                <a:effectLst/>
                <a:uLnTx/>
                <a:uFillTx/>
                <a:latin typeface="Aptos" panose="02110004020202020204"/>
                <a:ea typeface="+mn-ea"/>
                <a:cs typeface="+mn-cs"/>
              </a:rPr>
              <a:t>West Midlands natural capital investment priorities</a:t>
            </a:r>
          </a:p>
        </p:txBody>
      </p:sp>
    </p:spTree>
    <p:extLst>
      <p:ext uri="{BB962C8B-B14F-4D97-AF65-F5344CB8AC3E}">
        <p14:creationId xmlns:p14="http://schemas.microsoft.com/office/powerpoint/2010/main" val="2984125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80FB4-9FC4-E99A-7BBD-1C17DDAFCA83}"/>
            </a:ext>
          </a:extLst>
        </p:cNvPr>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3BBE48F-45F8-52B2-858F-A3DE5DF9F76F}"/>
              </a:ext>
            </a:extLst>
          </p:cNvPr>
          <p:cNvSpPr/>
          <p:nvPr/>
        </p:nvSpPr>
        <p:spPr>
          <a:xfrm>
            <a:off x="1407338" y="1499754"/>
            <a:ext cx="4364140" cy="765984"/>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utoShape 2" descr="Network with solid fill">
            <a:extLst>
              <a:ext uri="{FF2B5EF4-FFF2-40B4-BE49-F238E27FC236}">
                <a16:creationId xmlns:a16="http://schemas.microsoft.com/office/drawing/2014/main" id="{250B7451-C1E7-0FB0-5FCC-D195C1EC2B6A}"/>
              </a:ext>
            </a:extLst>
          </p:cNvPr>
          <p:cNvSpPr>
            <a:spLocks noChangeAspect="1" noChangeArrowheads="1"/>
          </p:cNvSpPr>
          <p:nvPr/>
        </p:nvSpPr>
        <p:spPr bwMode="auto">
          <a:xfrm>
            <a:off x="5771478" y="291815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A5D98C82-7A51-6C54-99AA-062626418C03}"/>
              </a:ext>
            </a:extLst>
          </p:cNvPr>
          <p:cNvSpPr txBox="1"/>
          <p:nvPr/>
        </p:nvSpPr>
        <p:spPr>
          <a:xfrm>
            <a:off x="704279" y="1014280"/>
            <a:ext cx="11062151" cy="583365"/>
          </a:xfrm>
          <a:prstGeom prst="rect">
            <a:avLst/>
          </a:prstGeom>
          <a:noFill/>
        </p:spPr>
        <p:txBody>
          <a:bodyPr wrap="square" lIns="91440" tIns="45720" rIns="91440" bIns="45720" anchor="t">
            <a:spAutoFit/>
          </a:bodyPr>
          <a:lstStyle/>
          <a:p>
            <a:pPr marL="0" marR="0" lvl="0" indent="0" algn="just" defTabSz="914400" eaLnBrk="1" fontAlgn="auto" latinLnBrk="0" hangingPunct="1">
              <a:lnSpc>
                <a:spcPct val="107000"/>
              </a:lnSpc>
              <a:spcBef>
                <a:spcPts val="0"/>
              </a:spcBef>
              <a:spcAft>
                <a:spcPts val="800"/>
              </a:spcAft>
              <a:buClrTx/>
              <a:buSzTx/>
              <a:buFontTx/>
              <a:buNone/>
              <a:tabLst/>
              <a:defRPr/>
            </a:pPr>
            <a:endParaRPr kumimoji="0" lang="en-GB" sz="1200" b="0" i="0" u="none" strike="noStrike" kern="0" cap="none" spc="0" normalizeH="0" baseline="0" noProof="0">
              <a:ln>
                <a:noFill/>
              </a:ln>
              <a:solidFill>
                <a:prstClr val="black"/>
              </a:solidFill>
              <a:effectLst/>
              <a:uLnTx/>
              <a:uFillTx/>
            </a:endParaRPr>
          </a:p>
          <a:p>
            <a:pPr marL="171450" marR="0" lvl="0" indent="-171450" algn="just" defTabSz="91440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1200" b="1" i="0" u="none" strike="noStrike" kern="0" cap="none" spc="0" normalizeH="0" baseline="0" noProof="0">
              <a:ln>
                <a:noFill/>
              </a:ln>
              <a:solidFill>
                <a:prstClr val="black"/>
              </a:solidFill>
              <a:effectLst/>
              <a:uLnTx/>
              <a:uFillTx/>
              <a:ea typeface="Calibri"/>
              <a:cs typeface="Calibri"/>
            </a:endParaRPr>
          </a:p>
        </p:txBody>
      </p:sp>
      <p:sp>
        <p:nvSpPr>
          <p:cNvPr id="36" name="TextBox 35">
            <a:extLst>
              <a:ext uri="{FF2B5EF4-FFF2-40B4-BE49-F238E27FC236}">
                <a16:creationId xmlns:a16="http://schemas.microsoft.com/office/drawing/2014/main" id="{0FAC46B2-8BF4-722A-78D3-41A0176EC6BE}"/>
              </a:ext>
            </a:extLst>
          </p:cNvPr>
          <p:cNvSpPr txBox="1"/>
          <p:nvPr/>
        </p:nvSpPr>
        <p:spPr>
          <a:xfrm>
            <a:off x="2154474" y="4997093"/>
            <a:ext cx="62308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white"/>
                </a:solidFill>
                <a:effectLst/>
                <a:uLnTx/>
                <a:uFillTx/>
              </a:rPr>
              <a:t>LINC</a:t>
            </a:r>
          </a:p>
        </p:txBody>
      </p:sp>
      <p:pic>
        <p:nvPicPr>
          <p:cNvPr id="38" name="Graphic 37" descr="Network with solid fill">
            <a:extLst>
              <a:ext uri="{FF2B5EF4-FFF2-40B4-BE49-F238E27FC236}">
                <a16:creationId xmlns:a16="http://schemas.microsoft.com/office/drawing/2014/main" id="{1646EC7B-72EB-56B5-8DD1-84640FD1A8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592" y="4248440"/>
            <a:ext cx="612000" cy="612000"/>
          </a:xfrm>
          <a:prstGeom prst="rect">
            <a:avLst/>
          </a:prstGeom>
        </p:spPr>
      </p:pic>
      <p:sp>
        <p:nvSpPr>
          <p:cNvPr id="12" name="TextBox 11">
            <a:extLst>
              <a:ext uri="{FF2B5EF4-FFF2-40B4-BE49-F238E27FC236}">
                <a16:creationId xmlns:a16="http://schemas.microsoft.com/office/drawing/2014/main" id="{DAA2068B-60C6-566B-4969-C5CA56D2875C}"/>
              </a:ext>
            </a:extLst>
          </p:cNvPr>
          <p:cNvSpPr txBox="1"/>
          <p:nvPr/>
        </p:nvSpPr>
        <p:spPr>
          <a:xfrm>
            <a:off x="419283" y="841009"/>
            <a:ext cx="11062150" cy="346826"/>
          </a:xfrm>
          <a:prstGeom prst="rect">
            <a:avLst/>
          </a:prstGeom>
          <a:noFill/>
        </p:spPr>
        <p:txBody>
          <a:bodyPr wrap="square">
            <a:spAutoFit/>
          </a:bodyPr>
          <a:lstStyle/>
          <a:p>
            <a:pPr algn="just">
              <a:lnSpc>
                <a:spcPct val="107000"/>
              </a:lnSpc>
              <a:spcAft>
                <a:spcPts val="800"/>
              </a:spcAft>
            </a:pPr>
            <a:r>
              <a:rPr lang="en-GB" sz="1600" b="1"/>
              <a:t>Phase 1 of the Defra funded LINC programme has focused on developing the following outputs</a:t>
            </a:r>
            <a:r>
              <a:rPr lang="en-GB" sz="1200"/>
              <a:t>:</a:t>
            </a:r>
          </a:p>
        </p:txBody>
      </p:sp>
      <p:pic>
        <p:nvPicPr>
          <p:cNvPr id="13" name="Graphic 12" descr="Research with solid fill">
            <a:extLst>
              <a:ext uri="{FF2B5EF4-FFF2-40B4-BE49-F238E27FC236}">
                <a16:creationId xmlns:a16="http://schemas.microsoft.com/office/drawing/2014/main" id="{FF1A015E-165E-1288-C255-57008DE3D2F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74703" y="1442264"/>
            <a:ext cx="758826" cy="758826"/>
          </a:xfrm>
          <a:prstGeom prst="rect">
            <a:avLst/>
          </a:prstGeom>
        </p:spPr>
      </p:pic>
      <p:sp>
        <p:nvSpPr>
          <p:cNvPr id="14" name="TextBox 13">
            <a:extLst>
              <a:ext uri="{FF2B5EF4-FFF2-40B4-BE49-F238E27FC236}">
                <a16:creationId xmlns:a16="http://schemas.microsoft.com/office/drawing/2014/main" id="{C7D21DA7-C6E8-2388-04D8-A3E834B04026}"/>
              </a:ext>
            </a:extLst>
          </p:cNvPr>
          <p:cNvSpPr txBox="1"/>
          <p:nvPr/>
        </p:nvSpPr>
        <p:spPr>
          <a:xfrm>
            <a:off x="1445862" y="1523982"/>
            <a:ext cx="4150868" cy="677108"/>
          </a:xfrm>
          <a:prstGeom prst="rect">
            <a:avLst/>
          </a:prstGeom>
          <a:noFill/>
        </p:spPr>
        <p:txBody>
          <a:bodyPr wrap="square" lIns="91440" tIns="45720" rIns="91440" bIns="45720" rtlCol="0" anchor="t">
            <a:spAutoFit/>
          </a:bodyPr>
          <a:lstStyle/>
          <a:p>
            <a:r>
              <a:rPr lang="en-GB" b="1">
                <a:solidFill>
                  <a:schemeClr val="bg1"/>
                </a:solidFill>
              </a:rPr>
              <a:t>Market research reporting</a:t>
            </a:r>
          </a:p>
          <a:p>
            <a:r>
              <a:rPr lang="en-GB" sz="1000" b="1">
                <a:solidFill>
                  <a:schemeClr val="bg1"/>
                </a:solidFill>
              </a:rPr>
              <a:t>Stakeholder engagement, surveys and interviews providing insights into regional demand and supply-side opportunities, and more.</a:t>
            </a:r>
          </a:p>
        </p:txBody>
      </p:sp>
      <p:pic>
        <p:nvPicPr>
          <p:cNvPr id="15" name="Graphic 14" descr="Calculator with solid fill">
            <a:extLst>
              <a:ext uri="{FF2B5EF4-FFF2-40B4-BE49-F238E27FC236}">
                <a16:creationId xmlns:a16="http://schemas.microsoft.com/office/drawing/2014/main" id="{DC2F20D0-636F-07E5-86ED-D6F599E7C9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3764" y="2480959"/>
            <a:ext cx="758826" cy="758826"/>
          </a:xfrm>
          <a:prstGeom prst="rect">
            <a:avLst/>
          </a:prstGeom>
        </p:spPr>
      </p:pic>
      <p:pic>
        <p:nvPicPr>
          <p:cNvPr id="18" name="Graphic 17" descr="Bank with solid fill">
            <a:extLst>
              <a:ext uri="{FF2B5EF4-FFF2-40B4-BE49-F238E27FC236}">
                <a16:creationId xmlns:a16="http://schemas.microsoft.com/office/drawing/2014/main" id="{B49B3328-1C1D-8AD9-43AD-2649E025A8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75374" y="1467376"/>
            <a:ext cx="822590" cy="822590"/>
          </a:xfrm>
          <a:prstGeom prst="rect">
            <a:avLst/>
          </a:prstGeom>
        </p:spPr>
      </p:pic>
      <p:sp>
        <p:nvSpPr>
          <p:cNvPr id="19" name="Rectangle: Rounded Corners 18">
            <a:extLst>
              <a:ext uri="{FF2B5EF4-FFF2-40B4-BE49-F238E27FC236}">
                <a16:creationId xmlns:a16="http://schemas.microsoft.com/office/drawing/2014/main" id="{F1DB3909-D33F-21F2-0741-93D96E4373B5}"/>
              </a:ext>
            </a:extLst>
          </p:cNvPr>
          <p:cNvSpPr/>
          <p:nvPr/>
        </p:nvSpPr>
        <p:spPr>
          <a:xfrm>
            <a:off x="7229472" y="1499754"/>
            <a:ext cx="4364140" cy="765984"/>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1EC77D6-4D53-F9CC-C4FF-1CEA025ECEB3}"/>
              </a:ext>
            </a:extLst>
          </p:cNvPr>
          <p:cNvSpPr txBox="1"/>
          <p:nvPr/>
        </p:nvSpPr>
        <p:spPr>
          <a:xfrm>
            <a:off x="7287171" y="1523982"/>
            <a:ext cx="4248742" cy="677108"/>
          </a:xfrm>
          <a:prstGeom prst="rect">
            <a:avLst/>
          </a:prstGeom>
          <a:noFill/>
        </p:spPr>
        <p:txBody>
          <a:bodyPr wrap="square" rtlCol="0">
            <a:spAutoFit/>
          </a:bodyPr>
          <a:lstStyle/>
          <a:p>
            <a:r>
              <a:rPr lang="en-GB" b="1">
                <a:solidFill>
                  <a:schemeClr val="bg1"/>
                </a:solidFill>
              </a:rPr>
              <a:t>Natural Capital Funding Framework</a:t>
            </a:r>
          </a:p>
          <a:p>
            <a:r>
              <a:rPr lang="en-GB" sz="1000" b="1">
                <a:solidFill>
                  <a:schemeClr val="bg1"/>
                </a:solidFill>
              </a:rPr>
              <a:t>Collaborative framework outlining the rationale, strategy and roadmap  to develop regional-scale market infrastructure for natural capital.</a:t>
            </a:r>
          </a:p>
        </p:txBody>
      </p:sp>
      <p:sp>
        <p:nvSpPr>
          <p:cNvPr id="21" name="Rectangle: Rounded Corners 20">
            <a:extLst>
              <a:ext uri="{FF2B5EF4-FFF2-40B4-BE49-F238E27FC236}">
                <a16:creationId xmlns:a16="http://schemas.microsoft.com/office/drawing/2014/main" id="{15ED9CC2-C061-31BA-BB5F-0B94C34CC4FC}"/>
              </a:ext>
            </a:extLst>
          </p:cNvPr>
          <p:cNvSpPr/>
          <p:nvPr/>
        </p:nvSpPr>
        <p:spPr>
          <a:xfrm>
            <a:off x="1407338" y="2473801"/>
            <a:ext cx="4364140" cy="765984"/>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BF0E97-D971-FF5D-25D0-3552D33CCC00}"/>
              </a:ext>
            </a:extLst>
          </p:cNvPr>
          <p:cNvSpPr/>
          <p:nvPr/>
        </p:nvSpPr>
        <p:spPr>
          <a:xfrm>
            <a:off x="1407338" y="3447848"/>
            <a:ext cx="4364140" cy="765984"/>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6480871D-E49C-5444-8B7D-CD430A6E3265}"/>
              </a:ext>
            </a:extLst>
          </p:cNvPr>
          <p:cNvSpPr/>
          <p:nvPr/>
        </p:nvSpPr>
        <p:spPr>
          <a:xfrm>
            <a:off x="1407338" y="4421895"/>
            <a:ext cx="4364140" cy="765984"/>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2C76E27E-E47C-EA1A-A1EF-229B7086209C}"/>
              </a:ext>
            </a:extLst>
          </p:cNvPr>
          <p:cNvSpPr/>
          <p:nvPr/>
        </p:nvSpPr>
        <p:spPr>
          <a:xfrm>
            <a:off x="1388163" y="5395942"/>
            <a:ext cx="4364140" cy="765984"/>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C8BFB50-5962-6688-F037-0C607EA278A7}"/>
              </a:ext>
            </a:extLst>
          </p:cNvPr>
          <p:cNvSpPr txBox="1"/>
          <p:nvPr/>
        </p:nvSpPr>
        <p:spPr>
          <a:xfrm>
            <a:off x="1465037" y="2515598"/>
            <a:ext cx="4131693" cy="677108"/>
          </a:xfrm>
          <a:prstGeom prst="rect">
            <a:avLst/>
          </a:prstGeom>
          <a:noFill/>
        </p:spPr>
        <p:txBody>
          <a:bodyPr wrap="square" rtlCol="0">
            <a:spAutoFit/>
          </a:bodyPr>
          <a:lstStyle/>
          <a:p>
            <a:r>
              <a:rPr lang="en-GB" b="1">
                <a:solidFill>
                  <a:schemeClr val="bg1"/>
                </a:solidFill>
              </a:rPr>
              <a:t>Natural capital economic assessment</a:t>
            </a:r>
          </a:p>
          <a:p>
            <a:r>
              <a:rPr lang="en-GB" sz="1000" b="1">
                <a:solidFill>
                  <a:schemeClr val="bg1"/>
                </a:solidFill>
              </a:rPr>
              <a:t>Economic assessment of regional natural capital assets and ecosystem service provision.</a:t>
            </a:r>
          </a:p>
        </p:txBody>
      </p:sp>
      <p:sp>
        <p:nvSpPr>
          <p:cNvPr id="3" name="TextBox 2">
            <a:extLst>
              <a:ext uri="{FF2B5EF4-FFF2-40B4-BE49-F238E27FC236}">
                <a16:creationId xmlns:a16="http://schemas.microsoft.com/office/drawing/2014/main" id="{BEEA4112-1909-0FC4-1E60-E164243C2615}"/>
              </a:ext>
            </a:extLst>
          </p:cNvPr>
          <p:cNvSpPr txBox="1"/>
          <p:nvPr/>
        </p:nvSpPr>
        <p:spPr>
          <a:xfrm>
            <a:off x="1447211" y="4447884"/>
            <a:ext cx="3953492" cy="677108"/>
          </a:xfrm>
          <a:prstGeom prst="rect">
            <a:avLst/>
          </a:prstGeom>
          <a:noFill/>
        </p:spPr>
        <p:txBody>
          <a:bodyPr wrap="square" rtlCol="0">
            <a:spAutoFit/>
          </a:bodyPr>
          <a:lstStyle/>
          <a:p>
            <a:r>
              <a:rPr lang="en-GB" b="1">
                <a:solidFill>
                  <a:schemeClr val="bg1"/>
                </a:solidFill>
              </a:rPr>
              <a:t>Accelerator 1: BNG</a:t>
            </a:r>
          </a:p>
          <a:p>
            <a:r>
              <a:rPr lang="en-GB" sz="1000" b="1">
                <a:solidFill>
                  <a:schemeClr val="bg1"/>
                </a:solidFill>
              </a:rPr>
              <a:t>Accelerator programme for 6 local authorities delivering BNG investment readiness support and production of business case</a:t>
            </a:r>
          </a:p>
        </p:txBody>
      </p:sp>
      <p:sp>
        <p:nvSpPr>
          <p:cNvPr id="5" name="TextBox 4">
            <a:extLst>
              <a:ext uri="{FF2B5EF4-FFF2-40B4-BE49-F238E27FC236}">
                <a16:creationId xmlns:a16="http://schemas.microsoft.com/office/drawing/2014/main" id="{17E0065D-63BF-EE26-628F-02F21989FCE4}"/>
              </a:ext>
            </a:extLst>
          </p:cNvPr>
          <p:cNvSpPr txBox="1"/>
          <p:nvPr/>
        </p:nvSpPr>
        <p:spPr>
          <a:xfrm>
            <a:off x="1465037" y="5424523"/>
            <a:ext cx="3935666" cy="677108"/>
          </a:xfrm>
          <a:prstGeom prst="rect">
            <a:avLst/>
          </a:prstGeom>
          <a:noFill/>
        </p:spPr>
        <p:txBody>
          <a:bodyPr wrap="square" rtlCol="0">
            <a:spAutoFit/>
          </a:bodyPr>
          <a:lstStyle/>
          <a:p>
            <a:r>
              <a:rPr lang="en-GB" b="1">
                <a:solidFill>
                  <a:schemeClr val="bg1"/>
                </a:solidFill>
              </a:rPr>
              <a:t>Natural capital pipeline</a:t>
            </a:r>
          </a:p>
          <a:p>
            <a:r>
              <a:rPr lang="en-GB" sz="1000" b="1">
                <a:solidFill>
                  <a:schemeClr val="bg1"/>
                </a:solidFill>
              </a:rPr>
              <a:t>Pipeline framework, thematic pathways, metrics, project data dashboard, mapping, quality assurance and assessment criteria.</a:t>
            </a:r>
          </a:p>
        </p:txBody>
      </p:sp>
      <p:sp>
        <p:nvSpPr>
          <p:cNvPr id="6" name="TextBox 5">
            <a:extLst>
              <a:ext uri="{FF2B5EF4-FFF2-40B4-BE49-F238E27FC236}">
                <a16:creationId xmlns:a16="http://schemas.microsoft.com/office/drawing/2014/main" id="{B0CBE804-9975-DDBD-143A-50A0AF9E8998}"/>
              </a:ext>
            </a:extLst>
          </p:cNvPr>
          <p:cNvSpPr txBox="1"/>
          <p:nvPr/>
        </p:nvSpPr>
        <p:spPr>
          <a:xfrm>
            <a:off x="1465037" y="3467930"/>
            <a:ext cx="4230916" cy="677108"/>
          </a:xfrm>
          <a:prstGeom prst="rect">
            <a:avLst/>
          </a:prstGeom>
          <a:noFill/>
        </p:spPr>
        <p:txBody>
          <a:bodyPr wrap="square" rtlCol="0">
            <a:spAutoFit/>
          </a:bodyPr>
          <a:lstStyle/>
          <a:p>
            <a:r>
              <a:rPr lang="en-GB" b="1">
                <a:solidFill>
                  <a:schemeClr val="bg1"/>
                </a:solidFill>
              </a:rPr>
              <a:t>Analysis of operating models and roles </a:t>
            </a:r>
            <a:r>
              <a:rPr lang="en-GB" sz="1000" b="1">
                <a:solidFill>
                  <a:schemeClr val="bg1"/>
                </a:solidFill>
              </a:rPr>
              <a:t>Options assessment of potential market interventions, roles, operating models and governance structures.</a:t>
            </a:r>
          </a:p>
        </p:txBody>
      </p:sp>
      <p:sp>
        <p:nvSpPr>
          <p:cNvPr id="7" name="Rectangle: Rounded Corners 6">
            <a:extLst>
              <a:ext uri="{FF2B5EF4-FFF2-40B4-BE49-F238E27FC236}">
                <a16:creationId xmlns:a16="http://schemas.microsoft.com/office/drawing/2014/main" id="{EEC75007-3A47-B9E0-DD6A-192E039E48F3}"/>
              </a:ext>
            </a:extLst>
          </p:cNvPr>
          <p:cNvSpPr/>
          <p:nvPr/>
        </p:nvSpPr>
        <p:spPr>
          <a:xfrm>
            <a:off x="7229472" y="2471959"/>
            <a:ext cx="4364140" cy="765984"/>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B2B77C4A-9A00-7C3A-2ACB-6B93842E599C}"/>
              </a:ext>
            </a:extLst>
          </p:cNvPr>
          <p:cNvSpPr/>
          <p:nvPr/>
        </p:nvSpPr>
        <p:spPr>
          <a:xfrm>
            <a:off x="7229472" y="3446927"/>
            <a:ext cx="4364140" cy="765984"/>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33B16CD4-0B33-572F-A5F5-075C45D10C2F}"/>
              </a:ext>
            </a:extLst>
          </p:cNvPr>
          <p:cNvSpPr/>
          <p:nvPr/>
        </p:nvSpPr>
        <p:spPr>
          <a:xfrm>
            <a:off x="7229472" y="4421895"/>
            <a:ext cx="4364140" cy="765984"/>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2C71E1E9-7763-57B5-8FE8-B14F9B5F1008}"/>
              </a:ext>
            </a:extLst>
          </p:cNvPr>
          <p:cNvSpPr/>
          <p:nvPr/>
        </p:nvSpPr>
        <p:spPr>
          <a:xfrm>
            <a:off x="7229472" y="5395942"/>
            <a:ext cx="4364140" cy="765984"/>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FA9D1C19-A99B-B878-7231-09113B70C1E4}"/>
              </a:ext>
            </a:extLst>
          </p:cNvPr>
          <p:cNvSpPr txBox="1"/>
          <p:nvPr/>
        </p:nvSpPr>
        <p:spPr>
          <a:xfrm>
            <a:off x="7287171" y="2516935"/>
            <a:ext cx="4161041" cy="677108"/>
          </a:xfrm>
          <a:prstGeom prst="rect">
            <a:avLst/>
          </a:prstGeom>
          <a:noFill/>
        </p:spPr>
        <p:txBody>
          <a:bodyPr wrap="square" lIns="91440" tIns="45720" rIns="91440" bIns="45720" rtlCol="0" anchor="t">
            <a:spAutoFit/>
          </a:bodyPr>
          <a:lstStyle/>
          <a:p>
            <a:r>
              <a:rPr lang="en-GB" b="1">
                <a:solidFill>
                  <a:schemeClr val="bg1"/>
                </a:solidFill>
              </a:rPr>
              <a:t>Nature finance Community of Practice</a:t>
            </a:r>
          </a:p>
          <a:p>
            <a:r>
              <a:rPr lang="en-GB" sz="1000" b="1">
                <a:solidFill>
                  <a:schemeClr val="bg1"/>
                </a:solidFill>
              </a:rPr>
              <a:t>Regional-scale community of practice, resource bank and interactive platform with 170+ members.</a:t>
            </a:r>
          </a:p>
        </p:txBody>
      </p:sp>
      <p:sp>
        <p:nvSpPr>
          <p:cNvPr id="26" name="TextBox 25">
            <a:extLst>
              <a:ext uri="{FF2B5EF4-FFF2-40B4-BE49-F238E27FC236}">
                <a16:creationId xmlns:a16="http://schemas.microsoft.com/office/drawing/2014/main" id="{13145F6E-93B2-79DB-B709-38D008FD480C}"/>
              </a:ext>
            </a:extLst>
          </p:cNvPr>
          <p:cNvSpPr txBox="1"/>
          <p:nvPr/>
        </p:nvSpPr>
        <p:spPr>
          <a:xfrm>
            <a:off x="7287171" y="3523330"/>
            <a:ext cx="3755796" cy="523220"/>
          </a:xfrm>
          <a:prstGeom prst="rect">
            <a:avLst/>
          </a:prstGeom>
          <a:noFill/>
        </p:spPr>
        <p:txBody>
          <a:bodyPr wrap="square" lIns="91440" tIns="45720" rIns="91440" bIns="45720" rtlCol="0" anchor="t">
            <a:spAutoFit/>
          </a:bodyPr>
          <a:lstStyle/>
          <a:p>
            <a:r>
              <a:rPr lang="en-GB" b="1">
                <a:solidFill>
                  <a:schemeClr val="bg1"/>
                </a:solidFill>
              </a:rPr>
              <a:t>Communication products</a:t>
            </a:r>
          </a:p>
          <a:p>
            <a:r>
              <a:rPr lang="en-GB" sz="1000" b="1">
                <a:solidFill>
                  <a:schemeClr val="bg1"/>
                </a:solidFill>
              </a:rPr>
              <a:t>LINC film, brochure, web pages and case studies.</a:t>
            </a:r>
          </a:p>
        </p:txBody>
      </p:sp>
      <p:sp>
        <p:nvSpPr>
          <p:cNvPr id="27" name="TextBox 26">
            <a:extLst>
              <a:ext uri="{FF2B5EF4-FFF2-40B4-BE49-F238E27FC236}">
                <a16:creationId xmlns:a16="http://schemas.microsoft.com/office/drawing/2014/main" id="{5A91C593-C4FC-250F-FC29-E5338A7CC885}"/>
              </a:ext>
            </a:extLst>
          </p:cNvPr>
          <p:cNvSpPr txBox="1"/>
          <p:nvPr/>
        </p:nvSpPr>
        <p:spPr>
          <a:xfrm>
            <a:off x="7287171" y="4420974"/>
            <a:ext cx="4067523" cy="677108"/>
          </a:xfrm>
          <a:prstGeom prst="rect">
            <a:avLst/>
          </a:prstGeom>
          <a:noFill/>
        </p:spPr>
        <p:txBody>
          <a:bodyPr wrap="square" rtlCol="0">
            <a:spAutoFit/>
          </a:bodyPr>
          <a:lstStyle/>
          <a:p>
            <a:r>
              <a:rPr lang="en-GB" b="1">
                <a:solidFill>
                  <a:schemeClr val="bg1"/>
                </a:solidFill>
              </a:rPr>
              <a:t>Accelerator 2: Urban Greening Token</a:t>
            </a:r>
          </a:p>
          <a:p>
            <a:r>
              <a:rPr lang="en-GB" sz="1000" b="1">
                <a:solidFill>
                  <a:schemeClr val="bg1"/>
                </a:solidFill>
              </a:rPr>
              <a:t>Accelerator programme to develop a minimum viable product to facilitate private sector funding for urban trees. </a:t>
            </a:r>
          </a:p>
        </p:txBody>
      </p:sp>
      <p:sp>
        <p:nvSpPr>
          <p:cNvPr id="28" name="TextBox 27">
            <a:extLst>
              <a:ext uri="{FF2B5EF4-FFF2-40B4-BE49-F238E27FC236}">
                <a16:creationId xmlns:a16="http://schemas.microsoft.com/office/drawing/2014/main" id="{B50A227E-FD27-D94F-5283-E40F1D009624}"/>
              </a:ext>
            </a:extLst>
          </p:cNvPr>
          <p:cNvSpPr txBox="1"/>
          <p:nvPr/>
        </p:nvSpPr>
        <p:spPr>
          <a:xfrm>
            <a:off x="7287171" y="5395948"/>
            <a:ext cx="4200625" cy="677108"/>
          </a:xfrm>
          <a:prstGeom prst="rect">
            <a:avLst/>
          </a:prstGeom>
          <a:noFill/>
        </p:spPr>
        <p:txBody>
          <a:bodyPr wrap="square" rtlCol="0">
            <a:spAutoFit/>
          </a:bodyPr>
          <a:lstStyle/>
          <a:p>
            <a:r>
              <a:rPr lang="en-GB" b="1">
                <a:solidFill>
                  <a:schemeClr val="bg1"/>
                </a:solidFill>
              </a:rPr>
              <a:t>West Midlands Nature Investment Hub</a:t>
            </a:r>
          </a:p>
          <a:p>
            <a:r>
              <a:rPr lang="en-GB" sz="1000" b="1">
                <a:solidFill>
                  <a:schemeClr val="bg1"/>
                </a:solidFill>
              </a:rPr>
              <a:t>Web-based impact marketplace providing single point of entry for investors, buyers and funders.</a:t>
            </a:r>
          </a:p>
        </p:txBody>
      </p:sp>
      <p:pic>
        <p:nvPicPr>
          <p:cNvPr id="29" name="Graphic 28" descr="Group with solid fill">
            <a:extLst>
              <a:ext uri="{FF2B5EF4-FFF2-40B4-BE49-F238E27FC236}">
                <a16:creationId xmlns:a16="http://schemas.microsoft.com/office/drawing/2014/main" id="{37CAC0D2-85E9-1685-F49B-93594CBB2FC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35264" y="2480959"/>
            <a:ext cx="756984" cy="756984"/>
          </a:xfrm>
          <a:prstGeom prst="rect">
            <a:avLst/>
          </a:prstGeom>
        </p:spPr>
      </p:pic>
      <p:pic>
        <p:nvPicPr>
          <p:cNvPr id="30" name="Graphic 29" descr="Presentation with org chart with solid fill">
            <a:extLst>
              <a:ext uri="{FF2B5EF4-FFF2-40B4-BE49-F238E27FC236}">
                <a16:creationId xmlns:a16="http://schemas.microsoft.com/office/drawing/2014/main" id="{4EE92AAA-51EF-1444-FE52-92529E1E19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6112" y="3399354"/>
            <a:ext cx="758826" cy="758826"/>
          </a:xfrm>
          <a:prstGeom prst="rect">
            <a:avLst/>
          </a:prstGeom>
        </p:spPr>
      </p:pic>
      <p:pic>
        <p:nvPicPr>
          <p:cNvPr id="31" name="Graphic 30" descr="Open book with solid fill">
            <a:extLst>
              <a:ext uri="{FF2B5EF4-FFF2-40B4-BE49-F238E27FC236}">
                <a16:creationId xmlns:a16="http://schemas.microsoft.com/office/drawing/2014/main" id="{34E7A474-B682-26DF-082E-165B81DFE13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76920" y="3463877"/>
            <a:ext cx="756985" cy="756985"/>
          </a:xfrm>
          <a:prstGeom prst="rect">
            <a:avLst/>
          </a:prstGeom>
        </p:spPr>
      </p:pic>
      <p:pic>
        <p:nvPicPr>
          <p:cNvPr id="32" name="Graphic 31" descr="Flowchart with solid fill">
            <a:extLst>
              <a:ext uri="{FF2B5EF4-FFF2-40B4-BE49-F238E27FC236}">
                <a16:creationId xmlns:a16="http://schemas.microsoft.com/office/drawing/2014/main" id="{E443ED8A-CC91-04EC-B87B-5454F9C73F8C}"/>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rot="5400000">
            <a:off x="553592" y="5395942"/>
            <a:ext cx="765984" cy="765984"/>
          </a:xfrm>
          <a:prstGeom prst="rect">
            <a:avLst/>
          </a:prstGeom>
        </p:spPr>
      </p:pic>
      <p:pic>
        <p:nvPicPr>
          <p:cNvPr id="33" name="Graphic 32" descr="Sprouting Seed with solid fill">
            <a:extLst>
              <a:ext uri="{FF2B5EF4-FFF2-40B4-BE49-F238E27FC236}">
                <a16:creationId xmlns:a16="http://schemas.microsoft.com/office/drawing/2014/main" id="{0FE7C319-A503-BE68-7BD5-42C529187B7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8425" y="4361240"/>
            <a:ext cx="723476" cy="723476"/>
          </a:xfrm>
          <a:prstGeom prst="rect">
            <a:avLst/>
          </a:prstGeom>
        </p:spPr>
      </p:pic>
      <p:pic>
        <p:nvPicPr>
          <p:cNvPr id="34" name="Graphic 33" descr="Internet with solid fill">
            <a:extLst>
              <a:ext uri="{FF2B5EF4-FFF2-40B4-BE49-F238E27FC236}">
                <a16:creationId xmlns:a16="http://schemas.microsoft.com/office/drawing/2014/main" id="{8820DCEA-A2D9-B90F-C9E1-B526AE5CAD58}"/>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6211314" y="5367638"/>
            <a:ext cx="822591" cy="822591"/>
          </a:xfrm>
          <a:prstGeom prst="rect">
            <a:avLst/>
          </a:prstGeom>
        </p:spPr>
      </p:pic>
      <p:pic>
        <p:nvPicPr>
          <p:cNvPr id="35" name="Graphic 34" descr="Tree With Roots with solid fill">
            <a:extLst>
              <a:ext uri="{FF2B5EF4-FFF2-40B4-BE49-F238E27FC236}">
                <a16:creationId xmlns:a16="http://schemas.microsoft.com/office/drawing/2014/main" id="{D4CC682A-1291-D9C6-86C7-F510C30FCE79}"/>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6333939" y="4501904"/>
            <a:ext cx="623088" cy="623088"/>
          </a:xfrm>
          <a:prstGeom prst="rect">
            <a:avLst/>
          </a:prstGeom>
        </p:spPr>
      </p:pic>
      <p:sp>
        <p:nvSpPr>
          <p:cNvPr id="37" name="TextBox 36">
            <a:extLst>
              <a:ext uri="{FF2B5EF4-FFF2-40B4-BE49-F238E27FC236}">
                <a16:creationId xmlns:a16="http://schemas.microsoft.com/office/drawing/2014/main" id="{AF756814-526C-E3AB-379E-832BF8B7D689}"/>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22</a:t>
            </a:r>
            <a:endParaRPr lang="en-GB" sz="1200"/>
          </a:p>
        </p:txBody>
      </p:sp>
      <p:sp>
        <p:nvSpPr>
          <p:cNvPr id="39" name="TextBox 38">
            <a:extLst>
              <a:ext uri="{FF2B5EF4-FFF2-40B4-BE49-F238E27FC236}">
                <a16:creationId xmlns:a16="http://schemas.microsoft.com/office/drawing/2014/main" id="{86DEF45F-BDB2-575A-91DA-341A3810C2B4}"/>
              </a:ext>
            </a:extLst>
          </p:cNvPr>
          <p:cNvSpPr txBox="1"/>
          <p:nvPr/>
        </p:nvSpPr>
        <p:spPr>
          <a:xfrm>
            <a:off x="408702" y="247780"/>
            <a:ext cx="10147751" cy="601255"/>
          </a:xfrm>
          <a:prstGeom prst="rect">
            <a:avLst/>
          </a:prstGeom>
          <a:noFill/>
        </p:spPr>
        <p:txBody>
          <a:bodyPr wrap="square" lIns="91440" tIns="45720" rIns="91440" bIns="45720" anchor="t">
            <a:spAutoFit/>
          </a:bodyPr>
          <a:lstStyle/>
          <a:p>
            <a:pPr>
              <a:lnSpc>
                <a:spcPct val="107000"/>
              </a:lnSpc>
              <a:spcAft>
                <a:spcPts val="800"/>
              </a:spcAft>
            </a:pPr>
            <a:r>
              <a:rPr lang="en-GB" sz="3200" b="1">
                <a:solidFill>
                  <a:srgbClr val="32543D"/>
                </a:solidFill>
                <a:ea typeface="Calibri"/>
                <a:cs typeface="Arial"/>
              </a:rPr>
              <a:t>LINC phase 1 </a:t>
            </a:r>
            <a:r>
              <a:rPr lang="en-GB" sz="3200" b="1">
                <a:solidFill>
                  <a:srgbClr val="32543D"/>
                </a:solidFill>
                <a:ea typeface="Calibri" panose="020F0502020204030204" pitchFamily="34" charset="0"/>
                <a:cs typeface="Arial" panose="020B0604020202020204" pitchFamily="34" charset="0"/>
              </a:rPr>
              <a:t>outputs</a:t>
            </a:r>
            <a:endParaRPr lang="en-GB" sz="3200" b="1">
              <a:solidFill>
                <a:srgbClr val="32543D"/>
              </a:solidFill>
              <a:ea typeface="Calibri"/>
              <a:cs typeface="Arial"/>
            </a:endParaRPr>
          </a:p>
        </p:txBody>
      </p:sp>
    </p:spTree>
    <p:extLst>
      <p:ext uri="{BB962C8B-B14F-4D97-AF65-F5344CB8AC3E}">
        <p14:creationId xmlns:p14="http://schemas.microsoft.com/office/powerpoint/2010/main" val="3060618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587AA-7CBA-0FEE-1E80-5D1020B77271}"/>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A674FF60-477E-ED2E-A301-8136AF7DD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99" y="0"/>
            <a:ext cx="11899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87191B-4CD0-397E-6F89-8338586AABBC}"/>
              </a:ext>
            </a:extLst>
          </p:cNvPr>
          <p:cNvSpPr/>
          <p:nvPr/>
        </p:nvSpPr>
        <p:spPr>
          <a:xfrm>
            <a:off x="1" y="0"/>
            <a:ext cx="4678325" cy="6857990"/>
          </a:xfrm>
          <a:prstGeom prst="rect">
            <a:avLst/>
          </a:prstGeom>
          <a:solidFill>
            <a:srgbClr val="32543D"/>
          </a:solidFill>
          <a:ln>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B259F4B-737B-6984-A654-F27ACE85B29D}"/>
              </a:ext>
            </a:extLst>
          </p:cNvPr>
          <p:cNvSpPr txBox="1"/>
          <p:nvPr/>
        </p:nvSpPr>
        <p:spPr>
          <a:xfrm>
            <a:off x="498217" y="2281054"/>
            <a:ext cx="3499626" cy="744836"/>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b="1">
                <a:solidFill>
                  <a:schemeClr val="bg1"/>
                </a:solidFill>
              </a:rPr>
              <a:t>Evidence and market insights</a:t>
            </a:r>
          </a:p>
        </p:txBody>
      </p:sp>
    </p:spTree>
    <p:extLst>
      <p:ext uri="{BB962C8B-B14F-4D97-AF65-F5344CB8AC3E}">
        <p14:creationId xmlns:p14="http://schemas.microsoft.com/office/powerpoint/2010/main" val="2833273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EF146C18-A4AA-1492-741E-6EAEC09A9945}"/>
              </a:ext>
            </a:extLst>
          </p:cNvPr>
          <p:cNvSpPr>
            <a:spLocks noGrp="1"/>
          </p:cNvSpPr>
          <p:nvPr>
            <p:ph idx="1"/>
          </p:nvPr>
        </p:nvSpPr>
        <p:spPr>
          <a:xfrm>
            <a:off x="408702" y="709445"/>
            <a:ext cx="11083423" cy="4341041"/>
          </a:xfrm>
        </p:spPr>
        <p:txBody>
          <a:bodyPr vert="horz" lIns="91440" tIns="45720" rIns="91440" bIns="45720" rtlCol="0" anchor="t">
            <a:normAutofit/>
          </a:bodyPr>
          <a:lstStyle/>
          <a:p>
            <a:pPr marL="0" indent="0">
              <a:buNone/>
            </a:pPr>
            <a:r>
              <a:rPr lang="en-GB" sz="1200" b="1" i="1"/>
              <a:t>The Natural Capital Baseline Report was produced by </a:t>
            </a:r>
            <a:r>
              <a:rPr lang="en-GB" sz="1200" b="1" i="1" err="1"/>
              <a:t>eftec</a:t>
            </a:r>
            <a:r>
              <a:rPr lang="en-GB" sz="1200" b="1" i="1"/>
              <a:t> from available national and regional baseline datasets, and the </a:t>
            </a:r>
            <a:r>
              <a:rPr lang="en-GB" sz="1200" b="1" i="1" err="1"/>
              <a:t>ORVal</a:t>
            </a:r>
            <a:r>
              <a:rPr lang="en-GB" sz="1200" b="1" i="1"/>
              <a:t> tool (Exeter University).</a:t>
            </a:r>
          </a:p>
          <a:p>
            <a:pPr marL="0" indent="0">
              <a:buNone/>
            </a:pPr>
            <a:endParaRPr lang="en-GB" sz="1200" b="1" i="1"/>
          </a:p>
          <a:p>
            <a:pPr marL="0" indent="0">
              <a:buNone/>
            </a:pPr>
            <a:endParaRPr lang="en-GB" sz="1200" b="1" i="1"/>
          </a:p>
        </p:txBody>
      </p:sp>
      <p:sp>
        <p:nvSpPr>
          <p:cNvPr id="4" name="TextBox 3">
            <a:extLst>
              <a:ext uri="{FF2B5EF4-FFF2-40B4-BE49-F238E27FC236}">
                <a16:creationId xmlns:a16="http://schemas.microsoft.com/office/drawing/2014/main" id="{DC841909-09D5-5A95-3706-36FC30A717CD}"/>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24</a:t>
            </a:r>
            <a:endParaRPr lang="en-GB" sz="1200"/>
          </a:p>
        </p:txBody>
      </p:sp>
      <p:sp>
        <p:nvSpPr>
          <p:cNvPr id="3" name="TextBox 2">
            <a:extLst>
              <a:ext uri="{FF2B5EF4-FFF2-40B4-BE49-F238E27FC236}">
                <a16:creationId xmlns:a16="http://schemas.microsoft.com/office/drawing/2014/main" id="{71655182-B69E-F78A-EB4C-437762629022}"/>
              </a:ext>
            </a:extLst>
          </p:cNvPr>
          <p:cNvSpPr txBox="1"/>
          <p:nvPr/>
        </p:nvSpPr>
        <p:spPr>
          <a:xfrm>
            <a:off x="408702" y="247780"/>
            <a:ext cx="11213224" cy="461665"/>
          </a:xfrm>
          <a:prstGeom prst="rect">
            <a:avLst/>
          </a:prstGeom>
          <a:noFill/>
        </p:spPr>
        <p:txBody>
          <a:bodyPr wrap="square" lIns="91440" tIns="45720" rIns="91440" bIns="45720" anchor="t">
            <a:spAutoFit/>
          </a:bodyPr>
          <a:lstStyle/>
          <a:p>
            <a:r>
              <a:rPr lang="en-GB" sz="2400" b="1">
                <a:solidFill>
                  <a:srgbClr val="32543D"/>
                </a:solidFill>
              </a:rPr>
              <a:t>Natural capital accounting – baseline reporting</a:t>
            </a:r>
          </a:p>
        </p:txBody>
      </p:sp>
      <p:pic>
        <p:nvPicPr>
          <p:cNvPr id="7" name="Picture 6">
            <a:extLst>
              <a:ext uri="{FF2B5EF4-FFF2-40B4-BE49-F238E27FC236}">
                <a16:creationId xmlns:a16="http://schemas.microsoft.com/office/drawing/2014/main" id="{6F26B52D-D4E4-483B-AE1F-CECEE3FD9E27}"/>
              </a:ext>
            </a:extLst>
          </p:cNvPr>
          <p:cNvPicPr>
            <a:picLocks noChangeAspect="1"/>
          </p:cNvPicPr>
          <p:nvPr/>
        </p:nvPicPr>
        <p:blipFill>
          <a:blip r:embed="rId3"/>
          <a:stretch>
            <a:fillRect/>
          </a:stretch>
        </p:blipFill>
        <p:spPr>
          <a:xfrm>
            <a:off x="4026849" y="1847089"/>
            <a:ext cx="7659086" cy="4301466"/>
          </a:xfrm>
          <a:prstGeom prst="rect">
            <a:avLst/>
          </a:prstGeom>
        </p:spPr>
      </p:pic>
      <p:sp>
        <p:nvSpPr>
          <p:cNvPr id="9" name="TextBox 8">
            <a:extLst>
              <a:ext uri="{FF2B5EF4-FFF2-40B4-BE49-F238E27FC236}">
                <a16:creationId xmlns:a16="http://schemas.microsoft.com/office/drawing/2014/main" id="{CF949D42-A0DC-0845-B88E-DA75C86EFE9C}"/>
              </a:ext>
            </a:extLst>
          </p:cNvPr>
          <p:cNvSpPr txBox="1"/>
          <p:nvPr/>
        </p:nvSpPr>
        <p:spPr>
          <a:xfrm>
            <a:off x="506067" y="1256467"/>
            <a:ext cx="3279549" cy="7263527"/>
          </a:xfrm>
          <a:prstGeom prst="rect">
            <a:avLst/>
          </a:prstGeom>
          <a:noFill/>
        </p:spPr>
        <p:txBody>
          <a:bodyPr wrap="square">
            <a:spAutoFit/>
          </a:bodyPr>
          <a:lstStyle/>
          <a:p>
            <a:endParaRPr lang="en-GB" sz="1200">
              <a:solidFill>
                <a:srgbClr val="000000"/>
              </a:solidFill>
            </a:endParaRPr>
          </a:p>
          <a:p>
            <a:pPr algn="just"/>
            <a:r>
              <a:rPr lang="en-GB" sz="1200">
                <a:solidFill>
                  <a:srgbClr val="000000"/>
                </a:solidFill>
              </a:rPr>
              <a:t>The natural capital assets of the WMCA region are classified by broad land-use and habitat types. The total area is approximately 90,164 hectares, of which the predominant land cover type is urban. Consistent data for the whole WMCA study area was not readily available for this natural capital baseline account for some important assets.</a:t>
            </a:r>
          </a:p>
          <a:p>
            <a:pPr algn="just"/>
            <a:endParaRPr lang="en-GB" sz="1200">
              <a:solidFill>
                <a:srgbClr val="000000"/>
              </a:solidFill>
            </a:endParaRPr>
          </a:p>
          <a:p>
            <a:pPr algn="just"/>
            <a:r>
              <a:rPr lang="en-GB" sz="1200" b="0" i="0" u="none" strike="noStrike" baseline="0">
                <a:solidFill>
                  <a:srgbClr val="000000"/>
                </a:solidFill>
              </a:rPr>
              <a:t>With no single source of habitat data available for the WMCA, the asset register is derived from several publicly available data sources. All habitat data other than that for woodland and non-woodland land cover, was sourced from the Natural Environment Valuation Tool (NEVO) (University of Exeter, 2019). The urban area was then adjusted to take account of the differences in woodland and nonwoodland extent from the Centre for Ecology and Hydrology (CEH) and </a:t>
            </a:r>
            <a:r>
              <a:rPr lang="en-GB" sz="1200" b="0" i="0" u="none" strike="noStrike" baseline="0" err="1">
                <a:solidFill>
                  <a:srgbClr val="000000"/>
                </a:solidFill>
              </a:rPr>
              <a:t>iTree</a:t>
            </a:r>
            <a:r>
              <a:rPr lang="en-GB" sz="1200">
                <a:solidFill>
                  <a:srgbClr val="000000"/>
                </a:solidFill>
              </a:rPr>
              <a:t> (see the Natural Capital Baseline Report for details).</a:t>
            </a:r>
          </a:p>
          <a:p>
            <a:pPr algn="just"/>
            <a:endParaRPr lang="en-GB" sz="1200" b="0" i="0" u="none" strike="noStrike" baseline="0">
              <a:solidFill>
                <a:srgbClr val="000000"/>
              </a:solidFill>
            </a:endParaRPr>
          </a:p>
          <a:p>
            <a:pPr algn="just"/>
            <a:endParaRPr lang="en-GB" sz="1200" b="0" i="0" u="none" strike="noStrike" baseline="0">
              <a:solidFill>
                <a:srgbClr val="000000"/>
              </a:solidFill>
            </a:endParaRPr>
          </a:p>
          <a:p>
            <a:pPr algn="just"/>
            <a:endParaRPr lang="en-GB" sz="1200">
              <a:solidFill>
                <a:srgbClr val="000000"/>
              </a:solidFill>
            </a:endParaRPr>
          </a:p>
          <a:p>
            <a:pPr algn="just"/>
            <a:endParaRPr lang="en-GB" sz="1200" b="0" i="0" u="none" strike="noStrike" baseline="0">
              <a:solidFill>
                <a:srgbClr val="000000"/>
              </a:solidFill>
            </a:endParaRPr>
          </a:p>
          <a:p>
            <a:endParaRPr lang="en-GB" sz="1400">
              <a:solidFill>
                <a:srgbClr val="000000"/>
              </a:solidFill>
              <a:latin typeface="WMCA Circular CapNum Book"/>
            </a:endParaRPr>
          </a:p>
          <a:p>
            <a:endParaRPr lang="en-GB" sz="1400" b="0" i="0" u="none" strike="noStrike" baseline="0">
              <a:solidFill>
                <a:srgbClr val="000000"/>
              </a:solidFill>
              <a:latin typeface="WMCA Circular CapNum Book"/>
            </a:endParaRPr>
          </a:p>
          <a:p>
            <a:endParaRPr lang="en-GB" sz="1400" b="0" i="0" u="none" strike="noStrike" baseline="0">
              <a:solidFill>
                <a:srgbClr val="000000"/>
              </a:solidFill>
              <a:latin typeface="WMCA Circular CapNum Book"/>
            </a:endParaRPr>
          </a:p>
          <a:p>
            <a:endParaRPr lang="en-GB" sz="1400">
              <a:solidFill>
                <a:srgbClr val="000000"/>
              </a:solidFill>
              <a:latin typeface="WMCA Circular CapNum Book"/>
            </a:endParaRPr>
          </a:p>
          <a:p>
            <a:endParaRPr lang="en-GB" sz="1400">
              <a:solidFill>
                <a:srgbClr val="000000"/>
              </a:solidFill>
              <a:latin typeface="WMCA Circular CapNum Book"/>
            </a:endParaRPr>
          </a:p>
          <a:p>
            <a:endParaRPr lang="en-GB" sz="1400">
              <a:solidFill>
                <a:srgbClr val="000000"/>
              </a:solidFill>
              <a:latin typeface="WMCA Circular CapNum Book"/>
            </a:endParaRPr>
          </a:p>
          <a:p>
            <a:endParaRPr lang="en-GB" sz="1400"/>
          </a:p>
          <a:p>
            <a:endParaRPr lang="en-GB" sz="1400" b="0" i="0" u="none" strike="noStrike" baseline="0">
              <a:solidFill>
                <a:srgbClr val="000000"/>
              </a:solidFill>
            </a:endParaRPr>
          </a:p>
          <a:p>
            <a:endParaRPr lang="en-GB" sz="1400">
              <a:solidFill>
                <a:srgbClr val="000000"/>
              </a:solidFill>
            </a:endParaRPr>
          </a:p>
          <a:p>
            <a:endParaRPr lang="en-GB" sz="1400" b="0" i="0" u="none" strike="noStrike" baseline="0">
              <a:solidFill>
                <a:srgbClr val="000000"/>
              </a:solidFill>
            </a:endParaRPr>
          </a:p>
          <a:p>
            <a:endParaRPr lang="en-GB" sz="1400"/>
          </a:p>
        </p:txBody>
      </p:sp>
      <p:sp>
        <p:nvSpPr>
          <p:cNvPr id="5" name="TextBox 4">
            <a:extLst>
              <a:ext uri="{FF2B5EF4-FFF2-40B4-BE49-F238E27FC236}">
                <a16:creationId xmlns:a16="http://schemas.microsoft.com/office/drawing/2014/main" id="{C32E91BA-8C55-D395-9789-F79C05C451A1}"/>
              </a:ext>
            </a:extLst>
          </p:cNvPr>
          <p:cNvSpPr txBox="1"/>
          <p:nvPr/>
        </p:nvSpPr>
        <p:spPr>
          <a:xfrm>
            <a:off x="4124043" y="1440412"/>
            <a:ext cx="6094476" cy="523220"/>
          </a:xfrm>
          <a:prstGeom prst="rect">
            <a:avLst/>
          </a:prstGeom>
          <a:noFill/>
        </p:spPr>
        <p:txBody>
          <a:bodyPr wrap="square">
            <a:spAutoFit/>
          </a:bodyPr>
          <a:lstStyle/>
          <a:p>
            <a:r>
              <a:rPr lang="en-GB" sz="1400" b="1" i="0" u="none" strike="noStrike" baseline="0">
                <a:solidFill>
                  <a:srgbClr val="33543D"/>
                </a:solidFill>
              </a:rPr>
              <a:t>Percentage of land cover of each type by local authority in the WMCA study area </a:t>
            </a:r>
            <a:endParaRPr lang="en-GB" sz="1400" b="1">
              <a:solidFill>
                <a:srgbClr val="33543D"/>
              </a:solidFill>
            </a:endParaRPr>
          </a:p>
        </p:txBody>
      </p:sp>
    </p:spTree>
    <p:extLst>
      <p:ext uri="{BB962C8B-B14F-4D97-AF65-F5344CB8AC3E}">
        <p14:creationId xmlns:p14="http://schemas.microsoft.com/office/powerpoint/2010/main" val="3771156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1120C-2A92-7046-E375-950EF7907DCF}"/>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AA7D611A-96AA-C5D8-3F28-342FFBEBE2F1}"/>
              </a:ext>
            </a:extLst>
          </p:cNvPr>
          <p:cNvSpPr>
            <a:spLocks noGrp="1"/>
          </p:cNvSpPr>
          <p:nvPr>
            <p:ph idx="1"/>
          </p:nvPr>
        </p:nvSpPr>
        <p:spPr>
          <a:xfrm>
            <a:off x="408702" y="709445"/>
            <a:ext cx="11083423" cy="4341041"/>
          </a:xfrm>
        </p:spPr>
        <p:txBody>
          <a:bodyPr vert="horz" lIns="91440" tIns="45720" rIns="91440" bIns="45720" rtlCol="0" anchor="t">
            <a:normAutofit/>
          </a:bodyPr>
          <a:lstStyle/>
          <a:p>
            <a:pPr marL="0" indent="0">
              <a:buNone/>
            </a:pPr>
            <a:r>
              <a:rPr lang="en-GB" sz="1400" b="1" i="1" u="none" strike="noStrike" baseline="0">
                <a:solidFill>
                  <a:srgbClr val="000000"/>
                </a:solidFill>
              </a:rPr>
              <a:t>Materiality matrix showing the ecosystem benefits in each local authority in the WMCA region and the extent to which they were assessed for the baseline account </a:t>
            </a:r>
            <a:endParaRPr lang="en-GB" sz="1400" b="1" i="1"/>
          </a:p>
        </p:txBody>
      </p:sp>
      <p:sp>
        <p:nvSpPr>
          <p:cNvPr id="4" name="TextBox 3">
            <a:extLst>
              <a:ext uri="{FF2B5EF4-FFF2-40B4-BE49-F238E27FC236}">
                <a16:creationId xmlns:a16="http://schemas.microsoft.com/office/drawing/2014/main" id="{7E11B1FB-2905-EC0F-9E42-A98A0A6C84A2}"/>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25</a:t>
            </a:r>
            <a:endParaRPr lang="en-GB" sz="1200"/>
          </a:p>
        </p:txBody>
      </p:sp>
      <p:sp>
        <p:nvSpPr>
          <p:cNvPr id="3" name="TextBox 2">
            <a:extLst>
              <a:ext uri="{FF2B5EF4-FFF2-40B4-BE49-F238E27FC236}">
                <a16:creationId xmlns:a16="http://schemas.microsoft.com/office/drawing/2014/main" id="{F98C41D2-BBEB-5CB2-A872-42737515E9C7}"/>
              </a:ext>
            </a:extLst>
          </p:cNvPr>
          <p:cNvSpPr txBox="1"/>
          <p:nvPr/>
        </p:nvSpPr>
        <p:spPr>
          <a:xfrm>
            <a:off x="408702" y="247780"/>
            <a:ext cx="11213224" cy="461665"/>
          </a:xfrm>
          <a:prstGeom prst="rect">
            <a:avLst/>
          </a:prstGeom>
          <a:noFill/>
        </p:spPr>
        <p:txBody>
          <a:bodyPr wrap="square" lIns="91440" tIns="45720" rIns="91440" bIns="45720" anchor="t">
            <a:spAutoFit/>
          </a:bodyPr>
          <a:lstStyle/>
          <a:p>
            <a:r>
              <a:rPr lang="en-GB" sz="2400" b="1">
                <a:solidFill>
                  <a:srgbClr val="32543D"/>
                </a:solidFill>
              </a:rPr>
              <a:t>Natural capital accounting – baseline reporting</a:t>
            </a:r>
          </a:p>
        </p:txBody>
      </p:sp>
      <p:pic>
        <p:nvPicPr>
          <p:cNvPr id="6" name="Picture 5">
            <a:extLst>
              <a:ext uri="{FF2B5EF4-FFF2-40B4-BE49-F238E27FC236}">
                <a16:creationId xmlns:a16="http://schemas.microsoft.com/office/drawing/2014/main" id="{2CDC6F6C-6984-CADF-DC21-47CDD3EE9E68}"/>
              </a:ext>
            </a:extLst>
          </p:cNvPr>
          <p:cNvPicPr>
            <a:picLocks noChangeAspect="1"/>
          </p:cNvPicPr>
          <p:nvPr/>
        </p:nvPicPr>
        <p:blipFill>
          <a:blip r:embed="rId2"/>
          <a:stretch>
            <a:fillRect/>
          </a:stretch>
        </p:blipFill>
        <p:spPr>
          <a:xfrm>
            <a:off x="1264698" y="1170534"/>
            <a:ext cx="9371430" cy="5194706"/>
          </a:xfrm>
          <a:prstGeom prst="rect">
            <a:avLst/>
          </a:prstGeom>
        </p:spPr>
      </p:pic>
    </p:spTree>
    <p:extLst>
      <p:ext uri="{BB962C8B-B14F-4D97-AF65-F5344CB8AC3E}">
        <p14:creationId xmlns:p14="http://schemas.microsoft.com/office/powerpoint/2010/main" val="3306431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435A7-4A4E-0C72-FCEE-C55CF5C96E63}"/>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8163B2DF-9F10-800D-8932-2D49F1627EBB}"/>
              </a:ext>
            </a:extLst>
          </p:cNvPr>
          <p:cNvSpPr>
            <a:spLocks noGrp="1"/>
          </p:cNvSpPr>
          <p:nvPr>
            <p:ph idx="1"/>
          </p:nvPr>
        </p:nvSpPr>
        <p:spPr>
          <a:xfrm>
            <a:off x="570074" y="1005277"/>
            <a:ext cx="5647846" cy="5002331"/>
          </a:xfrm>
        </p:spPr>
        <p:txBody>
          <a:bodyPr vert="horz" lIns="91440" tIns="45720" rIns="91440" bIns="45720" rtlCol="0" anchor="t">
            <a:normAutofit/>
          </a:bodyPr>
          <a:lstStyle/>
          <a:p>
            <a:pPr marL="0" indent="0">
              <a:buNone/>
            </a:pPr>
            <a:r>
              <a:rPr lang="en-GB" sz="1400" b="1">
                <a:solidFill>
                  <a:srgbClr val="33543D"/>
                </a:solidFill>
              </a:rPr>
              <a:t>The economic assessment of ecosystem services </a:t>
            </a:r>
          </a:p>
          <a:p>
            <a:pPr marL="0" indent="0" algn="just">
              <a:buNone/>
            </a:pPr>
            <a:r>
              <a:rPr lang="en-GB" sz="1200"/>
              <a:t>The report employs DEFRA’s Enabling a Natural Capital Approach (ENCA) guidance and aligns to HM Treasury (HMT) Green Book required methods to value ecosystem service benefits of existing natural assets in the West Midlands. Monetary values have been inflated using HM Treasury deflators to 2024 price year (H.M. Treasury, 2024). The asset values are separated into private benefits to businesses and benefits to wider society. Asset values are calculated by summing the expected future annual flow of benefits over 60 years, discounted according to HM Treasury Green Book Guidance (2020) to express in present value terms. </a:t>
            </a:r>
          </a:p>
          <a:p>
            <a:pPr marL="0" indent="0" algn="just">
              <a:buNone/>
            </a:pPr>
            <a:r>
              <a:rPr lang="en-GB" sz="1200" b="0" i="0" u="none" strike="noStrike" baseline="0">
                <a:solidFill>
                  <a:srgbClr val="000000"/>
                </a:solidFill>
              </a:rPr>
              <a:t>The baseline assesses a range of benefits, covering provisioning, regulating and cultural ecosystem services provided by natural capital to people in the WMCA area. Those ecosystem services which can currently be measured and monetised can potentially </a:t>
            </a:r>
            <a:r>
              <a:rPr lang="en-GB" sz="1200" b="1" i="0" u="none" strike="noStrike" baseline="0">
                <a:solidFill>
                  <a:srgbClr val="000000"/>
                </a:solidFill>
              </a:rPr>
              <a:t>provide benefits with a present value</a:t>
            </a:r>
            <a:r>
              <a:rPr lang="en-GB" sz="1200" b="1" i="0" u="none" strike="noStrike" baseline="30000">
                <a:solidFill>
                  <a:srgbClr val="000000"/>
                </a:solidFill>
              </a:rPr>
              <a:t>(1)</a:t>
            </a:r>
            <a:r>
              <a:rPr lang="en-GB" sz="1200" b="1" i="0" u="none" strike="noStrike" baseline="0">
                <a:solidFill>
                  <a:srgbClr val="000000"/>
                </a:solidFill>
              </a:rPr>
              <a:t> of £21bn over the next 60 years. </a:t>
            </a:r>
            <a:r>
              <a:rPr lang="en-GB" sz="1200" b="0" i="0" u="none" strike="noStrike" baseline="0">
                <a:solidFill>
                  <a:srgbClr val="000000"/>
                </a:solidFill>
              </a:rPr>
              <a:t>As not all benefits can be measures and valued, the total value of ecosystem services provided by the natural capital assets in the WMCA area will be significantly higher than this figure. </a:t>
            </a:r>
            <a:endParaRPr lang="en-GB" sz="1200"/>
          </a:p>
          <a:p>
            <a:pPr marL="0" indent="0" algn="just">
              <a:buNone/>
            </a:pPr>
            <a:r>
              <a:rPr lang="en-GB" sz="1200"/>
              <a:t>Natural capital valuations are summarised in the Balance Sheet (see the Natural Capital Baseline Report) across those ecosystem service benefits that can be appropriately valued. Other benefits without monetary value (e.g. species diversity and mental health) are not shown. While a range of benefits are identified, the report demonstrates that the greatest benefits from nature are those to people, with significant benefits to health and wellbeing, reflecting the acute value of nature in the urban environment. </a:t>
            </a:r>
            <a:endParaRPr lang="en-GB" sz="1200" b="1" i="1"/>
          </a:p>
        </p:txBody>
      </p:sp>
      <p:sp>
        <p:nvSpPr>
          <p:cNvPr id="4" name="TextBox 3">
            <a:extLst>
              <a:ext uri="{FF2B5EF4-FFF2-40B4-BE49-F238E27FC236}">
                <a16:creationId xmlns:a16="http://schemas.microsoft.com/office/drawing/2014/main" id="{909AFE38-DCA9-DC29-0C4A-DF4F33B1AB7D}"/>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26</a:t>
            </a:r>
            <a:endParaRPr lang="en-GB" sz="1200"/>
          </a:p>
        </p:txBody>
      </p:sp>
      <p:sp>
        <p:nvSpPr>
          <p:cNvPr id="3" name="TextBox 2">
            <a:extLst>
              <a:ext uri="{FF2B5EF4-FFF2-40B4-BE49-F238E27FC236}">
                <a16:creationId xmlns:a16="http://schemas.microsoft.com/office/drawing/2014/main" id="{5B8A4B4D-1C9F-DB6A-DE2D-7F54C2D40D6F}"/>
              </a:ext>
            </a:extLst>
          </p:cNvPr>
          <p:cNvSpPr txBox="1"/>
          <p:nvPr/>
        </p:nvSpPr>
        <p:spPr>
          <a:xfrm>
            <a:off x="408702" y="247780"/>
            <a:ext cx="11213224" cy="461665"/>
          </a:xfrm>
          <a:prstGeom prst="rect">
            <a:avLst/>
          </a:prstGeom>
          <a:noFill/>
        </p:spPr>
        <p:txBody>
          <a:bodyPr wrap="square" lIns="91440" tIns="45720" rIns="91440" bIns="45720" anchor="t">
            <a:spAutoFit/>
          </a:bodyPr>
          <a:lstStyle/>
          <a:p>
            <a:r>
              <a:rPr lang="en-GB" sz="2400" b="1">
                <a:solidFill>
                  <a:srgbClr val="32543D"/>
                </a:solidFill>
              </a:rPr>
              <a:t>Natural capital accounting – baseline reporting (NCA)</a:t>
            </a:r>
          </a:p>
        </p:txBody>
      </p:sp>
      <p:graphicFrame>
        <p:nvGraphicFramePr>
          <p:cNvPr id="8" name="Diagram 7">
            <a:extLst>
              <a:ext uri="{FF2B5EF4-FFF2-40B4-BE49-F238E27FC236}">
                <a16:creationId xmlns:a16="http://schemas.microsoft.com/office/drawing/2014/main" id="{13D54F66-9CF0-2AC9-149E-C05F56E6D552}"/>
              </a:ext>
            </a:extLst>
          </p:cNvPr>
          <p:cNvGraphicFramePr/>
          <p:nvPr>
            <p:extLst>
              <p:ext uri="{D42A27DB-BD31-4B8C-83A1-F6EECF244321}">
                <p14:modId xmlns:p14="http://schemas.microsoft.com/office/powerpoint/2010/main" val="1375364284"/>
              </p:ext>
            </p:extLst>
          </p:nvPr>
        </p:nvGraphicFramePr>
        <p:xfrm>
          <a:off x="5715000" y="1690297"/>
          <a:ext cx="5906926" cy="4317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6D4DF97B-4882-A126-BE75-AAD9442C1D15}"/>
              </a:ext>
            </a:extLst>
          </p:cNvPr>
          <p:cNvSpPr txBox="1"/>
          <p:nvPr/>
        </p:nvSpPr>
        <p:spPr>
          <a:xfrm>
            <a:off x="6534716" y="997826"/>
            <a:ext cx="4334256" cy="523220"/>
          </a:xfrm>
          <a:prstGeom prst="rect">
            <a:avLst/>
          </a:prstGeom>
          <a:noFill/>
        </p:spPr>
        <p:txBody>
          <a:bodyPr wrap="square">
            <a:spAutoFit/>
          </a:bodyPr>
          <a:lstStyle/>
          <a:p>
            <a:r>
              <a:rPr lang="en-GB" sz="1400" b="1" i="0" u="none" strike="noStrike" baseline="0">
                <a:solidFill>
                  <a:srgbClr val="33543D"/>
                </a:solidFill>
              </a:rPr>
              <a:t>Annual value of ecosystem services provided by natural capital in the WMCA geography</a:t>
            </a:r>
            <a:endParaRPr lang="en-GB" sz="1400" b="1">
              <a:solidFill>
                <a:srgbClr val="33543D"/>
              </a:solidFill>
            </a:endParaRPr>
          </a:p>
        </p:txBody>
      </p:sp>
      <p:sp>
        <p:nvSpPr>
          <p:cNvPr id="12" name="TextBox 11">
            <a:extLst>
              <a:ext uri="{FF2B5EF4-FFF2-40B4-BE49-F238E27FC236}">
                <a16:creationId xmlns:a16="http://schemas.microsoft.com/office/drawing/2014/main" id="{CA618AAE-39B1-CD45-C400-17E7669A2B3D}"/>
              </a:ext>
            </a:extLst>
          </p:cNvPr>
          <p:cNvSpPr txBox="1"/>
          <p:nvPr/>
        </p:nvSpPr>
        <p:spPr>
          <a:xfrm>
            <a:off x="570074" y="6246719"/>
            <a:ext cx="11144250" cy="507831"/>
          </a:xfrm>
          <a:prstGeom prst="rect">
            <a:avLst/>
          </a:prstGeom>
          <a:noFill/>
        </p:spPr>
        <p:txBody>
          <a:bodyPr wrap="square">
            <a:spAutoFit/>
          </a:bodyPr>
          <a:lstStyle/>
          <a:p>
            <a:r>
              <a:rPr lang="en-GB" sz="900">
                <a:solidFill>
                  <a:srgbClr val="000000"/>
                </a:solidFill>
              </a:rPr>
              <a:t>1) </a:t>
            </a:r>
            <a:r>
              <a:rPr lang="en-GB" sz="900" b="0" i="0" u="none" strike="noStrike" baseline="0">
                <a:solidFill>
                  <a:srgbClr val="000000"/>
                </a:solidFill>
              </a:rPr>
              <a:t> Present value reflect the current value of an expected future flow of benefits and use discount rates to account for time preferences as the uncertainties of future benefit flows. A lower discount rate, as used for environmental benefit flows, places a greater value of benefits to future generations. The standard discount rate prescribed by HM Treasury Green Book is 3.5% for the years 0-30 and 3.0% for years 31-75 and is used for all benefits except air pollution and physical health. These use the health </a:t>
            </a:r>
            <a:endParaRPr lang="en-GB" sz="900"/>
          </a:p>
        </p:txBody>
      </p:sp>
    </p:spTree>
    <p:extLst>
      <p:ext uri="{BB962C8B-B14F-4D97-AF65-F5344CB8AC3E}">
        <p14:creationId xmlns:p14="http://schemas.microsoft.com/office/powerpoint/2010/main" val="1717764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80087-695D-34C0-4160-3164AA1E5E2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F4C736F-EF39-36A5-AA32-322B3C139196}"/>
              </a:ext>
            </a:extLst>
          </p:cNvPr>
          <p:cNvSpPr txBox="1"/>
          <p:nvPr/>
        </p:nvSpPr>
        <p:spPr>
          <a:xfrm>
            <a:off x="408702" y="987728"/>
            <a:ext cx="10965875" cy="830997"/>
          </a:xfrm>
          <a:prstGeom prst="rect">
            <a:avLst/>
          </a:prstGeom>
          <a:noFill/>
        </p:spPr>
        <p:txBody>
          <a:bodyPr wrap="square" rtlCol="0">
            <a:spAutoFit/>
          </a:bodyPr>
          <a:lstStyle/>
          <a:p>
            <a:pPr algn="just"/>
            <a:r>
              <a:rPr lang="en-GB" sz="1200"/>
              <a:t>As the LINC programme developed, market research at a regional scale coalesced into two broad areas – supply side engagement and demand side engagement. Supply-side activities focused on developing a pipeline of natural capital projects, whilst demand-side activities focused on understanding the market drivers and ecosystem services required by investors, buyers, and funders. </a:t>
            </a:r>
            <a:r>
              <a:rPr lang="en-US" sz="1200"/>
              <a:t>Extensive engagement via over 100 workshops, activities, and events has established the foundations for defining our objectives, strategy and outputs.</a:t>
            </a:r>
            <a:endParaRPr lang="en-GB" sz="1200"/>
          </a:p>
        </p:txBody>
      </p:sp>
      <p:sp>
        <p:nvSpPr>
          <p:cNvPr id="4" name="Content Placeholder 23">
            <a:extLst>
              <a:ext uri="{FF2B5EF4-FFF2-40B4-BE49-F238E27FC236}">
                <a16:creationId xmlns:a16="http://schemas.microsoft.com/office/drawing/2014/main" id="{18518B16-26F2-EEF4-3C37-4DC10EFDEA64}"/>
              </a:ext>
            </a:extLst>
          </p:cNvPr>
          <p:cNvSpPr txBox="1">
            <a:spLocks/>
          </p:cNvSpPr>
          <p:nvPr/>
        </p:nvSpPr>
        <p:spPr>
          <a:xfrm>
            <a:off x="500142" y="2529136"/>
            <a:ext cx="5276259" cy="3052320"/>
          </a:xfrm>
          <a:prstGeom prst="rect">
            <a:avLst/>
          </a:prstGeom>
          <a:solidFill>
            <a:srgbClr val="32543D">
              <a:alpha val="20000"/>
            </a:srgbClr>
          </a:solidFill>
        </p:spPr>
        <p:txBody>
          <a:bodyPr vert="horz" wrap="square" lIns="91440" tIns="45720" rIns="91440" bIns="45720" rtlCol="0" anchor="t">
            <a:noAutofit/>
          </a:bodyPr>
          <a:lstStyle>
            <a:lvl1pPr marL="128591" indent="-128591" algn="l" defTabSz="514363" rtl="0" eaLnBrk="1" latinLnBrk="0" hangingPunct="1">
              <a:lnSpc>
                <a:spcPct val="100000"/>
              </a:lnSpc>
              <a:spcBef>
                <a:spcPts val="900"/>
              </a:spcBef>
              <a:buFont typeface="Arial" panose="020B0604020202020204" pitchFamily="34" charset="0"/>
              <a:buChar char="•"/>
              <a:defRPr sz="1200" kern="1200">
                <a:solidFill>
                  <a:schemeClr val="bg1"/>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lvl="0" indent="-342900">
              <a:lnSpc>
                <a:spcPct val="115000"/>
              </a:lnSpc>
              <a:spcBef>
                <a:spcPts val="0"/>
              </a:spcBef>
              <a:spcAft>
                <a:spcPts val="800"/>
              </a:spcAft>
              <a:buFont typeface="Symbol" panose="05050102010706020507" pitchFamily="18" charset="2"/>
              <a:buChar char=""/>
            </a:pPr>
            <a:r>
              <a:rPr lang="en-GB" b="1" kern="100">
                <a:solidFill>
                  <a:schemeClr val="tx1"/>
                </a:solidFill>
                <a:effectLst/>
                <a:latin typeface="Aptos" panose="020B0004020202020204" pitchFamily="34" charset="0"/>
                <a:ea typeface="Yu Mincho" panose="020B0400000000000000" pitchFamily="18" charset="-128"/>
                <a:cs typeface="Aptos" panose="020B0004020202020204" pitchFamily="34" charset="0"/>
              </a:rPr>
              <a:t>Inform</a:t>
            </a:r>
            <a:r>
              <a:rPr lang="en-GB" kern="100">
                <a:solidFill>
                  <a:schemeClr val="tx1"/>
                </a:solidFill>
                <a:effectLst/>
                <a:latin typeface="Aptos" panose="020B0004020202020204" pitchFamily="34" charset="0"/>
                <a:ea typeface="Yu Mincho" panose="020B0400000000000000" pitchFamily="18" charset="-128"/>
                <a:cs typeface="Aptos" panose="020B0004020202020204" pitchFamily="34" charset="0"/>
              </a:rPr>
              <a:t> potential supply side stakeholders of the LINC project</a:t>
            </a:r>
            <a:endParaRPr lang="en-GB"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Bef>
                <a:spcPts val="0"/>
              </a:spcBef>
              <a:spcAft>
                <a:spcPts val="800"/>
              </a:spcAft>
              <a:buFont typeface="Symbol" panose="05050102010706020507" pitchFamily="18" charset="2"/>
              <a:buChar char=""/>
            </a:pPr>
            <a:r>
              <a:rPr lang="en-GB" b="1" kern="100">
                <a:solidFill>
                  <a:schemeClr val="tx1"/>
                </a:solidFill>
                <a:effectLst/>
                <a:latin typeface="Aptos" panose="020B0004020202020204" pitchFamily="34" charset="0"/>
                <a:ea typeface="Yu Mincho" panose="020B0400000000000000" pitchFamily="18" charset="-128"/>
                <a:cs typeface="Aptos" panose="020B0004020202020204" pitchFamily="34" charset="0"/>
              </a:rPr>
              <a:t>Identify</a:t>
            </a:r>
            <a:r>
              <a:rPr lang="en-GB" kern="100">
                <a:solidFill>
                  <a:schemeClr val="tx1"/>
                </a:solidFill>
                <a:effectLst/>
                <a:latin typeface="Aptos" panose="020B0004020202020204" pitchFamily="34" charset="0"/>
                <a:ea typeface="Yu Mincho" panose="020B0400000000000000" pitchFamily="18" charset="-128"/>
                <a:cs typeface="Aptos" panose="020B0004020202020204" pitchFamily="34" charset="0"/>
              </a:rPr>
              <a:t> and gather information about potential projects for the natural capital pipeline</a:t>
            </a:r>
            <a:endParaRPr lang="en-GB"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Bef>
                <a:spcPts val="0"/>
              </a:spcBef>
              <a:buFont typeface="Symbol" panose="05050102010706020507" pitchFamily="18" charset="2"/>
              <a:buChar char=""/>
            </a:pPr>
            <a:r>
              <a:rPr lang="en-GB" b="1" kern="100">
                <a:solidFill>
                  <a:schemeClr val="tx1"/>
                </a:solidFill>
                <a:effectLst/>
                <a:latin typeface="Aptos" panose="020B0004020202020204" pitchFamily="34" charset="0"/>
                <a:ea typeface="Yu Mincho" panose="020B0400000000000000" pitchFamily="18" charset="-128"/>
                <a:cs typeface="Arial" panose="020B0604020202020204" pitchFamily="34" charset="0"/>
              </a:rPr>
              <a:t>Engage</a:t>
            </a:r>
            <a:r>
              <a:rPr lang="en-GB" kern="100">
                <a:solidFill>
                  <a:schemeClr val="tx1"/>
                </a:solidFill>
                <a:effectLst/>
                <a:latin typeface="Aptos" panose="020B0004020202020204" pitchFamily="34" charset="0"/>
                <a:ea typeface="Yu Mincho" panose="020B0400000000000000" pitchFamily="18" charset="-128"/>
                <a:cs typeface="Arial" panose="020B0604020202020204" pitchFamily="34" charset="0"/>
              </a:rPr>
              <a:t> to assess investment readiness and project needs</a:t>
            </a:r>
            <a:endParaRPr lang="en-GB"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Bef>
                <a:spcPts val="0"/>
              </a:spcBef>
              <a:buFont typeface="Symbol" panose="05050102010706020507" pitchFamily="18" charset="2"/>
              <a:buChar char=""/>
            </a:pPr>
            <a:r>
              <a:rPr lang="en-GB" b="1" kern="100">
                <a:solidFill>
                  <a:schemeClr val="tx1"/>
                </a:solidFill>
                <a:effectLst/>
                <a:latin typeface="Aptos" panose="020B0004020202020204" pitchFamily="34" charset="0"/>
                <a:ea typeface="Yu Mincho" panose="020B0400000000000000" pitchFamily="18" charset="-128"/>
                <a:cs typeface="Arial" panose="020B0604020202020204" pitchFamily="34" charset="0"/>
              </a:rPr>
              <a:t>Understand</a:t>
            </a:r>
            <a:r>
              <a:rPr lang="en-GB" kern="100">
                <a:solidFill>
                  <a:schemeClr val="tx1"/>
                </a:solidFill>
                <a:effectLst/>
                <a:latin typeface="Aptos" panose="020B0004020202020204" pitchFamily="34" charset="0"/>
                <a:ea typeface="Yu Mincho" panose="020B0400000000000000" pitchFamily="18" charset="-128"/>
                <a:cs typeface="Arial" panose="020B0604020202020204" pitchFamily="34" charset="0"/>
              </a:rPr>
              <a:t> the current state of engagement with buyer types, and any previous demand that has been identified</a:t>
            </a:r>
            <a:endParaRPr lang="en-GB"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Bef>
                <a:spcPts val="0"/>
              </a:spcBef>
              <a:buFont typeface="Symbol" panose="05050102010706020507" pitchFamily="18" charset="2"/>
              <a:buChar char=""/>
            </a:pPr>
            <a:r>
              <a:rPr lang="en-GB" b="1" kern="100">
                <a:solidFill>
                  <a:schemeClr val="tx1"/>
                </a:solidFill>
                <a:effectLst/>
                <a:latin typeface="Aptos" panose="020B0004020202020204" pitchFamily="34" charset="0"/>
                <a:ea typeface="Yu Mincho" panose="020B0400000000000000" pitchFamily="18" charset="-128"/>
                <a:cs typeface="Arial" panose="020B0604020202020204" pitchFamily="34" charset="0"/>
              </a:rPr>
              <a:t>Shortlist</a:t>
            </a:r>
            <a:r>
              <a:rPr lang="en-GB" kern="100">
                <a:solidFill>
                  <a:schemeClr val="tx1"/>
                </a:solidFill>
                <a:effectLst/>
                <a:latin typeface="Aptos" panose="020B0004020202020204" pitchFamily="34" charset="0"/>
                <a:ea typeface="Yu Mincho" panose="020B0400000000000000" pitchFamily="18" charset="-128"/>
                <a:cs typeface="Arial" panose="020B0604020202020204" pitchFamily="34" charset="0"/>
              </a:rPr>
              <a:t> projects for additional accelerator support and funding</a:t>
            </a:r>
            <a:endParaRPr lang="en-GB"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Bef>
                <a:spcPts val="0"/>
              </a:spcBef>
              <a:spcAft>
                <a:spcPts val="800"/>
              </a:spcAft>
              <a:buFont typeface="Symbol" panose="05050102010706020507" pitchFamily="18" charset="2"/>
              <a:buChar char=""/>
            </a:pPr>
            <a:r>
              <a:rPr lang="en-GB" b="1" kern="100">
                <a:solidFill>
                  <a:schemeClr val="tx1"/>
                </a:solidFill>
                <a:effectLst/>
                <a:latin typeface="Aptos" panose="020B0004020202020204" pitchFamily="34" charset="0"/>
                <a:ea typeface="Yu Mincho" panose="020B0400000000000000" pitchFamily="18" charset="-128"/>
                <a:cs typeface="Arial" panose="020B0604020202020204" pitchFamily="34" charset="0"/>
              </a:rPr>
              <a:t>Provide</a:t>
            </a:r>
            <a:r>
              <a:rPr lang="en-GB" kern="100">
                <a:solidFill>
                  <a:schemeClr val="tx1"/>
                </a:solidFill>
                <a:effectLst/>
                <a:latin typeface="Aptos" panose="020B0004020202020204" pitchFamily="34" charset="0"/>
                <a:ea typeface="Yu Mincho" panose="020B0400000000000000" pitchFamily="18" charset="-128"/>
                <a:cs typeface="Arial" panose="020B0604020202020204" pitchFamily="34" charset="0"/>
              </a:rPr>
              <a:t> feedback to supply side stakeholders not selected for the accelerator funding to support pipeline development</a:t>
            </a:r>
            <a:endParaRPr lang="en-GB"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B4A5180-B200-7D87-888D-3BCAE0AE396B}"/>
              </a:ext>
            </a:extLst>
          </p:cNvPr>
          <p:cNvSpPr txBox="1"/>
          <p:nvPr/>
        </p:nvSpPr>
        <p:spPr>
          <a:xfrm>
            <a:off x="500142" y="2190582"/>
            <a:ext cx="5276259" cy="338554"/>
          </a:xfrm>
          <a:prstGeom prst="rect">
            <a:avLst/>
          </a:prstGeom>
          <a:solidFill>
            <a:srgbClr val="32543D"/>
          </a:solidFill>
        </p:spPr>
        <p:txBody>
          <a:bodyPr wrap="square" rtlCol="0">
            <a:spAutoFit/>
          </a:bodyPr>
          <a:lstStyle/>
          <a:p>
            <a:pPr algn="ctr"/>
            <a:r>
              <a:rPr lang="en-GB" sz="1600" b="1">
                <a:solidFill>
                  <a:schemeClr val="bg1"/>
                </a:solidFill>
              </a:rPr>
              <a:t>Supply side engagement objectives</a:t>
            </a:r>
          </a:p>
        </p:txBody>
      </p:sp>
      <p:sp>
        <p:nvSpPr>
          <p:cNvPr id="6" name="Content Placeholder 23">
            <a:extLst>
              <a:ext uri="{FF2B5EF4-FFF2-40B4-BE49-F238E27FC236}">
                <a16:creationId xmlns:a16="http://schemas.microsoft.com/office/drawing/2014/main" id="{FBD4F36A-15E9-8EC8-2F28-E38B2B05B9FB}"/>
              </a:ext>
            </a:extLst>
          </p:cNvPr>
          <p:cNvSpPr txBox="1">
            <a:spLocks/>
          </p:cNvSpPr>
          <p:nvPr/>
        </p:nvSpPr>
        <p:spPr>
          <a:xfrm>
            <a:off x="6098318" y="2480876"/>
            <a:ext cx="5276259" cy="3100580"/>
          </a:xfrm>
          <a:prstGeom prst="rect">
            <a:avLst/>
          </a:prstGeom>
          <a:solidFill>
            <a:srgbClr val="32543D">
              <a:alpha val="20000"/>
            </a:srgbClr>
          </a:solidFill>
        </p:spPr>
        <p:txBody>
          <a:bodyPr vert="horz" wrap="square" lIns="91440" tIns="45720" rIns="91440" bIns="45720" rtlCol="0" anchor="t">
            <a:noAutofit/>
          </a:bodyPr>
          <a:lstStyle>
            <a:lvl1pPr marL="128591" indent="-128591" algn="l" defTabSz="514363" rtl="0" eaLnBrk="1" latinLnBrk="0" hangingPunct="1">
              <a:lnSpc>
                <a:spcPct val="100000"/>
              </a:lnSpc>
              <a:spcBef>
                <a:spcPts val="900"/>
              </a:spcBef>
              <a:buFont typeface="Arial" panose="020B0604020202020204" pitchFamily="34" charset="0"/>
              <a:buChar char="•"/>
              <a:defRPr sz="1200" kern="1200">
                <a:solidFill>
                  <a:schemeClr val="bg1"/>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lvl="0" indent="-342900">
              <a:lnSpc>
                <a:spcPct val="115000"/>
              </a:lnSpc>
              <a:spcBef>
                <a:spcPts val="0"/>
              </a:spcBef>
              <a:buFont typeface="Symbol" panose="05050102010706020507" pitchFamily="18" charset="2"/>
              <a:buChar char=""/>
            </a:pPr>
            <a:r>
              <a:rPr lang="en-GB" b="1" kern="100">
                <a:solidFill>
                  <a:schemeClr val="tx1"/>
                </a:solidFill>
                <a:effectLst/>
                <a:latin typeface="Aptos"/>
                <a:ea typeface="Yu Mincho"/>
                <a:cs typeface="Arial"/>
              </a:rPr>
              <a:t>Collaborate</a:t>
            </a:r>
            <a:r>
              <a:rPr lang="en-GB" kern="100">
                <a:solidFill>
                  <a:schemeClr val="tx1"/>
                </a:solidFill>
                <a:effectLst/>
                <a:latin typeface="Aptos"/>
                <a:ea typeface="Yu Mincho"/>
                <a:cs typeface="Arial"/>
              </a:rPr>
              <a:t> with market participants to understand the current interest/ type of engagement with funding nature</a:t>
            </a:r>
          </a:p>
          <a:p>
            <a:pPr marL="342900" indent="-342900">
              <a:lnSpc>
                <a:spcPct val="115000"/>
              </a:lnSpc>
              <a:spcBef>
                <a:spcPts val="0"/>
              </a:spcBef>
              <a:buFont typeface="Symbol" panose="05050102010706020507" pitchFamily="18" charset="2"/>
              <a:buChar char=""/>
            </a:pPr>
            <a:r>
              <a:rPr lang="en-GB" b="1" kern="100">
                <a:solidFill>
                  <a:schemeClr val="tx1"/>
                </a:solidFill>
                <a:effectLst/>
                <a:latin typeface="Aptos"/>
                <a:ea typeface="Yu Mincho"/>
                <a:cs typeface="Arial"/>
              </a:rPr>
              <a:t>Understand</a:t>
            </a:r>
            <a:r>
              <a:rPr lang="en-GB" kern="100">
                <a:solidFill>
                  <a:schemeClr val="tx1"/>
                </a:solidFill>
                <a:effectLst/>
                <a:latin typeface="Aptos"/>
                <a:ea typeface="Yu Mincho"/>
                <a:cs typeface="Arial"/>
              </a:rPr>
              <a:t> the level of demand for ecosystem services, as evaluated against the natural capital pipeline</a:t>
            </a:r>
            <a:r>
              <a:rPr lang="en-GB" kern="100">
                <a:solidFill>
                  <a:schemeClr val="tx1"/>
                </a:solidFill>
                <a:latin typeface="Aptos"/>
                <a:ea typeface="Yu Mincho"/>
                <a:cs typeface="Arial"/>
              </a:rPr>
              <a:t> (e.g. carbon credits)</a:t>
            </a:r>
            <a:endParaRPr lang="en-GB"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Bef>
                <a:spcPts val="0"/>
              </a:spcBef>
              <a:buFont typeface="Symbol" panose="05050102010706020507" pitchFamily="18" charset="2"/>
              <a:buChar char=""/>
            </a:pPr>
            <a:r>
              <a:rPr lang="en-GB" b="1" kern="100">
                <a:solidFill>
                  <a:schemeClr val="tx1"/>
                </a:solidFill>
                <a:effectLst/>
                <a:latin typeface="Aptos"/>
                <a:ea typeface="Yu Mincho"/>
                <a:cs typeface="Arial"/>
              </a:rPr>
              <a:t>Understand</a:t>
            </a:r>
            <a:r>
              <a:rPr lang="en-GB" kern="100">
                <a:solidFill>
                  <a:schemeClr val="tx1"/>
                </a:solidFill>
                <a:effectLst/>
                <a:latin typeface="Aptos"/>
                <a:ea typeface="Yu Mincho"/>
                <a:cs typeface="Arial"/>
              </a:rPr>
              <a:t> key barriers to funding / financing delivery of projects, and mitigants to increase funding flow</a:t>
            </a:r>
          </a:p>
          <a:p>
            <a:pPr marL="342900" lvl="0" indent="-342900">
              <a:lnSpc>
                <a:spcPct val="115000"/>
              </a:lnSpc>
              <a:spcBef>
                <a:spcPts val="0"/>
              </a:spcBef>
              <a:buFont typeface="Symbol" panose="05050102010706020507" pitchFamily="18" charset="2"/>
              <a:buChar char=""/>
            </a:pPr>
            <a:r>
              <a:rPr lang="en-GB" b="1" kern="100">
                <a:solidFill>
                  <a:schemeClr val="tx1"/>
                </a:solidFill>
                <a:effectLst/>
                <a:latin typeface="Aptos"/>
                <a:ea typeface="Yu Mincho"/>
                <a:cs typeface="Arial"/>
              </a:rPr>
              <a:t>Increase awareness</a:t>
            </a:r>
            <a:r>
              <a:rPr lang="en-GB" kern="100">
                <a:solidFill>
                  <a:schemeClr val="tx1"/>
                </a:solidFill>
                <a:effectLst/>
                <a:latin typeface="Aptos"/>
                <a:ea typeface="Yu Mincho"/>
                <a:cs typeface="Arial"/>
              </a:rPr>
              <a:t> of how projects in the pipeline could deliver ecosystem service benefits / social outcomes to meet needs/ priorities of demand side actors</a:t>
            </a:r>
          </a:p>
          <a:p>
            <a:pPr marL="342900" lvl="0" indent="-342900">
              <a:lnSpc>
                <a:spcPct val="115000"/>
              </a:lnSpc>
              <a:spcBef>
                <a:spcPts val="0"/>
              </a:spcBef>
              <a:spcAft>
                <a:spcPts val="800"/>
              </a:spcAft>
              <a:buFont typeface="Symbol" panose="05050102010706020507" pitchFamily="18" charset="2"/>
              <a:buChar char=""/>
            </a:pPr>
            <a:r>
              <a:rPr lang="en-GB" b="1" kern="100">
                <a:solidFill>
                  <a:schemeClr val="tx1"/>
                </a:solidFill>
                <a:effectLst/>
                <a:latin typeface="Aptos"/>
                <a:ea typeface="Yu Mincho"/>
                <a:cs typeface="Arial"/>
              </a:rPr>
              <a:t>Build</a:t>
            </a:r>
            <a:r>
              <a:rPr lang="en-GB" kern="100">
                <a:solidFill>
                  <a:schemeClr val="tx1"/>
                </a:solidFill>
                <a:effectLst/>
                <a:latin typeface="Aptos"/>
                <a:ea typeface="Yu Mincho"/>
                <a:cs typeface="Arial"/>
              </a:rPr>
              <a:t> relationships between buyers and supply-side actors to support local funding ecosystem connectivity </a:t>
            </a:r>
          </a:p>
          <a:p>
            <a:pPr marL="342900" lvl="0" indent="-342900">
              <a:lnSpc>
                <a:spcPct val="115000"/>
              </a:lnSpc>
              <a:spcBef>
                <a:spcPts val="0"/>
              </a:spcBef>
              <a:spcAft>
                <a:spcPts val="800"/>
              </a:spcAft>
              <a:buFont typeface="Symbol" panose="05050102010706020507" pitchFamily="18" charset="2"/>
              <a:buChar char=""/>
            </a:pPr>
            <a:r>
              <a:rPr lang="en-GB" b="1" kern="100">
                <a:solidFill>
                  <a:schemeClr val="tx1"/>
                </a:solidFill>
                <a:latin typeface="Aptos"/>
                <a:ea typeface="Yu Mincho"/>
                <a:cs typeface="Arial"/>
              </a:rPr>
              <a:t>Map</a:t>
            </a:r>
            <a:r>
              <a:rPr lang="en-GB" kern="100">
                <a:solidFill>
                  <a:schemeClr val="tx1"/>
                </a:solidFill>
                <a:latin typeface="Aptos"/>
                <a:ea typeface="Yu Mincho"/>
                <a:cs typeface="Arial"/>
              </a:rPr>
              <a:t> range of qualitative  and quantitative factors that affect interest in deploying funding (e.g. narrative, scale)</a:t>
            </a:r>
            <a:endParaRPr lang="en-GB" kern="100">
              <a:solidFill>
                <a:schemeClr val="tx1"/>
              </a:solidFill>
              <a:latin typeface="Aptos"/>
              <a:ea typeface="Yu Mincho"/>
              <a:cs typeface="Arial" panose="020B0604020202020204" pitchFamily="34" charset="0"/>
            </a:endParaRPr>
          </a:p>
        </p:txBody>
      </p:sp>
      <p:sp>
        <p:nvSpPr>
          <p:cNvPr id="10" name="TextBox 9">
            <a:extLst>
              <a:ext uri="{FF2B5EF4-FFF2-40B4-BE49-F238E27FC236}">
                <a16:creationId xmlns:a16="http://schemas.microsoft.com/office/drawing/2014/main" id="{5BD83B89-9F38-4ACE-CB88-A72B917F36CE}"/>
              </a:ext>
            </a:extLst>
          </p:cNvPr>
          <p:cNvSpPr txBox="1"/>
          <p:nvPr/>
        </p:nvSpPr>
        <p:spPr>
          <a:xfrm>
            <a:off x="6098318" y="2190582"/>
            <a:ext cx="5276259" cy="338554"/>
          </a:xfrm>
          <a:prstGeom prst="rect">
            <a:avLst/>
          </a:prstGeom>
          <a:solidFill>
            <a:srgbClr val="32543D"/>
          </a:solidFill>
        </p:spPr>
        <p:txBody>
          <a:bodyPr wrap="square" rtlCol="0">
            <a:spAutoFit/>
          </a:bodyPr>
          <a:lstStyle/>
          <a:p>
            <a:pPr algn="ctr"/>
            <a:r>
              <a:rPr lang="en-GB" sz="1600" b="1">
                <a:solidFill>
                  <a:schemeClr val="bg1"/>
                </a:solidFill>
              </a:rPr>
              <a:t>Demand side engagement objectives</a:t>
            </a:r>
          </a:p>
        </p:txBody>
      </p:sp>
      <p:sp>
        <p:nvSpPr>
          <p:cNvPr id="8" name="TextBox 7">
            <a:extLst>
              <a:ext uri="{FF2B5EF4-FFF2-40B4-BE49-F238E27FC236}">
                <a16:creationId xmlns:a16="http://schemas.microsoft.com/office/drawing/2014/main" id="{FCCF6C10-FE53-A7AB-7B9C-7F901564D3DC}"/>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27</a:t>
            </a:r>
            <a:endParaRPr lang="en-GB" sz="1200"/>
          </a:p>
        </p:txBody>
      </p:sp>
      <p:sp>
        <p:nvSpPr>
          <p:cNvPr id="2" name="TextBox 1">
            <a:extLst>
              <a:ext uri="{FF2B5EF4-FFF2-40B4-BE49-F238E27FC236}">
                <a16:creationId xmlns:a16="http://schemas.microsoft.com/office/drawing/2014/main" id="{9425120B-C7EF-C77B-F520-CDD8A9B0E1ED}"/>
              </a:ext>
            </a:extLst>
          </p:cNvPr>
          <p:cNvSpPr txBox="1"/>
          <p:nvPr/>
        </p:nvSpPr>
        <p:spPr>
          <a:xfrm>
            <a:off x="408702" y="247780"/>
            <a:ext cx="10147751" cy="601255"/>
          </a:xfrm>
          <a:prstGeom prst="rect">
            <a:avLst/>
          </a:prstGeom>
          <a:noFill/>
        </p:spPr>
        <p:txBody>
          <a:bodyPr wrap="square" lIns="91440" tIns="45720" rIns="91440" bIns="45720" anchor="t">
            <a:spAutoFit/>
          </a:bodyPr>
          <a:lstStyle/>
          <a:p>
            <a:r>
              <a:rPr lang="en-GB" sz="3200" b="1">
                <a:solidFill>
                  <a:srgbClr val="32543D"/>
                </a:solidFill>
              </a:rPr>
              <a:t>Market Research: key objectives</a:t>
            </a:r>
          </a:p>
        </p:txBody>
      </p:sp>
    </p:spTree>
    <p:extLst>
      <p:ext uri="{BB962C8B-B14F-4D97-AF65-F5344CB8AC3E}">
        <p14:creationId xmlns:p14="http://schemas.microsoft.com/office/powerpoint/2010/main" val="984317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A4BCA-16E7-756C-75C0-0566FCA85BC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C942220-1AEA-A56F-C2FF-19AB3E81E057}"/>
              </a:ext>
            </a:extLst>
          </p:cNvPr>
          <p:cNvSpPr/>
          <p:nvPr/>
        </p:nvSpPr>
        <p:spPr>
          <a:xfrm>
            <a:off x="1" y="0"/>
            <a:ext cx="12191999" cy="6857990"/>
          </a:xfrm>
          <a:prstGeom prst="rect">
            <a:avLst/>
          </a:prstGeom>
          <a:solidFill>
            <a:srgbClr val="32543D"/>
          </a:solidFill>
          <a:ln>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3">
            <a:extLst>
              <a:ext uri="{FF2B5EF4-FFF2-40B4-BE49-F238E27FC236}">
                <a16:creationId xmlns:a16="http://schemas.microsoft.com/office/drawing/2014/main" id="{142F9CF2-2296-8157-11C2-F619A7AA5B05}"/>
              </a:ext>
            </a:extLst>
          </p:cNvPr>
          <p:cNvSpPr txBox="1">
            <a:spLocks/>
          </p:cNvSpPr>
          <p:nvPr/>
        </p:nvSpPr>
        <p:spPr>
          <a:xfrm>
            <a:off x="355916" y="1441634"/>
            <a:ext cx="5672792" cy="4120966"/>
          </a:xfrm>
          <a:prstGeom prst="rect">
            <a:avLst/>
          </a:prstGeom>
          <a:solidFill>
            <a:srgbClr val="32543D">
              <a:alpha val="20000"/>
            </a:srgbClr>
          </a:solidFill>
        </p:spPr>
        <p:txBody>
          <a:bodyPr vert="horz" wrap="square" lIns="91440" tIns="45720" rIns="91440" bIns="45720" rtlCol="0" anchor="t">
            <a:noAutofit/>
          </a:bodyPr>
          <a:lstStyle>
            <a:lvl1pPr marL="128591" indent="-128591" algn="l" defTabSz="514363" rtl="0" eaLnBrk="1" latinLnBrk="0" hangingPunct="1">
              <a:lnSpc>
                <a:spcPct val="100000"/>
              </a:lnSpc>
              <a:spcBef>
                <a:spcPts val="900"/>
              </a:spcBef>
              <a:buFont typeface="Arial" panose="020B0604020202020204" pitchFamily="34" charset="0"/>
              <a:buChar char="•"/>
              <a:defRPr sz="1200" kern="1200">
                <a:solidFill>
                  <a:schemeClr val="bg1"/>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lvl="0" indent="-342900">
              <a:lnSpc>
                <a:spcPct val="115000"/>
              </a:lnSpc>
              <a:spcBef>
                <a:spcPts val="0"/>
              </a:spcBef>
              <a:spcAft>
                <a:spcPts val="300"/>
              </a:spcAft>
              <a:buFont typeface="Symbol" panose="05050102010706020507" pitchFamily="18" charset="2"/>
              <a:buChar char=""/>
            </a:pPr>
            <a:r>
              <a:rPr lang="en-GB" kern="100">
                <a:effectLst/>
                <a:latin typeface="Aptos" panose="020B0004020202020204" pitchFamily="34" charset="0"/>
                <a:ea typeface="Aptos" panose="020B0004020202020204" pitchFamily="34" charset="0"/>
                <a:cs typeface="Arial" panose="020B0604020202020204" pitchFamily="34" charset="0"/>
              </a:rPr>
              <a:t>In person engagement with project owners has been invaluable for increasing their understanding and capacity to engage with nature finance</a:t>
            </a:r>
          </a:p>
          <a:p>
            <a:pPr marL="342900" lvl="0" indent="-342900">
              <a:lnSpc>
                <a:spcPct val="115000"/>
              </a:lnSpc>
              <a:spcBef>
                <a:spcPts val="0"/>
              </a:spcBef>
              <a:spcAft>
                <a:spcPts val="300"/>
              </a:spcAft>
              <a:buFont typeface="Symbol" panose="05050102010706020507" pitchFamily="18" charset="2"/>
              <a:buChar char=""/>
            </a:pPr>
            <a:r>
              <a:rPr lang="en-GB" kern="100">
                <a:latin typeface="Aptos" panose="020B0004020202020204" pitchFamily="34" charset="0"/>
                <a:ea typeface="Aptos" panose="020B0004020202020204" pitchFamily="34" charset="0"/>
                <a:cs typeface="Arial" panose="020B0604020202020204" pitchFamily="34" charset="0"/>
              </a:rPr>
              <a:t>The capacity that currently exists within local authorities limits what can be delivered despite ambitions/targets </a:t>
            </a:r>
          </a:p>
          <a:p>
            <a:pPr marL="342900" lvl="0" indent="-342900">
              <a:lnSpc>
                <a:spcPct val="115000"/>
              </a:lnSpc>
              <a:spcBef>
                <a:spcPts val="0"/>
              </a:spcBef>
              <a:spcAft>
                <a:spcPts val="300"/>
              </a:spcAft>
              <a:buFont typeface="Symbol" panose="05050102010706020507" pitchFamily="18" charset="2"/>
              <a:buChar char=""/>
            </a:pPr>
            <a:r>
              <a:rPr lang="en-GB" kern="100">
                <a:latin typeface="Aptos" panose="020B0004020202020204" pitchFamily="34" charset="0"/>
                <a:ea typeface="Aptos" panose="020B0004020202020204" pitchFamily="34" charset="0"/>
                <a:cs typeface="Arial" panose="020B0604020202020204" pitchFamily="34" charset="0"/>
              </a:rPr>
              <a:t>A vast range of projects exist in the pipeline that achieve different outcomes and could be attractive to different sorts of demand-side stakeholders</a:t>
            </a:r>
          </a:p>
          <a:p>
            <a:pPr marL="342900" lvl="0" indent="-342900">
              <a:lnSpc>
                <a:spcPct val="115000"/>
              </a:lnSpc>
              <a:spcBef>
                <a:spcPts val="0"/>
              </a:spcBef>
              <a:spcAft>
                <a:spcPts val="300"/>
              </a:spcAft>
              <a:buFont typeface="Symbol" panose="05050102010706020507" pitchFamily="18" charset="2"/>
              <a:buChar char=""/>
            </a:pPr>
            <a:r>
              <a:rPr lang="en-GB" kern="100">
                <a:latin typeface="Aptos" panose="020B0004020202020204" pitchFamily="34" charset="0"/>
                <a:ea typeface="Aptos" panose="020B0004020202020204" pitchFamily="34" charset="0"/>
                <a:cs typeface="Arial" panose="020B0604020202020204" pitchFamily="34" charset="0"/>
              </a:rPr>
              <a:t>Many opportunities exist for collaboration based on location, activity or outcome, which would drive learning/co-development</a:t>
            </a:r>
          </a:p>
          <a:p>
            <a:pPr marL="342900" lvl="0" indent="-342900">
              <a:lnSpc>
                <a:spcPct val="115000"/>
              </a:lnSpc>
              <a:spcBef>
                <a:spcPts val="0"/>
              </a:spcBef>
              <a:spcAft>
                <a:spcPts val="300"/>
              </a:spcAft>
              <a:buFont typeface="Symbol" panose="05050102010706020507" pitchFamily="18" charset="2"/>
              <a:buChar char=""/>
            </a:pPr>
            <a:r>
              <a:rPr lang="en-GB" kern="100">
                <a:latin typeface="Aptos" panose="020B0004020202020204" pitchFamily="34" charset="0"/>
                <a:ea typeface="Aptos" panose="020B0004020202020204" pitchFamily="34" charset="0"/>
                <a:cs typeface="Arial" panose="020B0604020202020204" pitchFamily="34" charset="0"/>
              </a:rPr>
              <a:t>Many opportunities exist for aggregation of smaller projects that are too small to receive funding as a nature finance project alone</a:t>
            </a:r>
          </a:p>
          <a:p>
            <a:pPr marL="342900" lvl="0" indent="-342900">
              <a:lnSpc>
                <a:spcPct val="115000"/>
              </a:lnSpc>
              <a:spcBef>
                <a:spcPts val="0"/>
              </a:spcBef>
              <a:spcAft>
                <a:spcPts val="300"/>
              </a:spcAft>
              <a:buFont typeface="Symbol" panose="05050102010706020507" pitchFamily="18" charset="2"/>
              <a:buChar char=""/>
            </a:pPr>
            <a:r>
              <a:rPr lang="en-GB" kern="100">
                <a:latin typeface="Aptos" panose="020B0004020202020204" pitchFamily="34" charset="0"/>
                <a:ea typeface="Aptos" panose="020B0004020202020204" pitchFamily="34" charset="0"/>
                <a:cs typeface="Arial" panose="020B0604020202020204" pitchFamily="34" charset="0"/>
              </a:rPr>
              <a:t>An interface with buyers is needed, allowing stakeholders to understand what buyers are looking for, and for buyers to understand the criticality of projects</a:t>
            </a:r>
          </a:p>
          <a:p>
            <a:pPr marL="342900" lvl="0" indent="-342900">
              <a:lnSpc>
                <a:spcPct val="115000"/>
              </a:lnSpc>
              <a:spcBef>
                <a:spcPts val="0"/>
              </a:spcBef>
              <a:spcAft>
                <a:spcPts val="300"/>
              </a:spcAft>
              <a:buFont typeface="Symbol" panose="05050102010706020507" pitchFamily="18" charset="2"/>
              <a:buChar char=""/>
            </a:pPr>
            <a:r>
              <a:rPr lang="en-GB" kern="100">
                <a:effectLst/>
                <a:latin typeface="Aptos" panose="020B0004020202020204" pitchFamily="34" charset="0"/>
                <a:ea typeface="Aptos" panose="020B0004020202020204" pitchFamily="34" charset="0"/>
                <a:cs typeface="Arial" panose="020B0604020202020204" pitchFamily="34" charset="0"/>
              </a:rPr>
              <a:t>Often funding is needed to help projects become investment ready – to gather appropriate data etc. as part of the feasibility stage</a:t>
            </a:r>
          </a:p>
          <a:p>
            <a:pPr marL="342900" lvl="0" indent="-342900">
              <a:lnSpc>
                <a:spcPct val="115000"/>
              </a:lnSpc>
              <a:spcBef>
                <a:spcPts val="0"/>
              </a:spcBef>
              <a:spcAft>
                <a:spcPts val="300"/>
              </a:spcAft>
              <a:buFont typeface="Symbol" panose="05050102010706020507" pitchFamily="18" charset="2"/>
              <a:buChar char=""/>
            </a:pPr>
            <a:r>
              <a:rPr lang="en-GB" kern="100">
                <a:effectLst/>
                <a:latin typeface="Aptos" panose="020B0004020202020204" pitchFamily="34" charset="0"/>
                <a:ea typeface="Aptos" panose="020B0004020202020204" pitchFamily="34" charset="0"/>
                <a:cs typeface="Arial" panose="020B0604020202020204" pitchFamily="34" charset="0"/>
              </a:rPr>
              <a:t>There are many opportunities for research and education in </a:t>
            </a:r>
            <a:r>
              <a:rPr lang="en-GB" kern="100">
                <a:latin typeface="Aptos" panose="020B0004020202020204" pitchFamily="34" charset="0"/>
                <a:ea typeface="Aptos" panose="020B0004020202020204" pitchFamily="34" charset="0"/>
                <a:cs typeface="Arial" panose="020B0604020202020204" pitchFamily="34" charset="0"/>
              </a:rPr>
              <a:t>nature projects, and enthusiasm from research and education institutions to work in partnership</a:t>
            </a:r>
            <a:endParaRPr lang="en-GB" kern="100">
              <a:effectLst/>
              <a:latin typeface="Aptos" panose="020B00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0AA66F9-9331-3FB1-0972-8AD08A931872}"/>
              </a:ext>
            </a:extLst>
          </p:cNvPr>
          <p:cNvSpPr txBox="1"/>
          <p:nvPr/>
        </p:nvSpPr>
        <p:spPr>
          <a:xfrm>
            <a:off x="355915" y="1103079"/>
            <a:ext cx="5672792" cy="338554"/>
          </a:xfrm>
          <a:prstGeom prst="rect">
            <a:avLst/>
          </a:prstGeom>
          <a:solidFill>
            <a:srgbClr val="32543D"/>
          </a:solidFill>
        </p:spPr>
        <p:txBody>
          <a:bodyPr wrap="square" rtlCol="0">
            <a:spAutoFit/>
          </a:bodyPr>
          <a:lstStyle/>
          <a:p>
            <a:pPr algn="ctr"/>
            <a:r>
              <a:rPr lang="en-GB" sz="1600" b="1">
                <a:solidFill>
                  <a:schemeClr val="bg1"/>
                </a:solidFill>
              </a:rPr>
              <a:t>Supply Side Insights</a:t>
            </a:r>
          </a:p>
        </p:txBody>
      </p:sp>
      <p:sp>
        <p:nvSpPr>
          <p:cNvPr id="6" name="Content Placeholder 23">
            <a:extLst>
              <a:ext uri="{FF2B5EF4-FFF2-40B4-BE49-F238E27FC236}">
                <a16:creationId xmlns:a16="http://schemas.microsoft.com/office/drawing/2014/main" id="{B5B21AB6-376C-E2BB-D0F5-DBE2B5726B4D}"/>
              </a:ext>
            </a:extLst>
          </p:cNvPr>
          <p:cNvSpPr txBox="1">
            <a:spLocks/>
          </p:cNvSpPr>
          <p:nvPr/>
        </p:nvSpPr>
        <p:spPr>
          <a:xfrm>
            <a:off x="6234258" y="1456013"/>
            <a:ext cx="5672792" cy="4773337"/>
          </a:xfrm>
          <a:prstGeom prst="rect">
            <a:avLst/>
          </a:prstGeom>
          <a:solidFill>
            <a:srgbClr val="32543D">
              <a:alpha val="20000"/>
            </a:srgbClr>
          </a:solidFill>
        </p:spPr>
        <p:txBody>
          <a:bodyPr vert="horz" wrap="square" lIns="91440" tIns="45720" rIns="91440" bIns="45720" rtlCol="0" anchor="t">
            <a:noAutofit/>
          </a:bodyPr>
          <a:lstStyle>
            <a:lvl1pPr marL="128591" indent="-128591" algn="l" defTabSz="514363" rtl="0" eaLnBrk="1" latinLnBrk="0" hangingPunct="1">
              <a:lnSpc>
                <a:spcPct val="100000"/>
              </a:lnSpc>
              <a:spcBef>
                <a:spcPts val="900"/>
              </a:spcBef>
              <a:buFont typeface="Arial" panose="020B0604020202020204" pitchFamily="34" charset="0"/>
              <a:buChar char="•"/>
              <a:defRPr sz="1200" kern="1200">
                <a:solidFill>
                  <a:schemeClr val="bg1"/>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485140" indent="-285750" defTabSz="914400">
              <a:spcBef>
                <a:spcPts val="600"/>
              </a:spcBef>
              <a:spcAft>
                <a:spcPct val="0"/>
              </a:spcAft>
            </a:pPr>
            <a:r>
              <a:rPr lang="en-US">
                <a:ea typeface="Calibri"/>
                <a:cs typeface="Calibri"/>
              </a:rPr>
              <a:t>Surveys have proven a poor engagement method for such a nascent market – 1-1 engagement has been more productive</a:t>
            </a:r>
          </a:p>
          <a:p>
            <a:pPr marL="485140" indent="-285750" defTabSz="914400">
              <a:spcBef>
                <a:spcPts val="600"/>
              </a:spcBef>
              <a:spcAft>
                <a:spcPct val="0"/>
              </a:spcAft>
            </a:pPr>
            <a:r>
              <a:rPr lang="en-US">
                <a:ea typeface="Calibri"/>
                <a:cs typeface="Calibri"/>
              </a:rPr>
              <a:t>Buyers are positive about LINC ambitions for increasing funding for nature, increasing transparency and allowing funders to find projects and vice versa</a:t>
            </a:r>
          </a:p>
          <a:p>
            <a:pPr marL="485140" indent="-285750" defTabSz="914400">
              <a:spcBef>
                <a:spcPts val="600"/>
              </a:spcBef>
              <a:spcAft>
                <a:spcPct val="0"/>
              </a:spcAft>
            </a:pPr>
            <a:r>
              <a:rPr lang="en-US">
                <a:ea typeface="Calibri"/>
                <a:cs typeface="Calibri"/>
              </a:rPr>
              <a:t>Strong appreciation of WMCA LINC's approach to develop market and pipeline before seeking capital</a:t>
            </a:r>
          </a:p>
          <a:p>
            <a:pPr marL="485140" indent="-285750" defTabSz="914400">
              <a:spcBef>
                <a:spcPts val="600"/>
              </a:spcBef>
              <a:spcAft>
                <a:spcPct val="0"/>
              </a:spcAft>
            </a:pPr>
            <a:r>
              <a:rPr lang="en-US">
                <a:ea typeface="Calibri"/>
                <a:cs typeface="Calibri"/>
              </a:rPr>
              <a:t>Ticket size of £10k-£100k is particularly attractive. Limited larger cases</a:t>
            </a:r>
          </a:p>
          <a:p>
            <a:pPr marL="485140" indent="-285750" defTabSz="914400">
              <a:spcBef>
                <a:spcPts val="600"/>
              </a:spcBef>
              <a:spcAft>
                <a:spcPct val="0"/>
              </a:spcAft>
            </a:pPr>
            <a:r>
              <a:rPr lang="en-US">
                <a:ea typeface="Calibri"/>
                <a:cs typeface="Calibri"/>
              </a:rPr>
              <a:t>Hyper-locality to corporate offices/client projects/development is a key draw, as is specific narrative </a:t>
            </a:r>
          </a:p>
          <a:p>
            <a:pPr marL="485140" indent="-285750" defTabSz="914400">
              <a:spcBef>
                <a:spcPts val="600"/>
              </a:spcBef>
              <a:spcAft>
                <a:spcPct val="0"/>
              </a:spcAft>
            </a:pPr>
            <a:r>
              <a:rPr lang="en-US">
                <a:ea typeface="Calibri"/>
                <a:cs typeface="Calibri"/>
              </a:rPr>
              <a:t>Corporates need to identify suitable projects for CSR budget, often at short notice or with limited resource </a:t>
            </a:r>
          </a:p>
          <a:p>
            <a:pPr marL="485140" indent="-285750" defTabSz="914400">
              <a:spcBef>
                <a:spcPts val="600"/>
              </a:spcBef>
              <a:spcAft>
                <a:spcPct val="0"/>
              </a:spcAft>
            </a:pPr>
            <a:r>
              <a:rPr lang="en-US">
                <a:ea typeface="Calibri"/>
                <a:cs typeface="Calibri"/>
              </a:rPr>
              <a:t>Projects with a strong social value element (which can be easily assessed/monitored as such against reporting frameworks) are particularly valuable for larger corporates </a:t>
            </a:r>
          </a:p>
          <a:p>
            <a:pPr marL="485140" indent="-285750" defTabSz="914400">
              <a:spcBef>
                <a:spcPts val="600"/>
              </a:spcBef>
              <a:spcAft>
                <a:spcPct val="0"/>
              </a:spcAft>
            </a:pPr>
            <a:r>
              <a:rPr lang="en-US">
                <a:ea typeface="Calibri"/>
                <a:cs typeface="Calibri"/>
              </a:rPr>
              <a:t>The concepts and rationale for accelerator models are easily understood</a:t>
            </a:r>
          </a:p>
          <a:p>
            <a:pPr marL="485140" indent="-285750" defTabSz="914400">
              <a:spcBef>
                <a:spcPts val="600"/>
              </a:spcBef>
              <a:spcAft>
                <a:spcPct val="0"/>
              </a:spcAft>
            </a:pPr>
            <a:r>
              <a:rPr lang="en-US">
                <a:ea typeface="Calibri"/>
                <a:cs typeface="Calibri"/>
              </a:rPr>
              <a:t>There is some appetite for Urban Greening Innovator and a clear understanding of ‘trees as a service’ that can be funded directly </a:t>
            </a:r>
          </a:p>
          <a:p>
            <a:pPr marL="485140" indent="-285750" defTabSz="914400">
              <a:spcBef>
                <a:spcPts val="600"/>
              </a:spcBef>
              <a:spcAft>
                <a:spcPct val="0"/>
              </a:spcAft>
            </a:pPr>
            <a:r>
              <a:rPr lang="en-US">
                <a:ea typeface="Calibri"/>
                <a:cs typeface="Calibri"/>
              </a:rPr>
              <a:t>Keen interest in aggregator vehicles and regional BNG SPV model. Lenders indicated that a BNG loan still needs to be supported with security over another asset. BNG SPV considered only an “investible” model (at this stage) by lenders.</a:t>
            </a:r>
          </a:p>
        </p:txBody>
      </p:sp>
      <p:sp>
        <p:nvSpPr>
          <p:cNvPr id="10" name="TextBox 9">
            <a:extLst>
              <a:ext uri="{FF2B5EF4-FFF2-40B4-BE49-F238E27FC236}">
                <a16:creationId xmlns:a16="http://schemas.microsoft.com/office/drawing/2014/main" id="{7F4D9D93-E4DB-2ADD-C949-9B24305E66DB}"/>
              </a:ext>
            </a:extLst>
          </p:cNvPr>
          <p:cNvSpPr txBox="1"/>
          <p:nvPr/>
        </p:nvSpPr>
        <p:spPr>
          <a:xfrm>
            <a:off x="6234256" y="1103079"/>
            <a:ext cx="5672792" cy="338554"/>
          </a:xfrm>
          <a:prstGeom prst="rect">
            <a:avLst/>
          </a:prstGeom>
          <a:solidFill>
            <a:srgbClr val="32543D"/>
          </a:solidFill>
        </p:spPr>
        <p:txBody>
          <a:bodyPr wrap="square" rtlCol="0">
            <a:spAutoFit/>
          </a:bodyPr>
          <a:lstStyle/>
          <a:p>
            <a:pPr algn="ctr"/>
            <a:r>
              <a:rPr lang="en-GB" sz="1600" b="1">
                <a:solidFill>
                  <a:schemeClr val="bg1"/>
                </a:solidFill>
              </a:rPr>
              <a:t>Demand Side Insights</a:t>
            </a:r>
          </a:p>
        </p:txBody>
      </p:sp>
      <p:sp>
        <p:nvSpPr>
          <p:cNvPr id="11" name="TextBox 10">
            <a:extLst>
              <a:ext uri="{FF2B5EF4-FFF2-40B4-BE49-F238E27FC236}">
                <a16:creationId xmlns:a16="http://schemas.microsoft.com/office/drawing/2014/main" id="{0D94B099-3D91-D165-F0A4-D7161B4B8150}"/>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28</a:t>
            </a:r>
            <a:endParaRPr lang="en-GB" sz="1200">
              <a:solidFill>
                <a:schemeClr val="bg1"/>
              </a:solidFill>
            </a:endParaRPr>
          </a:p>
        </p:txBody>
      </p:sp>
      <p:sp>
        <p:nvSpPr>
          <p:cNvPr id="12" name="TextBox 11">
            <a:extLst>
              <a:ext uri="{FF2B5EF4-FFF2-40B4-BE49-F238E27FC236}">
                <a16:creationId xmlns:a16="http://schemas.microsoft.com/office/drawing/2014/main" id="{442DBB71-56FE-B21D-8610-B87259C5CAAE}"/>
              </a:ext>
            </a:extLst>
          </p:cNvPr>
          <p:cNvSpPr txBox="1"/>
          <p:nvPr/>
        </p:nvSpPr>
        <p:spPr>
          <a:xfrm>
            <a:off x="408702" y="247780"/>
            <a:ext cx="10147751" cy="601255"/>
          </a:xfrm>
          <a:prstGeom prst="rect">
            <a:avLst/>
          </a:prstGeom>
          <a:noFill/>
        </p:spPr>
        <p:txBody>
          <a:bodyPr wrap="square" lIns="91440" tIns="45720" rIns="91440" bIns="45720" anchor="t">
            <a:spAutoFit/>
          </a:bodyPr>
          <a:lstStyle/>
          <a:p>
            <a:r>
              <a:rPr lang="en-GB" sz="3200" b="1">
                <a:solidFill>
                  <a:schemeClr val="bg1"/>
                </a:solidFill>
              </a:rPr>
              <a:t>Market insights</a:t>
            </a:r>
          </a:p>
        </p:txBody>
      </p:sp>
    </p:spTree>
    <p:extLst>
      <p:ext uri="{BB962C8B-B14F-4D97-AF65-F5344CB8AC3E}">
        <p14:creationId xmlns:p14="http://schemas.microsoft.com/office/powerpoint/2010/main" val="1980261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CA8DF9-773F-3785-FEE8-2876B758B3D1}"/>
              </a:ext>
            </a:extLst>
          </p:cNvPr>
          <p:cNvPicPr>
            <a:picLocks noChangeAspect="1"/>
          </p:cNvPicPr>
          <p:nvPr/>
        </p:nvPicPr>
        <p:blipFill>
          <a:blip r:embed="rId3"/>
          <a:stretch>
            <a:fillRect/>
          </a:stretch>
        </p:blipFill>
        <p:spPr>
          <a:xfrm>
            <a:off x="5857844" y="3017973"/>
            <a:ext cx="6050621" cy="3642551"/>
          </a:xfrm>
          <a:prstGeom prst="rect">
            <a:avLst/>
          </a:prstGeom>
        </p:spPr>
      </p:pic>
      <p:sp>
        <p:nvSpPr>
          <p:cNvPr id="6" name="Rectangle: Rounded Corners 5">
            <a:extLst>
              <a:ext uri="{FF2B5EF4-FFF2-40B4-BE49-F238E27FC236}">
                <a16:creationId xmlns:a16="http://schemas.microsoft.com/office/drawing/2014/main" id="{F41AF8FB-1CCE-CF8E-57CF-3C9B9E34BAB6}"/>
              </a:ext>
            </a:extLst>
          </p:cNvPr>
          <p:cNvSpPr/>
          <p:nvPr/>
        </p:nvSpPr>
        <p:spPr>
          <a:xfrm>
            <a:off x="1233434" y="937946"/>
            <a:ext cx="4288600" cy="731254"/>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bg1"/>
                </a:solidFill>
              </a:rPr>
              <a:t>Number of organisations engaged with </a:t>
            </a:r>
          </a:p>
        </p:txBody>
      </p:sp>
      <p:sp>
        <p:nvSpPr>
          <p:cNvPr id="7" name="Content Placeholder 23">
            <a:extLst>
              <a:ext uri="{FF2B5EF4-FFF2-40B4-BE49-F238E27FC236}">
                <a16:creationId xmlns:a16="http://schemas.microsoft.com/office/drawing/2014/main" id="{8FD96D45-2FAC-E5CB-A807-68BA86E4C04F}"/>
              </a:ext>
            </a:extLst>
          </p:cNvPr>
          <p:cNvSpPr txBox="1">
            <a:spLocks/>
          </p:cNvSpPr>
          <p:nvPr/>
        </p:nvSpPr>
        <p:spPr>
          <a:xfrm>
            <a:off x="532077" y="3357325"/>
            <a:ext cx="5153280" cy="3172965"/>
          </a:xfrm>
          <a:prstGeom prst="rect">
            <a:avLst/>
          </a:prstGeom>
          <a:solidFill>
            <a:srgbClr val="32543D">
              <a:alpha val="20000"/>
            </a:srgbClr>
          </a:solidFill>
        </p:spPr>
        <p:txBody>
          <a:bodyPr vert="horz" wrap="square" lIns="91440" tIns="45720" rIns="91440" bIns="45720" rtlCol="0" anchor="t">
            <a:noAutofit/>
          </a:bodyPr>
          <a:lstStyle>
            <a:defPPr>
              <a:defRPr lang="en-US"/>
            </a:defPPr>
            <a:lvl1pPr marL="128270" indent="-128270" defTabSz="514363">
              <a:lnSpc>
                <a:spcPct val="100000"/>
              </a:lnSpc>
              <a:spcBef>
                <a:spcPts val="600"/>
              </a:spcBef>
              <a:buFont typeface="Arial" panose="020B0604020202020204" pitchFamily="34" charset="0"/>
              <a:buChar char="•"/>
              <a:defRPr sz="1400"/>
            </a:lvl1pPr>
            <a:lvl2pPr marL="385445" lvl="1" indent="-128270" defTabSz="514363">
              <a:lnSpc>
                <a:spcPct val="100000"/>
              </a:lnSpc>
              <a:spcBef>
                <a:spcPts val="600"/>
              </a:spcBef>
              <a:buFont typeface="Courier New" panose="020B0604020202020204" pitchFamily="34" charset="0"/>
              <a:buChar char="o"/>
              <a:defRPr sz="1400">
                <a:ea typeface="Calibri"/>
                <a:cs typeface="Calibri"/>
              </a:defRPr>
            </a:lvl2pPr>
            <a:lvl3pPr marL="642954" indent="-128591" defTabSz="514363">
              <a:lnSpc>
                <a:spcPct val="100000"/>
              </a:lnSpc>
              <a:spcBef>
                <a:spcPts val="450"/>
              </a:spcBef>
              <a:buFont typeface="Wingdings" panose="05000000000000000000" pitchFamily="2" charset="2"/>
              <a:buChar char="§"/>
              <a:defRPr sz="1200">
                <a:solidFill>
                  <a:schemeClr val="bg1"/>
                </a:solidFill>
              </a:defRPr>
            </a:lvl3pPr>
            <a:lvl4pPr marL="900135" indent="-128591" defTabSz="514363">
              <a:lnSpc>
                <a:spcPct val="100000"/>
              </a:lnSpc>
              <a:spcBef>
                <a:spcPts val="450"/>
              </a:spcBef>
              <a:buFont typeface="Courier New" panose="02070309020205020404" pitchFamily="49" charset="0"/>
              <a:buChar char="o"/>
              <a:defRPr sz="1200">
                <a:solidFill>
                  <a:schemeClr val="bg1"/>
                </a:solidFill>
              </a:defRPr>
            </a:lvl4pPr>
            <a:lvl5pPr marL="1157317" indent="-128591" defTabSz="514363">
              <a:lnSpc>
                <a:spcPct val="100000"/>
              </a:lnSpc>
              <a:spcBef>
                <a:spcPts val="450"/>
              </a:spcBef>
              <a:buFont typeface="Arial" panose="020B0604020202020204" pitchFamily="34" charset="0"/>
              <a:buChar char="•"/>
              <a:defRPr sz="1200">
                <a:solidFill>
                  <a:schemeClr val="bg1"/>
                </a:solidFill>
              </a:defRPr>
            </a:lvl5pPr>
            <a:lvl6pPr marL="1414499" indent="-128591" defTabSz="514363">
              <a:lnSpc>
                <a:spcPct val="90000"/>
              </a:lnSpc>
              <a:spcBef>
                <a:spcPts val="281"/>
              </a:spcBef>
              <a:buFont typeface="Arial" panose="020B0604020202020204" pitchFamily="34" charset="0"/>
              <a:buChar char="•"/>
              <a:defRPr sz="1013"/>
            </a:lvl6pPr>
            <a:lvl7pPr marL="1671680" indent="-128591" defTabSz="514363">
              <a:lnSpc>
                <a:spcPct val="90000"/>
              </a:lnSpc>
              <a:spcBef>
                <a:spcPts val="281"/>
              </a:spcBef>
              <a:buFont typeface="Arial" panose="020B0604020202020204" pitchFamily="34" charset="0"/>
              <a:buChar char="•"/>
              <a:defRPr sz="1013"/>
            </a:lvl7pPr>
            <a:lvl8pPr marL="1928861" indent="-128591" defTabSz="514363">
              <a:lnSpc>
                <a:spcPct val="90000"/>
              </a:lnSpc>
              <a:spcBef>
                <a:spcPts val="281"/>
              </a:spcBef>
              <a:buFont typeface="Arial" panose="020B0604020202020204" pitchFamily="34" charset="0"/>
              <a:buChar char="•"/>
              <a:defRPr sz="1013"/>
            </a:lvl8pPr>
            <a:lvl9pPr marL="2186042" indent="-128591" defTabSz="514363">
              <a:lnSpc>
                <a:spcPct val="90000"/>
              </a:lnSpc>
              <a:spcBef>
                <a:spcPts val="281"/>
              </a:spcBef>
              <a:buFont typeface="Arial" panose="020B0604020202020204" pitchFamily="34" charset="0"/>
              <a:buChar char="•"/>
              <a:defRPr sz="1013"/>
            </a:lvl9pPr>
          </a:lstStyle>
          <a:p>
            <a:r>
              <a:rPr lang="en-GB" sz="1200"/>
              <a:t>Supply-side engagement included events, webinars, and group workshops to deepen our understanding of each project delivery organisation’s strategic objectives, challenges, and project opportunities </a:t>
            </a:r>
          </a:p>
          <a:p>
            <a:r>
              <a:rPr lang="en-GB" sz="1200"/>
              <a:t>Project owners submitted a long list of projects through 4 successive gateway phases. These projects were mapped to the Green Finance Institutes Investment Readiness Milestones to identify what support was needed</a:t>
            </a:r>
          </a:p>
          <a:p>
            <a:r>
              <a:rPr lang="en-GB" sz="1200"/>
              <a:t>To transition projects into and through the natural capital pipeline, a pipeline framework and guidance documents were produced. These resources were supported with tailored 1-2-1 workshops to draw out sufficient information to get a tranche of projects ready to be advertised on the market-facing platform, connecting them with buyers and funders</a:t>
            </a:r>
          </a:p>
          <a:p>
            <a:r>
              <a:rPr lang="en-GB" sz="1200"/>
              <a:t>A Basecamp site has been established as an online natural capital Community of Practice (CoP) for the West Midlands, with over 170 members</a:t>
            </a:r>
          </a:p>
          <a:p>
            <a:endParaRPr lang="en-US" sz="1200"/>
          </a:p>
        </p:txBody>
      </p:sp>
      <p:sp>
        <p:nvSpPr>
          <p:cNvPr id="9" name="TextBox 8">
            <a:extLst>
              <a:ext uri="{FF2B5EF4-FFF2-40B4-BE49-F238E27FC236}">
                <a16:creationId xmlns:a16="http://schemas.microsoft.com/office/drawing/2014/main" id="{EC0C9244-4EEF-C805-8700-086C989612F7}"/>
              </a:ext>
            </a:extLst>
          </p:cNvPr>
          <p:cNvSpPr txBox="1"/>
          <p:nvPr/>
        </p:nvSpPr>
        <p:spPr>
          <a:xfrm>
            <a:off x="532077" y="3017973"/>
            <a:ext cx="5153280" cy="338554"/>
          </a:xfrm>
          <a:prstGeom prst="rect">
            <a:avLst/>
          </a:prstGeom>
          <a:solidFill>
            <a:srgbClr val="32543D"/>
          </a:solidFill>
        </p:spPr>
        <p:txBody>
          <a:bodyPr wrap="square" rtlCol="0">
            <a:spAutoFit/>
          </a:bodyPr>
          <a:lstStyle/>
          <a:p>
            <a:pPr algn="ctr"/>
            <a:r>
              <a:rPr lang="en-GB" sz="1600" b="1">
                <a:solidFill>
                  <a:schemeClr val="bg1"/>
                </a:solidFill>
              </a:rPr>
              <a:t>Activities</a:t>
            </a:r>
          </a:p>
        </p:txBody>
      </p:sp>
      <p:sp>
        <p:nvSpPr>
          <p:cNvPr id="10" name="Oval 9">
            <a:extLst>
              <a:ext uri="{FF2B5EF4-FFF2-40B4-BE49-F238E27FC236}">
                <a16:creationId xmlns:a16="http://schemas.microsoft.com/office/drawing/2014/main" id="{0029C272-9996-D678-987F-BE00C9736ECF}"/>
              </a:ext>
            </a:extLst>
          </p:cNvPr>
          <p:cNvSpPr/>
          <p:nvPr/>
        </p:nvSpPr>
        <p:spPr>
          <a:xfrm>
            <a:off x="376428" y="832053"/>
            <a:ext cx="857006" cy="882851"/>
          </a:xfrm>
          <a:prstGeom prst="ellipse">
            <a:avLst/>
          </a:prstGeom>
          <a:solidFill>
            <a:schemeClr val="bg2"/>
          </a:solidFill>
          <a:ln w="38100">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ea typeface="Calibri"/>
                <a:cs typeface="Calibri"/>
              </a:rPr>
              <a:t>78</a:t>
            </a:r>
          </a:p>
        </p:txBody>
      </p:sp>
      <p:sp>
        <p:nvSpPr>
          <p:cNvPr id="18" name="TextBox 17">
            <a:extLst>
              <a:ext uri="{FF2B5EF4-FFF2-40B4-BE49-F238E27FC236}">
                <a16:creationId xmlns:a16="http://schemas.microsoft.com/office/drawing/2014/main" id="{2452838D-ED61-5D1C-57EB-5F2252EB6F39}"/>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29</a:t>
            </a:r>
            <a:endParaRPr lang="en-GB" sz="1200"/>
          </a:p>
        </p:txBody>
      </p:sp>
      <p:sp>
        <p:nvSpPr>
          <p:cNvPr id="16" name="TextBox 15">
            <a:extLst>
              <a:ext uri="{FF2B5EF4-FFF2-40B4-BE49-F238E27FC236}">
                <a16:creationId xmlns:a16="http://schemas.microsoft.com/office/drawing/2014/main" id="{300EC1C3-5F66-940F-0988-4A421E9FC22C}"/>
              </a:ext>
            </a:extLst>
          </p:cNvPr>
          <p:cNvSpPr txBox="1"/>
          <p:nvPr/>
        </p:nvSpPr>
        <p:spPr>
          <a:xfrm>
            <a:off x="376428" y="91426"/>
            <a:ext cx="10147751" cy="584775"/>
          </a:xfrm>
          <a:prstGeom prst="rect">
            <a:avLst/>
          </a:prstGeom>
          <a:noFill/>
        </p:spPr>
        <p:txBody>
          <a:bodyPr wrap="square" lIns="91440" tIns="45720" rIns="91440" bIns="45720" anchor="t">
            <a:spAutoFit/>
          </a:bodyPr>
          <a:lstStyle/>
          <a:p>
            <a:r>
              <a:rPr lang="en-GB" sz="3200" b="1">
                <a:solidFill>
                  <a:srgbClr val="32543D"/>
                </a:solidFill>
                <a:ea typeface="Calibri"/>
                <a:cs typeface="Arial"/>
              </a:rPr>
              <a:t>Supply side engagement</a:t>
            </a:r>
            <a:endParaRPr lang="en-GB" sz="3200" b="1">
              <a:solidFill>
                <a:srgbClr val="32543D"/>
              </a:solidFill>
            </a:endParaRPr>
          </a:p>
        </p:txBody>
      </p:sp>
      <p:pic>
        <p:nvPicPr>
          <p:cNvPr id="8" name="Picture 7">
            <a:extLst>
              <a:ext uri="{FF2B5EF4-FFF2-40B4-BE49-F238E27FC236}">
                <a16:creationId xmlns:a16="http://schemas.microsoft.com/office/drawing/2014/main" id="{E1B950F2-2855-7963-A086-BCCC95B07FBD}"/>
              </a:ext>
            </a:extLst>
          </p:cNvPr>
          <p:cNvPicPr>
            <a:picLocks noChangeAspect="1"/>
          </p:cNvPicPr>
          <p:nvPr/>
        </p:nvPicPr>
        <p:blipFill>
          <a:blip r:embed="rId4"/>
          <a:srcRect t="43344"/>
          <a:stretch>
            <a:fillRect/>
          </a:stretch>
        </p:blipFill>
        <p:spPr>
          <a:xfrm>
            <a:off x="6114287" y="882693"/>
            <a:ext cx="5557936" cy="1772274"/>
          </a:xfrm>
          <a:prstGeom prst="rect">
            <a:avLst/>
          </a:prstGeom>
        </p:spPr>
      </p:pic>
      <p:sp>
        <p:nvSpPr>
          <p:cNvPr id="11" name="Rectangle: Rounded Corners 10">
            <a:extLst>
              <a:ext uri="{FF2B5EF4-FFF2-40B4-BE49-F238E27FC236}">
                <a16:creationId xmlns:a16="http://schemas.microsoft.com/office/drawing/2014/main" id="{B034D0F1-23F2-AEAC-D1DE-57A259DB6EAE}"/>
              </a:ext>
            </a:extLst>
          </p:cNvPr>
          <p:cNvSpPr/>
          <p:nvPr/>
        </p:nvSpPr>
        <p:spPr>
          <a:xfrm>
            <a:off x="1233434" y="1878009"/>
            <a:ext cx="4288600" cy="731254"/>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bg1"/>
                </a:solidFill>
              </a:rPr>
              <a:t>Number of individuals engaged with </a:t>
            </a:r>
          </a:p>
        </p:txBody>
      </p:sp>
      <p:sp>
        <p:nvSpPr>
          <p:cNvPr id="13" name="Oval 12">
            <a:extLst>
              <a:ext uri="{FF2B5EF4-FFF2-40B4-BE49-F238E27FC236}">
                <a16:creationId xmlns:a16="http://schemas.microsoft.com/office/drawing/2014/main" id="{0238BB3D-6308-BDFE-9A59-E078C224D209}"/>
              </a:ext>
            </a:extLst>
          </p:cNvPr>
          <p:cNvSpPr/>
          <p:nvPr/>
        </p:nvSpPr>
        <p:spPr>
          <a:xfrm>
            <a:off x="376428" y="1772116"/>
            <a:ext cx="857006" cy="882851"/>
          </a:xfrm>
          <a:prstGeom prst="ellipse">
            <a:avLst/>
          </a:prstGeom>
          <a:solidFill>
            <a:schemeClr val="bg2"/>
          </a:solidFill>
          <a:ln w="38100">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ea typeface="Calibri"/>
                <a:cs typeface="Calibri"/>
              </a:rPr>
              <a:t>233</a:t>
            </a:r>
          </a:p>
        </p:txBody>
      </p:sp>
      <p:pic>
        <p:nvPicPr>
          <p:cNvPr id="20" name="Picture 19">
            <a:extLst>
              <a:ext uri="{FF2B5EF4-FFF2-40B4-BE49-F238E27FC236}">
                <a16:creationId xmlns:a16="http://schemas.microsoft.com/office/drawing/2014/main" id="{D78010A9-94E1-5BC1-EF44-8F7D788619B3}"/>
              </a:ext>
            </a:extLst>
          </p:cNvPr>
          <p:cNvPicPr>
            <a:picLocks noChangeAspect="1"/>
          </p:cNvPicPr>
          <p:nvPr/>
        </p:nvPicPr>
        <p:blipFill>
          <a:blip r:embed="rId5"/>
          <a:stretch>
            <a:fillRect/>
          </a:stretch>
        </p:blipFill>
        <p:spPr>
          <a:xfrm>
            <a:off x="6096000" y="2752570"/>
            <a:ext cx="5557936" cy="511767"/>
          </a:xfrm>
          <a:prstGeom prst="rect">
            <a:avLst/>
          </a:prstGeom>
        </p:spPr>
      </p:pic>
    </p:spTree>
    <p:extLst>
      <p:ext uri="{BB962C8B-B14F-4D97-AF65-F5344CB8AC3E}">
        <p14:creationId xmlns:p14="http://schemas.microsoft.com/office/powerpoint/2010/main" val="3910026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6A30F-1535-E92E-D6BF-0FC7D37724C9}"/>
            </a:ext>
          </a:extLst>
        </p:cNvPr>
        <p:cNvGrpSpPr/>
        <p:nvPr/>
      </p:nvGrpSpPr>
      <p:grpSpPr>
        <a:xfrm>
          <a:off x="0" y="0"/>
          <a:ext cx="0" cy="0"/>
          <a:chOff x="0" y="0"/>
          <a:chExt cx="0" cy="0"/>
        </a:xfrm>
      </p:grpSpPr>
      <p:pic>
        <p:nvPicPr>
          <p:cNvPr id="19" name="Picture 18" descr="A black background with white text&#10;&#10;Description automatically generated">
            <a:extLst>
              <a:ext uri="{FF2B5EF4-FFF2-40B4-BE49-F238E27FC236}">
                <a16:creationId xmlns:a16="http://schemas.microsoft.com/office/drawing/2014/main" id="{E5585B84-C6A8-E9CD-68A2-585F0FA65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909" y="6504495"/>
            <a:ext cx="831694" cy="229902"/>
          </a:xfrm>
          <a:prstGeom prst="rect">
            <a:avLst/>
          </a:prstGeom>
        </p:spPr>
      </p:pic>
      <p:grpSp>
        <p:nvGrpSpPr>
          <p:cNvPr id="3" name="Group 2">
            <a:extLst>
              <a:ext uri="{FF2B5EF4-FFF2-40B4-BE49-F238E27FC236}">
                <a16:creationId xmlns:a16="http://schemas.microsoft.com/office/drawing/2014/main" id="{B82531A3-AA2E-0A6E-1654-9023AE64103C}"/>
              </a:ext>
            </a:extLst>
          </p:cNvPr>
          <p:cNvGrpSpPr/>
          <p:nvPr/>
        </p:nvGrpSpPr>
        <p:grpSpPr>
          <a:xfrm>
            <a:off x="2236837" y="1636562"/>
            <a:ext cx="7718326" cy="2804553"/>
            <a:chOff x="1895448" y="1636562"/>
            <a:chExt cx="7718326" cy="2804553"/>
          </a:xfrm>
        </p:grpSpPr>
        <p:sp>
          <p:nvSpPr>
            <p:cNvPr id="40" name="Oval 39">
              <a:extLst>
                <a:ext uri="{FF2B5EF4-FFF2-40B4-BE49-F238E27FC236}">
                  <a16:creationId xmlns:a16="http://schemas.microsoft.com/office/drawing/2014/main" id="{7DEC7814-7330-1770-9029-ACAC7125CD5A}"/>
                </a:ext>
              </a:extLst>
            </p:cNvPr>
            <p:cNvSpPr/>
            <p:nvPr/>
          </p:nvSpPr>
          <p:spPr>
            <a:xfrm>
              <a:off x="1895448" y="1636562"/>
              <a:ext cx="2839405" cy="2804553"/>
            </a:xfrm>
            <a:prstGeom prst="ellipse">
              <a:avLst/>
            </a:prstGeom>
            <a:solidFill>
              <a:srgbClr val="E2F2F8">
                <a:lumMod val="90000"/>
                <a:alpha val="5019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1" name="Picture 2" descr="Finance Earth">
              <a:extLst>
                <a:ext uri="{FF2B5EF4-FFF2-40B4-BE49-F238E27FC236}">
                  <a16:creationId xmlns:a16="http://schemas.microsoft.com/office/drawing/2014/main" id="{23653FC3-B460-A5A9-706E-06FF33F43907}"/>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764562" y="1853160"/>
              <a:ext cx="1201729" cy="801152"/>
            </a:xfrm>
            <a:prstGeom prst="rect">
              <a:avLst/>
            </a:prstGeom>
            <a:noFill/>
            <a:ln>
              <a:noFill/>
            </a:ln>
          </p:spPr>
        </p:pic>
        <p:sp>
          <p:nvSpPr>
            <p:cNvPr id="42" name="TextBox 41">
              <a:extLst>
                <a:ext uri="{FF2B5EF4-FFF2-40B4-BE49-F238E27FC236}">
                  <a16:creationId xmlns:a16="http://schemas.microsoft.com/office/drawing/2014/main" id="{3F0778B6-CD18-3350-BED7-CC85BA0E382E}"/>
                </a:ext>
              </a:extLst>
            </p:cNvPr>
            <p:cNvSpPr txBox="1"/>
            <p:nvPr/>
          </p:nvSpPr>
          <p:spPr>
            <a:xfrm>
              <a:off x="2362101" y="2598070"/>
              <a:ext cx="1906100" cy="1154162"/>
            </a:xfrm>
            <a:prstGeom prst="rect">
              <a:avLst/>
            </a:prstGeom>
            <a:noFill/>
            <a:ln>
              <a:noFill/>
            </a:ln>
          </p:spPr>
          <p:txBody>
            <a:bodyPr wrap="square">
              <a:spAutoFit/>
            </a:bodyPr>
            <a:lstStyle/>
            <a:p>
              <a:pPr algn="ctr"/>
              <a:r>
                <a:rPr lang="en-US" sz="1150">
                  <a:solidFill>
                    <a:srgbClr val="1E243A"/>
                  </a:solidFill>
                  <a:latin typeface="Calibri" panose="020F0502020204030204"/>
                </a:rPr>
                <a:t>Finance Earth provide strategic insight and advice in the design of the programme and structuring of the Natural Capital Investment Facility.</a:t>
              </a:r>
            </a:p>
          </p:txBody>
        </p:sp>
        <p:sp>
          <p:nvSpPr>
            <p:cNvPr id="43" name="Oval 42">
              <a:extLst>
                <a:ext uri="{FF2B5EF4-FFF2-40B4-BE49-F238E27FC236}">
                  <a16:creationId xmlns:a16="http://schemas.microsoft.com/office/drawing/2014/main" id="{A98C5193-6CB3-6B36-7293-8F523CEA08CB}"/>
                </a:ext>
              </a:extLst>
            </p:cNvPr>
            <p:cNvSpPr/>
            <p:nvPr/>
          </p:nvSpPr>
          <p:spPr>
            <a:xfrm>
              <a:off x="4334909" y="1636562"/>
              <a:ext cx="2839405" cy="2804553"/>
            </a:xfrm>
            <a:prstGeom prst="ellipse">
              <a:avLst/>
            </a:prstGeom>
            <a:solidFill>
              <a:srgbClr val="007E92">
                <a:alpha val="5019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AB0C4ED3-10CA-2EBF-C398-E68BE0FD033A}"/>
                </a:ext>
              </a:extLst>
            </p:cNvPr>
            <p:cNvSpPr txBox="1"/>
            <p:nvPr/>
          </p:nvSpPr>
          <p:spPr>
            <a:xfrm>
              <a:off x="4801562" y="2598070"/>
              <a:ext cx="1906100" cy="1508105"/>
            </a:xfrm>
            <a:prstGeom prst="rect">
              <a:avLst/>
            </a:prstGeom>
            <a:noFill/>
            <a:ln>
              <a:noFill/>
            </a:ln>
          </p:spPr>
          <p:txBody>
            <a:bodyPr wrap="square">
              <a:spAutoFit/>
            </a:bodyPr>
            <a:lstStyle/>
            <a:p>
              <a:pPr algn="ctr"/>
              <a:r>
                <a:rPr lang="en-US" sz="1150">
                  <a:solidFill>
                    <a:srgbClr val="1E243A"/>
                  </a:solidFill>
                  <a:latin typeface="Calibri" panose="020F0502020204030204"/>
                </a:rPr>
                <a:t>Accelar lead supply side stakeholder engagement and market mapping, producing key insights into the need and capacity for a funding ecosystem for nature in the West Midlands.</a:t>
              </a:r>
              <a:endParaRPr lang="en-GB" sz="1150">
                <a:solidFill>
                  <a:srgbClr val="1E243A"/>
                </a:solidFill>
                <a:latin typeface="Calibri" panose="020F0502020204030204"/>
              </a:endParaRPr>
            </a:p>
          </p:txBody>
        </p:sp>
        <p:sp>
          <p:nvSpPr>
            <p:cNvPr id="45" name="Oval 44">
              <a:extLst>
                <a:ext uri="{FF2B5EF4-FFF2-40B4-BE49-F238E27FC236}">
                  <a16:creationId xmlns:a16="http://schemas.microsoft.com/office/drawing/2014/main" id="{8C9C3750-47FC-7E7F-8431-16AB6D6D9894}"/>
                </a:ext>
              </a:extLst>
            </p:cNvPr>
            <p:cNvSpPr/>
            <p:nvPr/>
          </p:nvSpPr>
          <p:spPr>
            <a:xfrm>
              <a:off x="6774369" y="1636562"/>
              <a:ext cx="2839405" cy="2804553"/>
            </a:xfrm>
            <a:prstGeom prst="ellipse">
              <a:avLst/>
            </a:prstGeom>
            <a:solidFill>
              <a:srgbClr val="E2F2F8">
                <a:lumMod val="50000"/>
                <a:alpha val="5019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1106BE0A-3693-F5B1-7D48-BA649ED2AB4C}"/>
                </a:ext>
              </a:extLst>
            </p:cNvPr>
            <p:cNvSpPr txBox="1"/>
            <p:nvPr/>
          </p:nvSpPr>
          <p:spPr>
            <a:xfrm>
              <a:off x="7241022" y="2598070"/>
              <a:ext cx="1906100" cy="1331134"/>
            </a:xfrm>
            <a:prstGeom prst="rect">
              <a:avLst/>
            </a:prstGeom>
            <a:noFill/>
            <a:ln>
              <a:noFill/>
            </a:ln>
          </p:spPr>
          <p:txBody>
            <a:bodyPr wrap="square">
              <a:spAutoFit/>
            </a:bodyPr>
            <a:lstStyle/>
            <a:p>
              <a:pPr algn="ctr"/>
              <a:r>
                <a:rPr lang="en-US" sz="1150">
                  <a:solidFill>
                    <a:srgbClr val="0F1C46"/>
                  </a:solidFill>
                  <a:latin typeface="Calibri" panose="020F0502020204030204"/>
                </a:rPr>
                <a:t>Sustainability West Midlands is a regional sustainability hub and leads market consultation, representing a wide network of local businesses seeking to build a better West Midlands.</a:t>
              </a:r>
            </a:p>
          </p:txBody>
        </p:sp>
        <p:pic>
          <p:nvPicPr>
            <p:cNvPr id="49" name="Picture 2" descr="Accelar – Sustainability West Midlands">
              <a:extLst>
                <a:ext uri="{FF2B5EF4-FFF2-40B4-BE49-F238E27FC236}">
                  <a16:creationId xmlns:a16="http://schemas.microsoft.com/office/drawing/2014/main" id="{42E4B306-4840-0D59-69B7-FADC3F6890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86" y="1991537"/>
              <a:ext cx="1741449" cy="35554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purple text on a black background&#10;&#10;Description automatically generated">
              <a:extLst>
                <a:ext uri="{FF2B5EF4-FFF2-40B4-BE49-F238E27FC236}">
                  <a16:creationId xmlns:a16="http://schemas.microsoft.com/office/drawing/2014/main" id="{EFC1C0F8-1A04-9DF7-3A22-DB473D95599E}"/>
                </a:ext>
              </a:extLst>
            </p:cNvPr>
            <p:cNvPicPr>
              <a:picLocks noChangeAspect="1"/>
            </p:cNvPicPr>
            <p:nvPr/>
          </p:nvPicPr>
          <p:blipFill>
            <a:blip r:embed="rId6"/>
            <a:stretch>
              <a:fillRect/>
            </a:stretch>
          </p:blipFill>
          <p:spPr>
            <a:xfrm>
              <a:off x="7256566" y="1937590"/>
              <a:ext cx="1875010" cy="463438"/>
            </a:xfrm>
            <a:prstGeom prst="rect">
              <a:avLst/>
            </a:prstGeom>
          </p:spPr>
        </p:pic>
      </p:grpSp>
      <p:grpSp>
        <p:nvGrpSpPr>
          <p:cNvPr id="51" name="Group 50">
            <a:extLst>
              <a:ext uri="{FF2B5EF4-FFF2-40B4-BE49-F238E27FC236}">
                <a16:creationId xmlns:a16="http://schemas.microsoft.com/office/drawing/2014/main" id="{1FFDC9F8-3B50-4FA5-CB2A-6F8B11A1A592}"/>
              </a:ext>
            </a:extLst>
          </p:cNvPr>
          <p:cNvGrpSpPr/>
          <p:nvPr/>
        </p:nvGrpSpPr>
        <p:grpSpPr>
          <a:xfrm>
            <a:off x="1155767" y="4649765"/>
            <a:ext cx="10041142" cy="550216"/>
            <a:chOff x="425253" y="5028918"/>
            <a:chExt cx="10041142" cy="550216"/>
          </a:xfrm>
        </p:grpSpPr>
        <p:sp>
          <p:nvSpPr>
            <p:cNvPr id="52" name="TextBox 51">
              <a:extLst>
                <a:ext uri="{FF2B5EF4-FFF2-40B4-BE49-F238E27FC236}">
                  <a16:creationId xmlns:a16="http://schemas.microsoft.com/office/drawing/2014/main" id="{839BA509-90B3-F29E-CE36-100D046B89E3}"/>
                </a:ext>
              </a:extLst>
            </p:cNvPr>
            <p:cNvSpPr txBox="1"/>
            <p:nvPr/>
          </p:nvSpPr>
          <p:spPr>
            <a:xfrm>
              <a:off x="425253" y="5150138"/>
              <a:ext cx="2550860" cy="307777"/>
            </a:xfrm>
            <a:prstGeom prst="rect">
              <a:avLst/>
            </a:prstGeom>
            <a:noFill/>
          </p:spPr>
          <p:txBody>
            <a:bodyPr wrap="square" rtlCol="0">
              <a:spAutoFit/>
            </a:bodyPr>
            <a:lstStyle/>
            <a:p>
              <a:r>
                <a:rPr lang="en-US" sz="1400" b="1" i="1">
                  <a:solidFill>
                    <a:srgbClr val="1E243A"/>
                  </a:solidFill>
                  <a:latin typeface="Calibri" panose="020F0502020204030204"/>
                </a:rPr>
                <a:t>Specialist supporting partners:</a:t>
              </a:r>
              <a:endParaRPr lang="en-GB" sz="1400" b="1" i="1">
                <a:solidFill>
                  <a:srgbClr val="1E243A"/>
                </a:solidFill>
                <a:latin typeface="Calibri" panose="020F0502020204030204"/>
              </a:endParaRPr>
            </a:p>
          </p:txBody>
        </p:sp>
        <p:pic>
          <p:nvPicPr>
            <p:cNvPr id="53" name="Picture 52" descr="EFTEC - Aldersgate Group">
              <a:extLst>
                <a:ext uri="{FF2B5EF4-FFF2-40B4-BE49-F238E27FC236}">
                  <a16:creationId xmlns:a16="http://schemas.microsoft.com/office/drawing/2014/main" id="{1F0E1613-1C67-36D4-25A3-9FA4D04627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746" t="18590" r="16241" b="42335"/>
            <a:stretch/>
          </p:blipFill>
          <p:spPr bwMode="auto">
            <a:xfrm>
              <a:off x="2878023" y="5031658"/>
              <a:ext cx="1435896" cy="544737"/>
            </a:xfrm>
            <a:prstGeom prst="rect">
              <a:avLst/>
            </a:prstGeom>
            <a:noFill/>
          </p:spPr>
        </p:pic>
        <p:pic>
          <p:nvPicPr>
            <p:cNvPr id="54" name="Picture 53" descr="Middlemarch | Environmental Consultancy | Middlemarch">
              <a:extLst>
                <a:ext uri="{FF2B5EF4-FFF2-40B4-BE49-F238E27FC236}">
                  <a16:creationId xmlns:a16="http://schemas.microsoft.com/office/drawing/2014/main" id="{099C5979-6B10-BDED-C1E3-29923EDC6EA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2927" y="5028918"/>
              <a:ext cx="1768973" cy="550216"/>
            </a:xfrm>
            <a:prstGeom prst="rect">
              <a:avLst/>
            </a:prstGeom>
            <a:noFill/>
          </p:spPr>
        </p:pic>
        <p:pic>
          <p:nvPicPr>
            <p:cNvPr id="55" name="Picture 54" descr="Michelmores | Careers at Michelmores">
              <a:extLst>
                <a:ext uri="{FF2B5EF4-FFF2-40B4-BE49-F238E27FC236}">
                  <a16:creationId xmlns:a16="http://schemas.microsoft.com/office/drawing/2014/main" id="{8A01533F-F003-77EF-B6E6-7BC8523632E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41962" y="5180206"/>
              <a:ext cx="1812922" cy="247640"/>
            </a:xfrm>
            <a:prstGeom prst="rect">
              <a:avLst/>
            </a:prstGeom>
            <a:noFill/>
          </p:spPr>
        </p:pic>
        <p:pic>
          <p:nvPicPr>
            <p:cNvPr id="56" name="Picture 55" descr="A black and white text&#10;&#10;Description automatically generated">
              <a:extLst>
                <a:ext uri="{FF2B5EF4-FFF2-40B4-BE49-F238E27FC236}">
                  <a16:creationId xmlns:a16="http://schemas.microsoft.com/office/drawing/2014/main" id="{EFBE9737-88DE-B0AD-57F4-483DFA87AD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79942" y="5146822"/>
              <a:ext cx="1886453" cy="314409"/>
            </a:xfrm>
            <a:prstGeom prst="rect">
              <a:avLst/>
            </a:prstGeom>
          </p:spPr>
        </p:pic>
      </p:grpSp>
      <p:pic>
        <p:nvPicPr>
          <p:cNvPr id="57" name="Picture 56" descr="West Midlands Combined Authority - Wikipedia">
            <a:extLst>
              <a:ext uri="{FF2B5EF4-FFF2-40B4-BE49-F238E27FC236}">
                <a16:creationId xmlns:a16="http://schemas.microsoft.com/office/drawing/2014/main" id="{B01BE871-BB4A-D69F-DB8B-C147AEE61B2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92667" y="247780"/>
            <a:ext cx="1312221" cy="836323"/>
          </a:xfrm>
          <a:prstGeom prst="rect">
            <a:avLst/>
          </a:prstGeom>
          <a:noFill/>
          <a:ln>
            <a:noFill/>
          </a:ln>
        </p:spPr>
      </p:pic>
      <p:sp>
        <p:nvSpPr>
          <p:cNvPr id="2" name="Text Placeholder 3">
            <a:extLst>
              <a:ext uri="{FF2B5EF4-FFF2-40B4-BE49-F238E27FC236}">
                <a16:creationId xmlns:a16="http://schemas.microsoft.com/office/drawing/2014/main" id="{7BEEF3F5-FF33-8E16-9BE7-4BFD40BB9583}"/>
              </a:ext>
            </a:extLst>
          </p:cNvPr>
          <p:cNvSpPr txBox="1">
            <a:spLocks/>
          </p:cNvSpPr>
          <p:nvPr/>
        </p:nvSpPr>
        <p:spPr>
          <a:xfrm>
            <a:off x="482970" y="925006"/>
            <a:ext cx="9307387" cy="776339"/>
          </a:xfrm>
          <a:prstGeom prst="rect">
            <a:avLst/>
          </a:prstGeom>
        </p:spPr>
        <p:txBody>
          <a:bodyPr vert="horz" lIns="91440" tIns="45720" rIns="91440" bIns="45720" rtlCol="0" anchor="t">
            <a:noAutofit/>
          </a:bodyPr>
          <a:lstStyle>
            <a:defPPr>
              <a:defRPr lang="en-US"/>
            </a:defPPr>
            <a:lvl1pPr marR="0" lvl="0" indent="0" defTabSz="514363" fontAlgn="auto">
              <a:lnSpc>
                <a:spcPct val="100000"/>
              </a:lnSpc>
              <a:spcBef>
                <a:spcPts val="900"/>
              </a:spcBef>
              <a:spcAft>
                <a:spcPts val="0"/>
              </a:spcAft>
              <a:buClrTx/>
              <a:buSzTx/>
              <a:buFont typeface="Arial" panose="020B0604020202020204" pitchFamily="34" charset="0"/>
              <a:buNone/>
              <a:tabLst/>
              <a:defRPr kumimoji="0" b="1" i="0" u="none" strike="noStrike" cap="none" spc="0" normalizeH="0" baseline="0">
                <a:ln>
                  <a:noFill/>
                </a:ln>
                <a:solidFill>
                  <a:srgbClr val="1E243A"/>
                </a:solidFill>
                <a:effectLst/>
                <a:uLnTx/>
                <a:uFillTx/>
              </a:defRPr>
            </a:lvl1pPr>
            <a:lvl2pPr marL="385772" indent="-128591" defTabSz="514363">
              <a:lnSpc>
                <a:spcPct val="100000"/>
              </a:lnSpc>
              <a:spcBef>
                <a:spcPts val="450"/>
              </a:spcBef>
              <a:buFont typeface="Calibri" panose="020F0502020204030204" pitchFamily="34" charset="0"/>
              <a:buChar char="−"/>
              <a:defRPr sz="1200">
                <a:solidFill>
                  <a:schemeClr val="bg1"/>
                </a:solidFill>
              </a:defRPr>
            </a:lvl2pPr>
            <a:lvl3pPr marL="642954" indent="-128591" defTabSz="514363">
              <a:lnSpc>
                <a:spcPct val="100000"/>
              </a:lnSpc>
              <a:spcBef>
                <a:spcPts val="450"/>
              </a:spcBef>
              <a:buFont typeface="Wingdings" panose="05000000000000000000" pitchFamily="2" charset="2"/>
              <a:buChar char="§"/>
              <a:defRPr sz="1200">
                <a:solidFill>
                  <a:schemeClr val="bg1"/>
                </a:solidFill>
              </a:defRPr>
            </a:lvl3pPr>
            <a:lvl4pPr marL="900135" indent="-128591" defTabSz="514363">
              <a:lnSpc>
                <a:spcPct val="100000"/>
              </a:lnSpc>
              <a:spcBef>
                <a:spcPts val="450"/>
              </a:spcBef>
              <a:buFont typeface="Courier New" panose="02070309020205020404" pitchFamily="49" charset="0"/>
              <a:buChar char="o"/>
              <a:defRPr sz="1200">
                <a:solidFill>
                  <a:schemeClr val="bg1"/>
                </a:solidFill>
              </a:defRPr>
            </a:lvl4pPr>
            <a:lvl5pPr marL="1157317" indent="-128591" defTabSz="514363">
              <a:lnSpc>
                <a:spcPct val="100000"/>
              </a:lnSpc>
              <a:spcBef>
                <a:spcPts val="450"/>
              </a:spcBef>
              <a:buFont typeface="Arial" panose="020B0604020202020204" pitchFamily="34" charset="0"/>
              <a:buChar char="•"/>
              <a:defRPr sz="1200">
                <a:solidFill>
                  <a:schemeClr val="bg1"/>
                </a:solidFill>
              </a:defRPr>
            </a:lvl5pPr>
            <a:lvl6pPr marL="1414499" indent="-128591" defTabSz="514363">
              <a:lnSpc>
                <a:spcPct val="90000"/>
              </a:lnSpc>
              <a:spcBef>
                <a:spcPts val="281"/>
              </a:spcBef>
              <a:buFont typeface="Arial" panose="020B0604020202020204" pitchFamily="34" charset="0"/>
              <a:buChar char="•"/>
              <a:defRPr sz="1013"/>
            </a:lvl6pPr>
            <a:lvl7pPr marL="1671680" indent="-128591" defTabSz="514363">
              <a:lnSpc>
                <a:spcPct val="90000"/>
              </a:lnSpc>
              <a:spcBef>
                <a:spcPts val="281"/>
              </a:spcBef>
              <a:buFont typeface="Arial" panose="020B0604020202020204" pitchFamily="34" charset="0"/>
              <a:buChar char="•"/>
              <a:defRPr sz="1013"/>
            </a:lvl7pPr>
            <a:lvl8pPr marL="1928861" indent="-128591" defTabSz="514363">
              <a:lnSpc>
                <a:spcPct val="90000"/>
              </a:lnSpc>
              <a:spcBef>
                <a:spcPts val="281"/>
              </a:spcBef>
              <a:buFont typeface="Arial" panose="020B0604020202020204" pitchFamily="34" charset="0"/>
              <a:buChar char="•"/>
              <a:defRPr sz="1013"/>
            </a:lvl8pPr>
            <a:lvl9pPr marL="2186042" indent="-128591" defTabSz="514363">
              <a:lnSpc>
                <a:spcPct val="90000"/>
              </a:lnSpc>
              <a:spcBef>
                <a:spcPts val="281"/>
              </a:spcBef>
              <a:buFont typeface="Arial" panose="020B0604020202020204" pitchFamily="34" charset="0"/>
              <a:buChar char="•"/>
              <a:defRPr sz="1013"/>
            </a:lvl9pPr>
          </a:lstStyle>
          <a:p>
            <a:r>
              <a:rPr lang="en-GB" sz="1200"/>
              <a:t>WMCA was supported in this work by a consortium of environment, finance and technical specialists, led by </a:t>
            </a:r>
            <a:r>
              <a:rPr lang="en-GB" sz="1200">
                <a:solidFill>
                  <a:srgbClr val="007976"/>
                </a:solidFill>
                <a:hlinkClick r:id="rId12">
                  <a:extLst>
                    <a:ext uri="{A12FA001-AC4F-418D-AE19-62706E023703}">
                      <ahyp:hlinkClr xmlns:ahyp="http://schemas.microsoft.com/office/drawing/2018/hyperlinkcolor" val="tx"/>
                    </a:ext>
                  </a:extLst>
                </a:hlinkClick>
              </a:rPr>
              <a:t>Finance Earth</a:t>
            </a:r>
            <a:r>
              <a:rPr lang="en-GB" sz="1200">
                <a:solidFill>
                  <a:srgbClr val="007976"/>
                </a:solidFill>
              </a:rPr>
              <a:t>.</a:t>
            </a:r>
          </a:p>
        </p:txBody>
      </p:sp>
      <p:pic>
        <p:nvPicPr>
          <p:cNvPr id="5" name="Picture 4">
            <a:extLst>
              <a:ext uri="{FF2B5EF4-FFF2-40B4-BE49-F238E27FC236}">
                <a16:creationId xmlns:a16="http://schemas.microsoft.com/office/drawing/2014/main" id="{F79AC904-1FFC-4F2D-75AD-7D6A13DCFE09}"/>
              </a:ext>
            </a:extLst>
          </p:cNvPr>
          <p:cNvPicPr>
            <a:picLocks noChangeAspect="1"/>
          </p:cNvPicPr>
          <p:nvPr/>
        </p:nvPicPr>
        <p:blipFill>
          <a:blip r:embed="rId13"/>
          <a:stretch>
            <a:fillRect/>
          </a:stretch>
        </p:blipFill>
        <p:spPr>
          <a:xfrm>
            <a:off x="0" y="6219645"/>
            <a:ext cx="12191999" cy="638355"/>
          </a:xfrm>
          <a:prstGeom prst="rect">
            <a:avLst/>
          </a:prstGeom>
        </p:spPr>
      </p:pic>
      <p:sp>
        <p:nvSpPr>
          <p:cNvPr id="7" name="TextBox 6">
            <a:extLst>
              <a:ext uri="{FF2B5EF4-FFF2-40B4-BE49-F238E27FC236}">
                <a16:creationId xmlns:a16="http://schemas.microsoft.com/office/drawing/2014/main" id="{24EA6C4F-19FA-44A8-53CA-B539B9895F26}"/>
              </a:ext>
            </a:extLst>
          </p:cNvPr>
          <p:cNvSpPr txBox="1"/>
          <p:nvPr/>
        </p:nvSpPr>
        <p:spPr>
          <a:xfrm>
            <a:off x="167640" y="6365240"/>
            <a:ext cx="3200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3</a:t>
            </a:r>
            <a:endParaRPr lang="en-GB" sz="1200">
              <a:solidFill>
                <a:schemeClr val="bg1"/>
              </a:solidFill>
            </a:endParaRPr>
          </a:p>
        </p:txBody>
      </p:sp>
      <p:sp>
        <p:nvSpPr>
          <p:cNvPr id="8" name="TextBox 7">
            <a:extLst>
              <a:ext uri="{FF2B5EF4-FFF2-40B4-BE49-F238E27FC236}">
                <a16:creationId xmlns:a16="http://schemas.microsoft.com/office/drawing/2014/main" id="{0A53D251-2686-5E2B-0612-B07028DD615C}"/>
              </a:ext>
            </a:extLst>
          </p:cNvPr>
          <p:cNvSpPr txBox="1"/>
          <p:nvPr/>
        </p:nvSpPr>
        <p:spPr>
          <a:xfrm>
            <a:off x="458697" y="240366"/>
            <a:ext cx="7921509" cy="537519"/>
          </a:xfrm>
          <a:prstGeom prst="rect">
            <a:avLst/>
          </a:prstGeom>
          <a:noFill/>
        </p:spPr>
        <p:txBody>
          <a:bodyPr wrap="square" rtlCol="0">
            <a:spAutoFit/>
          </a:bodyPr>
          <a:lstStyle/>
          <a:p>
            <a:pPr>
              <a:lnSpc>
                <a:spcPct val="107000"/>
              </a:lnSpc>
              <a:spcAft>
                <a:spcPts val="800"/>
              </a:spcAft>
            </a:pPr>
            <a:r>
              <a:rPr lang="en-GB" sz="2800" b="1">
                <a:solidFill>
                  <a:srgbClr val="32543D"/>
                </a:solidFill>
                <a:ea typeface="Calibri"/>
                <a:cs typeface="Arial"/>
              </a:rPr>
              <a:t>Programme development partnership</a:t>
            </a:r>
            <a:endParaRPr lang="en-GB" sz="2800">
              <a:solidFill>
                <a:srgbClr val="32543D"/>
              </a:solidFill>
              <a:ea typeface="Calibri"/>
              <a:cs typeface="Arial"/>
            </a:endParaRPr>
          </a:p>
        </p:txBody>
      </p:sp>
    </p:spTree>
    <p:extLst>
      <p:ext uri="{BB962C8B-B14F-4D97-AF65-F5344CB8AC3E}">
        <p14:creationId xmlns:p14="http://schemas.microsoft.com/office/powerpoint/2010/main" val="1719387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FF602-AC98-4E55-0FDF-6CD34C2E750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8F879CC-EC59-5E1D-2F27-76237C152C3E}"/>
              </a:ext>
            </a:extLst>
          </p:cNvPr>
          <p:cNvSpPr>
            <a:spLocks noGrp="1"/>
          </p:cNvSpPr>
          <p:nvPr>
            <p:ph type="body" sz="quarter" idx="12"/>
          </p:nvPr>
        </p:nvSpPr>
        <p:spPr>
          <a:xfrm>
            <a:off x="440976" y="961616"/>
            <a:ext cx="11022496" cy="803874"/>
          </a:xfr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0">
                <a:solidFill>
                  <a:schemeClr val="tx1"/>
                </a:solidFill>
              </a:rPr>
              <a:t>A total of 251 demand-side </a:t>
            </a:r>
            <a:r>
              <a:rPr lang="en-US" sz="1200" b="0" err="1">
                <a:solidFill>
                  <a:schemeClr val="tx1"/>
                </a:solidFill>
              </a:rPr>
              <a:t>organisations</a:t>
            </a:r>
            <a:r>
              <a:rPr lang="en-US" sz="1200" b="0">
                <a:solidFill>
                  <a:schemeClr val="tx1"/>
                </a:solidFill>
              </a:rPr>
              <a:t> were engaged through events and surveys. 40 demand-side </a:t>
            </a:r>
            <a:r>
              <a:rPr lang="en-US" sz="1200" b="0" err="1">
                <a:solidFill>
                  <a:schemeClr val="tx1"/>
                </a:solidFill>
              </a:rPr>
              <a:t>organisations</a:t>
            </a:r>
            <a:r>
              <a:rPr lang="en-US" sz="1200" b="0">
                <a:solidFill>
                  <a:schemeClr val="tx1"/>
                </a:solidFill>
              </a:rPr>
              <a:t> were also engaged with through 1:1 meetings. Findings include:</a:t>
            </a:r>
          </a:p>
          <a:p>
            <a:endParaRPr lang="en-GB">
              <a:solidFill>
                <a:schemeClr val="tx1"/>
              </a:solidFill>
            </a:endParaRPr>
          </a:p>
        </p:txBody>
      </p:sp>
      <p:sp>
        <p:nvSpPr>
          <p:cNvPr id="3" name="Content Placeholder 23">
            <a:extLst>
              <a:ext uri="{FF2B5EF4-FFF2-40B4-BE49-F238E27FC236}">
                <a16:creationId xmlns:a16="http://schemas.microsoft.com/office/drawing/2014/main" id="{4366086B-D545-B651-BC4D-2B5E9D957825}"/>
              </a:ext>
            </a:extLst>
          </p:cNvPr>
          <p:cNvSpPr txBox="1">
            <a:spLocks/>
          </p:cNvSpPr>
          <p:nvPr/>
        </p:nvSpPr>
        <p:spPr>
          <a:xfrm>
            <a:off x="526361" y="1765490"/>
            <a:ext cx="11139278" cy="4633727"/>
          </a:xfrm>
          <a:prstGeom prst="rect">
            <a:avLst/>
          </a:prstGeom>
          <a:solidFill>
            <a:srgbClr val="32543D">
              <a:alpha val="20000"/>
            </a:srgbClr>
          </a:solidFill>
          <a:ln w="12700">
            <a:noFill/>
          </a:ln>
        </p:spPr>
        <p:txBody>
          <a:bodyPr vert="horz" lIns="91440" tIns="45720" rIns="91440" bIns="45720" rtlCol="0" anchor="t">
            <a:noAutofit/>
          </a:bodyPr>
          <a:lstStyle>
            <a:lvl1pPr marL="128591" indent="-128591" algn="l" defTabSz="514363" rtl="0" eaLnBrk="1" latinLnBrk="0" hangingPunct="1">
              <a:lnSpc>
                <a:spcPct val="100000"/>
              </a:lnSpc>
              <a:spcBef>
                <a:spcPts val="900"/>
              </a:spcBef>
              <a:buFont typeface="Arial" panose="020B0604020202020204" pitchFamily="34" charset="0"/>
              <a:buChar char="•"/>
              <a:defRPr sz="1200" kern="1200">
                <a:solidFill>
                  <a:schemeClr val="bg1"/>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485140" indent="-285750" defTabSz="914400">
              <a:spcBef>
                <a:spcPts val="600"/>
              </a:spcBef>
              <a:spcAft>
                <a:spcPct val="0"/>
              </a:spcAft>
              <a:buAutoNum type="arabicPeriod"/>
            </a:pPr>
            <a:endParaRPr lang="en-US" sz="1100">
              <a:solidFill>
                <a:schemeClr val="tx1"/>
              </a:solidFill>
              <a:ea typeface="Calibri"/>
              <a:cs typeface="Calibri"/>
            </a:endParaRPr>
          </a:p>
          <a:p>
            <a:pPr marL="542290" indent="-342900" defTabSz="914400">
              <a:spcBef>
                <a:spcPts val="600"/>
              </a:spcBef>
              <a:spcAft>
                <a:spcPct val="0"/>
              </a:spcAft>
              <a:buAutoNum type="arabicPeriod"/>
            </a:pPr>
            <a:r>
              <a:rPr lang="en-GB">
                <a:solidFill>
                  <a:schemeClr val="tx1"/>
                </a:solidFill>
                <a:ea typeface="Calibri"/>
                <a:cs typeface="Calibri"/>
              </a:rPr>
              <a:t>There is interest in business impact on the natural environment, predominantly driven by company mission and customer demand (and to a lesser extent by financial resilience), but this trails explicit net zero activity.</a:t>
            </a:r>
            <a:r>
              <a:rPr lang="en-US">
                <a:solidFill>
                  <a:schemeClr val="tx1"/>
                </a:solidFill>
                <a:ea typeface="Calibri"/>
                <a:cs typeface="Calibri"/>
              </a:rPr>
              <a:t> </a:t>
            </a:r>
            <a:r>
              <a:rPr lang="en-GB">
                <a:solidFill>
                  <a:schemeClr val="tx1"/>
                </a:solidFill>
                <a:ea typeface="Calibri"/>
                <a:cs typeface="Calibri"/>
              </a:rPr>
              <a:t>Possibly because of this, the most interesting natural capital projects to businesses are nature-based solutions for climate change.</a:t>
            </a:r>
            <a:endParaRPr lang="en-US">
              <a:solidFill>
                <a:schemeClr val="tx1"/>
              </a:solidFill>
              <a:ea typeface="Calibri"/>
              <a:cs typeface="Calibri"/>
            </a:endParaRPr>
          </a:p>
          <a:p>
            <a:pPr marL="542290" indent="-342900" defTabSz="914400">
              <a:spcBef>
                <a:spcPts val="600"/>
              </a:spcBef>
              <a:spcAft>
                <a:spcPct val="0"/>
              </a:spcAft>
              <a:buAutoNum type="arabicPeriod"/>
            </a:pPr>
            <a:r>
              <a:rPr lang="en-GB">
                <a:solidFill>
                  <a:schemeClr val="tx1"/>
                </a:solidFill>
                <a:ea typeface="Calibri"/>
                <a:cs typeface="Calibri"/>
              </a:rPr>
              <a:t>There is low engagement in nature markets or funding natural capital projects directly, due to lack of awareness and lack of capacity.</a:t>
            </a:r>
          </a:p>
          <a:p>
            <a:pPr marL="542290" indent="-342900" defTabSz="914400">
              <a:spcBef>
                <a:spcPts val="600"/>
              </a:spcBef>
              <a:spcAft>
                <a:spcPct val="0"/>
              </a:spcAft>
              <a:buAutoNum type="arabicPeriod"/>
            </a:pPr>
            <a:r>
              <a:rPr lang="en-US">
                <a:solidFill>
                  <a:schemeClr val="tx1"/>
                </a:solidFill>
                <a:ea typeface="Calibri"/>
                <a:cs typeface="Calibri"/>
              </a:rPr>
              <a:t>Sustainability is losing prominence in </a:t>
            </a:r>
            <a:r>
              <a:rPr lang="en-US" err="1">
                <a:solidFill>
                  <a:schemeClr val="tx1"/>
                </a:solidFill>
                <a:ea typeface="Calibri"/>
                <a:cs typeface="Calibri"/>
              </a:rPr>
              <a:t>organisational</a:t>
            </a:r>
            <a:r>
              <a:rPr lang="en-US">
                <a:solidFill>
                  <a:schemeClr val="tx1"/>
                </a:solidFill>
                <a:ea typeface="Calibri"/>
                <a:cs typeface="Calibri"/>
              </a:rPr>
              <a:t> strategy unless it is explicitly linked to economic and productivity outcomes. The feedback suggests natural capital needs to be clearly tied to workforce productivity, health system pressures, and inclusive growth, rather than being positioned as a stand-alone environmental concern. </a:t>
            </a:r>
          </a:p>
          <a:p>
            <a:pPr marL="542290" indent="-342900" defTabSz="914400">
              <a:spcBef>
                <a:spcPts val="600"/>
              </a:spcBef>
              <a:spcAft>
                <a:spcPct val="0"/>
              </a:spcAft>
              <a:buFont typeface="Arial" panose="020B0604020202020204" pitchFamily="34" charset="0"/>
              <a:buAutoNum type="arabicPeriod"/>
            </a:pPr>
            <a:r>
              <a:rPr lang="en-GB">
                <a:solidFill>
                  <a:schemeClr val="tx1"/>
                </a:solidFill>
                <a:ea typeface="Calibri"/>
                <a:cs typeface="Calibri"/>
              </a:rPr>
              <a:t>Lack of regulation is cited as a reason for non-engagement in nature markets, with limited demand drivers and understanding of benefits. </a:t>
            </a:r>
            <a:r>
              <a:rPr lang="en-US">
                <a:solidFill>
                  <a:schemeClr val="tx1"/>
                </a:solidFill>
                <a:ea typeface="Calibri"/>
                <a:cs typeface="Calibri"/>
              </a:rPr>
              <a:t>Corporates also report that national policy messaging is fragmented, generating confusion and market uncertainty.</a:t>
            </a:r>
          </a:p>
          <a:p>
            <a:pPr marL="542290" indent="-342900" defTabSz="914400">
              <a:spcBef>
                <a:spcPts val="600"/>
              </a:spcBef>
              <a:spcAft>
                <a:spcPct val="0"/>
              </a:spcAft>
              <a:buAutoNum type="arabicPeriod"/>
            </a:pPr>
            <a:r>
              <a:rPr lang="en-GB">
                <a:solidFill>
                  <a:schemeClr val="tx1"/>
                </a:solidFill>
                <a:ea typeface="Calibri"/>
                <a:cs typeface="Calibri"/>
              </a:rPr>
              <a:t>The hyper-locality of nature improvement projects is stated as particularly persuasive to build management buy-in.</a:t>
            </a:r>
          </a:p>
          <a:p>
            <a:pPr marL="542290" indent="-342900" defTabSz="914400">
              <a:spcBef>
                <a:spcPts val="600"/>
              </a:spcBef>
              <a:spcAft>
                <a:spcPct val="0"/>
              </a:spcAft>
              <a:buAutoNum type="arabicPeriod"/>
            </a:pPr>
            <a:r>
              <a:rPr lang="en-US">
                <a:solidFill>
                  <a:schemeClr val="tx1"/>
                </a:solidFill>
                <a:ea typeface="Calibri"/>
                <a:cs typeface="Calibri"/>
              </a:rPr>
              <a:t>There are structural limitations in terms of the corporate landscape in the region. The region is dominated by subsidiaries or satellite offices, meaning it is harder to secure buy-in or anchor large-scale private sector investment for </a:t>
            </a:r>
            <a:r>
              <a:rPr lang="en-US" err="1">
                <a:solidFill>
                  <a:schemeClr val="tx1"/>
                </a:solidFill>
                <a:ea typeface="Calibri"/>
                <a:cs typeface="Calibri"/>
              </a:rPr>
              <a:t>localised</a:t>
            </a:r>
            <a:r>
              <a:rPr lang="en-US">
                <a:solidFill>
                  <a:schemeClr val="tx1"/>
                </a:solidFill>
                <a:ea typeface="Calibri"/>
                <a:cs typeface="Calibri"/>
              </a:rPr>
              <a:t> nature-based initiatives. </a:t>
            </a:r>
          </a:p>
          <a:p>
            <a:pPr marL="542290" indent="-342900" defTabSz="914400">
              <a:spcBef>
                <a:spcPts val="600"/>
              </a:spcBef>
              <a:spcAft>
                <a:spcPct val="0"/>
              </a:spcAft>
              <a:buAutoNum type="arabicPeriod"/>
            </a:pPr>
            <a:r>
              <a:rPr lang="en-US">
                <a:solidFill>
                  <a:schemeClr val="tx1"/>
                </a:solidFill>
                <a:ea typeface="Calibri"/>
                <a:cs typeface="Calibri"/>
              </a:rPr>
              <a:t>Corporates are increasingly aware of ecosystem services and natural capital due to CSR requirements, but the internal importance of these factors beyond compliance is still uncertain. </a:t>
            </a:r>
          </a:p>
          <a:p>
            <a:pPr marL="542290" indent="-342900" defTabSz="914400">
              <a:spcBef>
                <a:spcPts val="600"/>
              </a:spcBef>
              <a:spcAft>
                <a:spcPct val="0"/>
              </a:spcAft>
              <a:buAutoNum type="arabicPeriod"/>
            </a:pPr>
            <a:r>
              <a:rPr lang="en-US">
                <a:solidFill>
                  <a:schemeClr val="tx1"/>
                </a:solidFill>
                <a:ea typeface="Calibri"/>
                <a:cs typeface="Calibri"/>
              </a:rPr>
              <a:t>The business case to fund publicly accessible green space is uncompelling and lacks evidence. Paying for flood mitigation or environmental improvements on their own land for employees is a far higher priority.</a:t>
            </a:r>
          </a:p>
          <a:p>
            <a:pPr marL="542290" indent="-342900" defTabSz="914400">
              <a:spcBef>
                <a:spcPts val="600"/>
              </a:spcBef>
              <a:spcAft>
                <a:spcPct val="0"/>
              </a:spcAft>
              <a:buAutoNum type="arabicPeriod"/>
            </a:pPr>
            <a:r>
              <a:rPr lang="en-US">
                <a:solidFill>
                  <a:schemeClr val="tx1"/>
                </a:solidFill>
                <a:ea typeface="Calibri"/>
                <a:cs typeface="Calibri"/>
              </a:rPr>
              <a:t>Where corporates have expressed an interest in supporting local projects with social and environmental impacts, unlocking investment depends on a clear and measurable social value proposition. They want to see a calculation or framework that quantifies social return on investment, including volunteering hours, community benefits, and outcomes for local people.</a:t>
            </a:r>
          </a:p>
        </p:txBody>
      </p:sp>
      <p:sp>
        <p:nvSpPr>
          <p:cNvPr id="15" name="TextBox 14">
            <a:extLst>
              <a:ext uri="{FF2B5EF4-FFF2-40B4-BE49-F238E27FC236}">
                <a16:creationId xmlns:a16="http://schemas.microsoft.com/office/drawing/2014/main" id="{A28401BD-A063-0304-E3D9-9DB8AB58E24B}"/>
              </a:ext>
            </a:extLst>
          </p:cNvPr>
          <p:cNvSpPr txBox="1"/>
          <p:nvPr/>
        </p:nvSpPr>
        <p:spPr>
          <a:xfrm>
            <a:off x="526361" y="1426936"/>
            <a:ext cx="11139278" cy="338554"/>
          </a:xfrm>
          <a:prstGeom prst="rect">
            <a:avLst/>
          </a:prstGeom>
          <a:solidFill>
            <a:srgbClr val="32543D"/>
          </a:solidFill>
        </p:spPr>
        <p:txBody>
          <a:bodyPr wrap="square" lIns="91440" tIns="45720" rIns="91440" bIns="45720" rtlCol="0" anchor="t">
            <a:spAutoFit/>
          </a:bodyPr>
          <a:lstStyle/>
          <a:p>
            <a:pPr algn="ctr"/>
            <a:r>
              <a:rPr lang="en-GB" sz="1600" b="1">
                <a:solidFill>
                  <a:schemeClr val="bg1"/>
                </a:solidFill>
                <a:ea typeface="Calibri"/>
                <a:cs typeface="Calibri"/>
              </a:rPr>
              <a:t>Headline findings and feedback from demand-side organisations</a:t>
            </a:r>
          </a:p>
        </p:txBody>
      </p:sp>
      <p:sp>
        <p:nvSpPr>
          <p:cNvPr id="12" name="TextBox 11">
            <a:extLst>
              <a:ext uri="{FF2B5EF4-FFF2-40B4-BE49-F238E27FC236}">
                <a16:creationId xmlns:a16="http://schemas.microsoft.com/office/drawing/2014/main" id="{9DA2FAAB-E564-3175-F24F-FC73071E6878}"/>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30</a:t>
            </a:r>
            <a:endParaRPr lang="en-GB" sz="1200"/>
          </a:p>
        </p:txBody>
      </p:sp>
      <p:sp>
        <p:nvSpPr>
          <p:cNvPr id="5" name="TextBox 4">
            <a:extLst>
              <a:ext uri="{FF2B5EF4-FFF2-40B4-BE49-F238E27FC236}">
                <a16:creationId xmlns:a16="http://schemas.microsoft.com/office/drawing/2014/main" id="{ED883596-4E7B-FA40-6E8C-4B3C29A040B4}"/>
              </a:ext>
            </a:extLst>
          </p:cNvPr>
          <p:cNvSpPr txBox="1"/>
          <p:nvPr/>
        </p:nvSpPr>
        <p:spPr>
          <a:xfrm>
            <a:off x="408702" y="247780"/>
            <a:ext cx="10147751" cy="601255"/>
          </a:xfrm>
          <a:prstGeom prst="rect">
            <a:avLst/>
          </a:prstGeom>
          <a:noFill/>
        </p:spPr>
        <p:txBody>
          <a:bodyPr wrap="square" lIns="91440" tIns="45720" rIns="91440" bIns="45720" anchor="t">
            <a:spAutoFit/>
          </a:bodyPr>
          <a:lstStyle/>
          <a:p>
            <a:pPr>
              <a:lnSpc>
                <a:spcPct val="107000"/>
              </a:lnSpc>
              <a:spcAft>
                <a:spcPts val="800"/>
              </a:spcAft>
            </a:pPr>
            <a:r>
              <a:rPr lang="en-GB" sz="3200" b="1">
                <a:solidFill>
                  <a:srgbClr val="32543D"/>
                </a:solidFill>
                <a:ea typeface="Calibri"/>
                <a:cs typeface="Arial"/>
              </a:rPr>
              <a:t>Demand-side engagement: Key findings</a:t>
            </a:r>
          </a:p>
        </p:txBody>
      </p:sp>
    </p:spTree>
    <p:extLst>
      <p:ext uri="{BB962C8B-B14F-4D97-AF65-F5344CB8AC3E}">
        <p14:creationId xmlns:p14="http://schemas.microsoft.com/office/powerpoint/2010/main" val="2383272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64D8EA-8813-0B73-DD6C-A17CE27D13A6}"/>
              </a:ext>
            </a:extLst>
          </p:cNvPr>
          <p:cNvSpPr>
            <a:spLocks noGrp="1"/>
          </p:cNvSpPr>
          <p:nvPr>
            <p:ph type="body" sz="quarter" idx="12"/>
          </p:nvPr>
        </p:nvSpPr>
        <p:spPr>
          <a:xfrm>
            <a:off x="376428" y="911115"/>
            <a:ext cx="10634133" cy="425758"/>
          </a:xfr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0">
                <a:solidFill>
                  <a:schemeClr val="tx1"/>
                </a:solidFill>
              </a:rPr>
              <a:t>Market engagement has revealed that there are a lack of relevant funders and investors that can provide funding (especially repayable capital) for urban nature restoration locally due to the small scale of projects and the lack of developed urban nature markets with investible propositions. </a:t>
            </a:r>
          </a:p>
        </p:txBody>
      </p:sp>
      <p:grpSp>
        <p:nvGrpSpPr>
          <p:cNvPr id="54" name="Group 53">
            <a:extLst>
              <a:ext uri="{FF2B5EF4-FFF2-40B4-BE49-F238E27FC236}">
                <a16:creationId xmlns:a16="http://schemas.microsoft.com/office/drawing/2014/main" id="{2358985C-BF06-2FF0-6DE7-BFBA20695D4A}"/>
              </a:ext>
            </a:extLst>
          </p:cNvPr>
          <p:cNvGrpSpPr/>
          <p:nvPr/>
        </p:nvGrpSpPr>
        <p:grpSpPr>
          <a:xfrm>
            <a:off x="1565397" y="1811500"/>
            <a:ext cx="8877448" cy="3902691"/>
            <a:chOff x="1165938" y="1597372"/>
            <a:chExt cx="10125537" cy="3902691"/>
          </a:xfrm>
        </p:grpSpPr>
        <p:sp>
          <p:nvSpPr>
            <p:cNvPr id="17" name="Rectangle 16">
              <a:extLst>
                <a:ext uri="{FF2B5EF4-FFF2-40B4-BE49-F238E27FC236}">
                  <a16:creationId xmlns:a16="http://schemas.microsoft.com/office/drawing/2014/main" id="{2FBC8F84-BC8C-2003-DC40-2D0E4BCD4490}"/>
                </a:ext>
              </a:extLst>
            </p:cNvPr>
            <p:cNvSpPr/>
            <p:nvPr/>
          </p:nvSpPr>
          <p:spPr>
            <a:xfrm>
              <a:off x="1165938" y="2887689"/>
              <a:ext cx="10125537" cy="1333705"/>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2202E25-EED3-3DC3-054F-1B4A0217BEAC}"/>
                </a:ext>
              </a:extLst>
            </p:cNvPr>
            <p:cNvSpPr/>
            <p:nvPr/>
          </p:nvSpPr>
          <p:spPr>
            <a:xfrm>
              <a:off x="1165938" y="1597372"/>
              <a:ext cx="10125537" cy="1296000"/>
            </a:xfrm>
            <a:prstGeom prst="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4FDE79A-856F-E859-2AC6-9368AE3A8D1A}"/>
                </a:ext>
              </a:extLst>
            </p:cNvPr>
            <p:cNvSpPr/>
            <p:nvPr/>
          </p:nvSpPr>
          <p:spPr>
            <a:xfrm>
              <a:off x="1165938" y="4204063"/>
              <a:ext cx="10125537" cy="1296000"/>
            </a:xfrm>
            <a:prstGeom prst="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 name="Straight Arrow Connector 5">
            <a:extLst>
              <a:ext uri="{FF2B5EF4-FFF2-40B4-BE49-F238E27FC236}">
                <a16:creationId xmlns:a16="http://schemas.microsoft.com/office/drawing/2014/main" id="{63C8D0BB-6D41-31B3-6B88-D1D6D10D48F1}"/>
              </a:ext>
            </a:extLst>
          </p:cNvPr>
          <p:cNvCxnSpPr>
            <a:cxnSpLocks/>
          </p:cNvCxnSpPr>
          <p:nvPr/>
        </p:nvCxnSpPr>
        <p:spPr>
          <a:xfrm flipV="1">
            <a:off x="1541042" y="1689184"/>
            <a:ext cx="0" cy="4032000"/>
          </a:xfrm>
          <a:prstGeom prst="straightConnector1">
            <a:avLst/>
          </a:prstGeom>
          <a:ln w="28575">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B0DAA386-3CC1-B867-985E-BEFB00CD951F}"/>
              </a:ext>
            </a:extLst>
          </p:cNvPr>
          <p:cNvCxnSpPr>
            <a:cxnSpLocks/>
          </p:cNvCxnSpPr>
          <p:nvPr/>
        </p:nvCxnSpPr>
        <p:spPr>
          <a:xfrm>
            <a:off x="1565397" y="5714191"/>
            <a:ext cx="9502754"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B16CCC-8932-6439-ABDA-773343063B41}"/>
              </a:ext>
            </a:extLst>
          </p:cNvPr>
          <p:cNvSpPr txBox="1"/>
          <p:nvPr/>
        </p:nvSpPr>
        <p:spPr>
          <a:xfrm rot="5400000" flipV="1">
            <a:off x="-820234" y="3313019"/>
            <a:ext cx="3334120" cy="523220"/>
          </a:xfrm>
          <a:prstGeom prst="rect">
            <a:avLst/>
          </a:prstGeom>
          <a:noFill/>
        </p:spPr>
        <p:txBody>
          <a:bodyPr wrap="square" rtlCol="0">
            <a:spAutoFit/>
          </a:bodyPr>
          <a:lstStyle/>
          <a:p>
            <a:pPr algn="ctr"/>
            <a:r>
              <a:rPr lang="en-GB" sz="1400" b="1"/>
              <a:t>Relevance to  natural capital investment facilities</a:t>
            </a:r>
          </a:p>
        </p:txBody>
      </p:sp>
      <p:sp>
        <p:nvSpPr>
          <p:cNvPr id="10" name="TextBox 9">
            <a:extLst>
              <a:ext uri="{FF2B5EF4-FFF2-40B4-BE49-F238E27FC236}">
                <a16:creationId xmlns:a16="http://schemas.microsoft.com/office/drawing/2014/main" id="{98281A56-DB32-F724-B855-7471CFBC419B}"/>
              </a:ext>
            </a:extLst>
          </p:cNvPr>
          <p:cNvSpPr txBox="1"/>
          <p:nvPr/>
        </p:nvSpPr>
        <p:spPr>
          <a:xfrm rot="10800000" flipV="1">
            <a:off x="889318" y="5801497"/>
            <a:ext cx="10155910" cy="307777"/>
          </a:xfrm>
          <a:prstGeom prst="rect">
            <a:avLst/>
          </a:prstGeom>
          <a:noFill/>
        </p:spPr>
        <p:txBody>
          <a:bodyPr wrap="square" rtlCol="0">
            <a:spAutoFit/>
          </a:bodyPr>
          <a:lstStyle/>
          <a:p>
            <a:pPr algn="ctr"/>
            <a:r>
              <a:rPr lang="en-GB" sz="1400" b="1"/>
              <a:t>Scale of relevant funding (£/</a:t>
            </a:r>
            <a:r>
              <a:rPr lang="en-GB" sz="1400" b="1" err="1"/>
              <a:t>yr</a:t>
            </a:r>
            <a:r>
              <a:rPr lang="en-GB" sz="1400" b="1"/>
              <a:t>)</a:t>
            </a:r>
          </a:p>
        </p:txBody>
      </p:sp>
      <p:grpSp>
        <p:nvGrpSpPr>
          <p:cNvPr id="5" name="Group 4">
            <a:extLst>
              <a:ext uri="{FF2B5EF4-FFF2-40B4-BE49-F238E27FC236}">
                <a16:creationId xmlns:a16="http://schemas.microsoft.com/office/drawing/2014/main" id="{4C4545B3-39C7-8C77-0F7C-795632D497EB}"/>
              </a:ext>
            </a:extLst>
          </p:cNvPr>
          <p:cNvGrpSpPr/>
          <p:nvPr/>
        </p:nvGrpSpPr>
        <p:grpSpPr>
          <a:xfrm>
            <a:off x="4751031" y="3654657"/>
            <a:ext cx="1260000" cy="1044000"/>
            <a:chOff x="1874182" y="4026092"/>
            <a:chExt cx="972000" cy="792000"/>
          </a:xfrm>
        </p:grpSpPr>
        <p:sp>
          <p:nvSpPr>
            <p:cNvPr id="14" name="Oval 13">
              <a:extLst>
                <a:ext uri="{FF2B5EF4-FFF2-40B4-BE49-F238E27FC236}">
                  <a16:creationId xmlns:a16="http://schemas.microsoft.com/office/drawing/2014/main" id="{8CFD5C78-26E6-1EBC-0BB2-1DBA724372A6}"/>
                </a:ext>
              </a:extLst>
            </p:cNvPr>
            <p:cNvSpPr/>
            <p:nvPr/>
          </p:nvSpPr>
          <p:spPr>
            <a:xfrm>
              <a:off x="1927663" y="4026092"/>
              <a:ext cx="864000" cy="79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solidFill>
                  <a:schemeClr val="bg2"/>
                </a:solidFill>
              </a:endParaRPr>
            </a:p>
          </p:txBody>
        </p:sp>
        <p:sp>
          <p:nvSpPr>
            <p:cNvPr id="3" name="TextBox 2">
              <a:extLst>
                <a:ext uri="{FF2B5EF4-FFF2-40B4-BE49-F238E27FC236}">
                  <a16:creationId xmlns:a16="http://schemas.microsoft.com/office/drawing/2014/main" id="{11251B5D-BDDE-FAF8-40C3-FF3A0D7A1F05}"/>
                </a:ext>
              </a:extLst>
            </p:cNvPr>
            <p:cNvSpPr txBox="1"/>
            <p:nvPr/>
          </p:nvSpPr>
          <p:spPr>
            <a:xfrm>
              <a:off x="1874182" y="4239821"/>
              <a:ext cx="972000" cy="350229"/>
            </a:xfrm>
            <a:prstGeom prst="rect">
              <a:avLst/>
            </a:prstGeom>
            <a:noFill/>
          </p:spPr>
          <p:txBody>
            <a:bodyPr wrap="square" rtlCol="0">
              <a:spAutoFit/>
            </a:bodyPr>
            <a:lstStyle/>
            <a:p>
              <a:pPr algn="ctr"/>
              <a:r>
                <a:rPr lang="en-GB" sz="1200" b="1">
                  <a:solidFill>
                    <a:schemeClr val="bg1"/>
                  </a:solidFill>
                </a:rPr>
                <a:t>Trusts and Foundations</a:t>
              </a:r>
            </a:p>
          </p:txBody>
        </p:sp>
      </p:grpSp>
      <p:grpSp>
        <p:nvGrpSpPr>
          <p:cNvPr id="7" name="Group 6">
            <a:extLst>
              <a:ext uri="{FF2B5EF4-FFF2-40B4-BE49-F238E27FC236}">
                <a16:creationId xmlns:a16="http://schemas.microsoft.com/office/drawing/2014/main" id="{B9139ADC-AFD3-834D-57D6-9AED38E9A814}"/>
              </a:ext>
            </a:extLst>
          </p:cNvPr>
          <p:cNvGrpSpPr/>
          <p:nvPr/>
        </p:nvGrpSpPr>
        <p:grpSpPr>
          <a:xfrm>
            <a:off x="2877509" y="1924472"/>
            <a:ext cx="1260000" cy="1044000"/>
            <a:chOff x="1879800" y="4026092"/>
            <a:chExt cx="972000" cy="792000"/>
          </a:xfrm>
        </p:grpSpPr>
        <p:sp>
          <p:nvSpPr>
            <p:cNvPr id="11" name="Oval 10">
              <a:extLst>
                <a:ext uri="{FF2B5EF4-FFF2-40B4-BE49-F238E27FC236}">
                  <a16:creationId xmlns:a16="http://schemas.microsoft.com/office/drawing/2014/main" id="{83A28546-BFFB-CC68-E242-6C32120382EE}"/>
                </a:ext>
              </a:extLst>
            </p:cNvPr>
            <p:cNvSpPr/>
            <p:nvPr/>
          </p:nvSpPr>
          <p:spPr>
            <a:xfrm>
              <a:off x="1927663" y="4026092"/>
              <a:ext cx="864000" cy="79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solidFill>
                  <a:schemeClr val="bg2"/>
                </a:solidFill>
              </a:endParaRPr>
            </a:p>
          </p:txBody>
        </p:sp>
        <p:sp>
          <p:nvSpPr>
            <p:cNvPr id="18" name="TextBox 17">
              <a:extLst>
                <a:ext uri="{FF2B5EF4-FFF2-40B4-BE49-F238E27FC236}">
                  <a16:creationId xmlns:a16="http://schemas.microsoft.com/office/drawing/2014/main" id="{A42DB331-34B3-8E2F-2849-614311841BB7}"/>
                </a:ext>
              </a:extLst>
            </p:cNvPr>
            <p:cNvSpPr txBox="1"/>
            <p:nvPr/>
          </p:nvSpPr>
          <p:spPr>
            <a:xfrm>
              <a:off x="1879800" y="4299798"/>
              <a:ext cx="972000" cy="210137"/>
            </a:xfrm>
            <a:prstGeom prst="rect">
              <a:avLst/>
            </a:prstGeom>
            <a:noFill/>
          </p:spPr>
          <p:txBody>
            <a:bodyPr wrap="square" rtlCol="0">
              <a:spAutoFit/>
            </a:bodyPr>
            <a:lstStyle/>
            <a:p>
              <a:pPr algn="ctr"/>
              <a:r>
                <a:rPr lang="en-GB" sz="1200" b="1">
                  <a:solidFill>
                    <a:schemeClr val="bg1"/>
                  </a:solidFill>
                </a:rPr>
                <a:t>CSR payments</a:t>
              </a:r>
            </a:p>
          </p:txBody>
        </p:sp>
      </p:grpSp>
      <p:grpSp>
        <p:nvGrpSpPr>
          <p:cNvPr id="34" name="Group 33">
            <a:extLst>
              <a:ext uri="{FF2B5EF4-FFF2-40B4-BE49-F238E27FC236}">
                <a16:creationId xmlns:a16="http://schemas.microsoft.com/office/drawing/2014/main" id="{B160ADD7-D76F-DD1F-1C0D-8AFAE2FBE718}"/>
              </a:ext>
            </a:extLst>
          </p:cNvPr>
          <p:cNvGrpSpPr/>
          <p:nvPr/>
        </p:nvGrpSpPr>
        <p:grpSpPr>
          <a:xfrm>
            <a:off x="4095060" y="1919021"/>
            <a:ext cx="1260000" cy="1044000"/>
            <a:chOff x="1876994" y="4020242"/>
            <a:chExt cx="972000" cy="792000"/>
          </a:xfrm>
        </p:grpSpPr>
        <p:sp>
          <p:nvSpPr>
            <p:cNvPr id="35" name="Oval 34">
              <a:extLst>
                <a:ext uri="{FF2B5EF4-FFF2-40B4-BE49-F238E27FC236}">
                  <a16:creationId xmlns:a16="http://schemas.microsoft.com/office/drawing/2014/main" id="{C861D9EB-0087-2F53-F4B4-89A49D1BDCA2}"/>
                </a:ext>
              </a:extLst>
            </p:cNvPr>
            <p:cNvSpPr/>
            <p:nvPr/>
          </p:nvSpPr>
          <p:spPr>
            <a:xfrm>
              <a:off x="1935272" y="4020242"/>
              <a:ext cx="864000" cy="792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solidFill>
                  <a:schemeClr val="bg2"/>
                </a:solidFill>
              </a:endParaRPr>
            </a:p>
          </p:txBody>
        </p:sp>
        <p:sp>
          <p:nvSpPr>
            <p:cNvPr id="36" name="TextBox 35">
              <a:extLst>
                <a:ext uri="{FF2B5EF4-FFF2-40B4-BE49-F238E27FC236}">
                  <a16:creationId xmlns:a16="http://schemas.microsoft.com/office/drawing/2014/main" id="{8D3137AA-BBF2-519B-8B4F-0C4FBA99A90D}"/>
                </a:ext>
              </a:extLst>
            </p:cNvPr>
            <p:cNvSpPr txBox="1"/>
            <p:nvPr/>
          </p:nvSpPr>
          <p:spPr>
            <a:xfrm>
              <a:off x="1876994" y="4299917"/>
              <a:ext cx="972000" cy="210137"/>
            </a:xfrm>
            <a:prstGeom prst="rect">
              <a:avLst/>
            </a:prstGeom>
            <a:noFill/>
          </p:spPr>
          <p:txBody>
            <a:bodyPr wrap="square" rtlCol="0">
              <a:spAutoFit/>
            </a:bodyPr>
            <a:lstStyle/>
            <a:p>
              <a:pPr algn="ctr"/>
              <a:r>
                <a:rPr lang="en-GB" sz="1200" b="1">
                  <a:solidFill>
                    <a:schemeClr val="bg1"/>
                  </a:solidFill>
                </a:rPr>
                <a:t>Public grants</a:t>
              </a:r>
            </a:p>
          </p:txBody>
        </p:sp>
      </p:grpSp>
      <p:grpSp>
        <p:nvGrpSpPr>
          <p:cNvPr id="37" name="Group 36">
            <a:extLst>
              <a:ext uri="{FF2B5EF4-FFF2-40B4-BE49-F238E27FC236}">
                <a16:creationId xmlns:a16="http://schemas.microsoft.com/office/drawing/2014/main" id="{89ABED6F-397F-C85F-02BA-7237D46ECD91}"/>
              </a:ext>
            </a:extLst>
          </p:cNvPr>
          <p:cNvGrpSpPr/>
          <p:nvPr/>
        </p:nvGrpSpPr>
        <p:grpSpPr>
          <a:xfrm>
            <a:off x="3448900" y="2988355"/>
            <a:ext cx="1260000" cy="1044000"/>
            <a:chOff x="1873663" y="4026092"/>
            <a:chExt cx="972000" cy="792000"/>
          </a:xfrm>
          <a:solidFill>
            <a:schemeClr val="accent3"/>
          </a:solidFill>
        </p:grpSpPr>
        <p:sp>
          <p:nvSpPr>
            <p:cNvPr id="38" name="Oval 37">
              <a:extLst>
                <a:ext uri="{FF2B5EF4-FFF2-40B4-BE49-F238E27FC236}">
                  <a16:creationId xmlns:a16="http://schemas.microsoft.com/office/drawing/2014/main" id="{1AE80B11-42D8-224B-2C75-A9482448B3CF}"/>
                </a:ext>
              </a:extLst>
            </p:cNvPr>
            <p:cNvSpPr/>
            <p:nvPr/>
          </p:nvSpPr>
          <p:spPr>
            <a:xfrm>
              <a:off x="1927663" y="4026092"/>
              <a:ext cx="864000" cy="792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solidFill>
                  <a:schemeClr val="bg2"/>
                </a:solidFill>
              </a:endParaRPr>
            </a:p>
          </p:txBody>
        </p:sp>
        <p:sp>
          <p:nvSpPr>
            <p:cNvPr id="39" name="TextBox 38">
              <a:extLst>
                <a:ext uri="{FF2B5EF4-FFF2-40B4-BE49-F238E27FC236}">
                  <a16:creationId xmlns:a16="http://schemas.microsoft.com/office/drawing/2014/main" id="{D49F4A31-1F00-1963-C1F1-4BD456D27E9D}"/>
                </a:ext>
              </a:extLst>
            </p:cNvPr>
            <p:cNvSpPr txBox="1"/>
            <p:nvPr/>
          </p:nvSpPr>
          <p:spPr>
            <a:xfrm>
              <a:off x="1873663" y="4177036"/>
              <a:ext cx="972000" cy="490320"/>
            </a:xfrm>
            <a:prstGeom prst="rect">
              <a:avLst/>
            </a:prstGeom>
            <a:noFill/>
          </p:spPr>
          <p:txBody>
            <a:bodyPr wrap="square" rtlCol="0">
              <a:spAutoFit/>
            </a:bodyPr>
            <a:lstStyle/>
            <a:p>
              <a:pPr algn="ctr"/>
              <a:r>
                <a:rPr lang="en-GB" sz="1200" b="1">
                  <a:solidFill>
                    <a:schemeClr val="bg1"/>
                  </a:solidFill>
                </a:rPr>
                <a:t>Potential local/climate levies</a:t>
              </a:r>
            </a:p>
          </p:txBody>
        </p:sp>
      </p:grpSp>
      <p:grpSp>
        <p:nvGrpSpPr>
          <p:cNvPr id="40" name="Group 39">
            <a:extLst>
              <a:ext uri="{FF2B5EF4-FFF2-40B4-BE49-F238E27FC236}">
                <a16:creationId xmlns:a16="http://schemas.microsoft.com/office/drawing/2014/main" id="{0E6749F0-20D2-CBEE-C2AD-4B6E595C3C63}"/>
              </a:ext>
            </a:extLst>
          </p:cNvPr>
          <p:cNvGrpSpPr/>
          <p:nvPr/>
        </p:nvGrpSpPr>
        <p:grpSpPr>
          <a:xfrm>
            <a:off x="6806182" y="2701898"/>
            <a:ext cx="1260000" cy="1044000"/>
            <a:chOff x="1880647" y="4026092"/>
            <a:chExt cx="972000" cy="792000"/>
          </a:xfrm>
          <a:solidFill>
            <a:schemeClr val="bg2"/>
          </a:solidFill>
        </p:grpSpPr>
        <p:sp>
          <p:nvSpPr>
            <p:cNvPr id="41" name="Oval 40">
              <a:extLst>
                <a:ext uri="{FF2B5EF4-FFF2-40B4-BE49-F238E27FC236}">
                  <a16:creationId xmlns:a16="http://schemas.microsoft.com/office/drawing/2014/main" id="{9330A084-F49A-752D-8B96-CD8669974CFE}"/>
                </a:ext>
              </a:extLst>
            </p:cNvPr>
            <p:cNvSpPr/>
            <p:nvPr/>
          </p:nvSpPr>
          <p:spPr>
            <a:xfrm>
              <a:off x="1927663" y="4026092"/>
              <a:ext cx="864000" cy="792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solidFill>
                  <a:schemeClr val="tx1"/>
                </a:solidFill>
              </a:endParaRPr>
            </a:p>
          </p:txBody>
        </p:sp>
        <p:sp>
          <p:nvSpPr>
            <p:cNvPr id="42" name="TextBox 41">
              <a:extLst>
                <a:ext uri="{FF2B5EF4-FFF2-40B4-BE49-F238E27FC236}">
                  <a16:creationId xmlns:a16="http://schemas.microsoft.com/office/drawing/2014/main" id="{0F7A1EFC-8A4A-4589-DE23-085E219831CA}"/>
                </a:ext>
              </a:extLst>
            </p:cNvPr>
            <p:cNvSpPr txBox="1"/>
            <p:nvPr/>
          </p:nvSpPr>
          <p:spPr>
            <a:xfrm>
              <a:off x="1880647" y="4245576"/>
              <a:ext cx="972000" cy="392148"/>
            </a:xfrm>
            <a:prstGeom prst="rect">
              <a:avLst/>
            </a:prstGeom>
            <a:noFill/>
          </p:spPr>
          <p:txBody>
            <a:bodyPr wrap="square" rtlCol="0">
              <a:spAutoFit/>
            </a:bodyPr>
            <a:lstStyle/>
            <a:p>
              <a:pPr algn="ctr"/>
              <a:r>
                <a:rPr lang="en-GB" sz="1200" b="1"/>
                <a:t>Impact investors</a:t>
              </a:r>
            </a:p>
          </p:txBody>
        </p:sp>
      </p:grpSp>
      <p:grpSp>
        <p:nvGrpSpPr>
          <p:cNvPr id="43" name="Group 42">
            <a:extLst>
              <a:ext uri="{FF2B5EF4-FFF2-40B4-BE49-F238E27FC236}">
                <a16:creationId xmlns:a16="http://schemas.microsoft.com/office/drawing/2014/main" id="{A978A619-DD41-10C4-039A-4FFF6007150C}"/>
              </a:ext>
            </a:extLst>
          </p:cNvPr>
          <p:cNvGrpSpPr/>
          <p:nvPr/>
        </p:nvGrpSpPr>
        <p:grpSpPr>
          <a:xfrm>
            <a:off x="5370408" y="1959946"/>
            <a:ext cx="1260000" cy="1044000"/>
            <a:chOff x="1879583" y="4026092"/>
            <a:chExt cx="972000" cy="792000"/>
          </a:xfrm>
          <a:solidFill>
            <a:schemeClr val="accent3"/>
          </a:solidFill>
        </p:grpSpPr>
        <p:sp>
          <p:nvSpPr>
            <p:cNvPr id="44" name="Oval 43">
              <a:extLst>
                <a:ext uri="{FF2B5EF4-FFF2-40B4-BE49-F238E27FC236}">
                  <a16:creationId xmlns:a16="http://schemas.microsoft.com/office/drawing/2014/main" id="{87865115-ACA9-F727-4ED4-9BBA9133118C}"/>
                </a:ext>
              </a:extLst>
            </p:cNvPr>
            <p:cNvSpPr/>
            <p:nvPr/>
          </p:nvSpPr>
          <p:spPr>
            <a:xfrm>
              <a:off x="1927663" y="4026092"/>
              <a:ext cx="864000" cy="792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solidFill>
                  <a:schemeClr val="tx1"/>
                </a:solidFill>
              </a:endParaRPr>
            </a:p>
          </p:txBody>
        </p:sp>
        <p:sp>
          <p:nvSpPr>
            <p:cNvPr id="45" name="TextBox 44">
              <a:extLst>
                <a:ext uri="{FF2B5EF4-FFF2-40B4-BE49-F238E27FC236}">
                  <a16:creationId xmlns:a16="http://schemas.microsoft.com/office/drawing/2014/main" id="{2E6657EE-57F2-D7F9-E56F-AB4ED9FE7C80}"/>
                </a:ext>
              </a:extLst>
            </p:cNvPr>
            <p:cNvSpPr txBox="1"/>
            <p:nvPr/>
          </p:nvSpPr>
          <p:spPr>
            <a:xfrm>
              <a:off x="1879583" y="4187778"/>
              <a:ext cx="972000" cy="490320"/>
            </a:xfrm>
            <a:prstGeom prst="rect">
              <a:avLst/>
            </a:prstGeom>
            <a:noFill/>
            <a:ln>
              <a:noFill/>
            </a:ln>
          </p:spPr>
          <p:txBody>
            <a:bodyPr wrap="square" rtlCol="0">
              <a:spAutoFit/>
            </a:bodyPr>
            <a:lstStyle/>
            <a:p>
              <a:pPr algn="ctr"/>
              <a:r>
                <a:rPr lang="en-GB" sz="1200" b="1">
                  <a:solidFill>
                    <a:schemeClr val="bg1"/>
                  </a:solidFill>
                </a:rPr>
                <a:t>Payments for Ecosystem services (PES)</a:t>
              </a:r>
            </a:p>
          </p:txBody>
        </p:sp>
      </p:grpSp>
      <p:grpSp>
        <p:nvGrpSpPr>
          <p:cNvPr id="46" name="Group 45">
            <a:extLst>
              <a:ext uri="{FF2B5EF4-FFF2-40B4-BE49-F238E27FC236}">
                <a16:creationId xmlns:a16="http://schemas.microsoft.com/office/drawing/2014/main" id="{B87296AA-4086-1499-A8E9-1ACE72076282}"/>
              </a:ext>
            </a:extLst>
          </p:cNvPr>
          <p:cNvGrpSpPr/>
          <p:nvPr/>
        </p:nvGrpSpPr>
        <p:grpSpPr>
          <a:xfrm>
            <a:off x="8085580" y="3237387"/>
            <a:ext cx="1260000" cy="1044000"/>
            <a:chOff x="1873662" y="4026094"/>
            <a:chExt cx="972000" cy="792000"/>
          </a:xfrm>
          <a:solidFill>
            <a:schemeClr val="bg2"/>
          </a:solidFill>
        </p:grpSpPr>
        <p:sp>
          <p:nvSpPr>
            <p:cNvPr id="47" name="Oval 46">
              <a:extLst>
                <a:ext uri="{FF2B5EF4-FFF2-40B4-BE49-F238E27FC236}">
                  <a16:creationId xmlns:a16="http://schemas.microsoft.com/office/drawing/2014/main" id="{5F7721E8-8D62-FEC0-3FDC-937D60029F24}"/>
                </a:ext>
              </a:extLst>
            </p:cNvPr>
            <p:cNvSpPr/>
            <p:nvPr/>
          </p:nvSpPr>
          <p:spPr>
            <a:xfrm>
              <a:off x="1927663" y="4026094"/>
              <a:ext cx="864000" cy="792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solidFill>
                  <a:schemeClr val="tx1"/>
                </a:solidFill>
              </a:endParaRPr>
            </a:p>
          </p:txBody>
        </p:sp>
        <p:sp>
          <p:nvSpPr>
            <p:cNvPr id="48" name="TextBox 47">
              <a:extLst>
                <a:ext uri="{FF2B5EF4-FFF2-40B4-BE49-F238E27FC236}">
                  <a16:creationId xmlns:a16="http://schemas.microsoft.com/office/drawing/2014/main" id="{6AE777E4-F7BA-DDA7-25C1-2ABB219C8DF6}"/>
                </a:ext>
              </a:extLst>
            </p:cNvPr>
            <p:cNvSpPr txBox="1"/>
            <p:nvPr/>
          </p:nvSpPr>
          <p:spPr>
            <a:xfrm>
              <a:off x="1873662" y="4259630"/>
              <a:ext cx="972000" cy="490320"/>
            </a:xfrm>
            <a:prstGeom prst="rect">
              <a:avLst/>
            </a:prstGeom>
            <a:noFill/>
          </p:spPr>
          <p:txBody>
            <a:bodyPr wrap="square" rtlCol="0">
              <a:spAutoFit/>
            </a:bodyPr>
            <a:lstStyle/>
            <a:p>
              <a:pPr algn="ctr"/>
              <a:r>
                <a:rPr lang="en-GB" sz="1200" b="1"/>
                <a:t>Institutional investors</a:t>
              </a:r>
            </a:p>
            <a:p>
              <a:pPr algn="ctr"/>
              <a:endParaRPr lang="en-GB" sz="1200" b="1"/>
            </a:p>
          </p:txBody>
        </p:sp>
      </p:grpSp>
      <p:grpSp>
        <p:nvGrpSpPr>
          <p:cNvPr id="49" name="Group 48">
            <a:extLst>
              <a:ext uri="{FF2B5EF4-FFF2-40B4-BE49-F238E27FC236}">
                <a16:creationId xmlns:a16="http://schemas.microsoft.com/office/drawing/2014/main" id="{D67CE731-6789-8B82-BA15-44409991C3AE}"/>
              </a:ext>
            </a:extLst>
          </p:cNvPr>
          <p:cNvGrpSpPr/>
          <p:nvPr/>
        </p:nvGrpSpPr>
        <p:grpSpPr>
          <a:xfrm>
            <a:off x="2234470" y="2943667"/>
            <a:ext cx="1260000" cy="1044000"/>
            <a:chOff x="1872313" y="4026092"/>
            <a:chExt cx="972000" cy="792000"/>
          </a:xfrm>
          <a:solidFill>
            <a:schemeClr val="accent3"/>
          </a:solidFill>
        </p:grpSpPr>
        <p:sp>
          <p:nvSpPr>
            <p:cNvPr id="50" name="Oval 49">
              <a:extLst>
                <a:ext uri="{FF2B5EF4-FFF2-40B4-BE49-F238E27FC236}">
                  <a16:creationId xmlns:a16="http://schemas.microsoft.com/office/drawing/2014/main" id="{94F12C0F-DF85-BA1E-B661-182C4B53B9A1}"/>
                </a:ext>
              </a:extLst>
            </p:cNvPr>
            <p:cNvSpPr/>
            <p:nvPr/>
          </p:nvSpPr>
          <p:spPr>
            <a:xfrm>
              <a:off x="1927663" y="4026092"/>
              <a:ext cx="864000" cy="792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solidFill>
                  <a:schemeClr val="tx1"/>
                </a:solidFill>
              </a:endParaRPr>
            </a:p>
          </p:txBody>
        </p:sp>
        <p:sp>
          <p:nvSpPr>
            <p:cNvPr id="51" name="TextBox 50">
              <a:extLst>
                <a:ext uri="{FF2B5EF4-FFF2-40B4-BE49-F238E27FC236}">
                  <a16:creationId xmlns:a16="http://schemas.microsoft.com/office/drawing/2014/main" id="{246997D7-8F67-8167-23FF-EAF74454D930}"/>
                </a:ext>
              </a:extLst>
            </p:cNvPr>
            <p:cNvSpPr txBox="1"/>
            <p:nvPr/>
          </p:nvSpPr>
          <p:spPr>
            <a:xfrm>
              <a:off x="1872313" y="4259431"/>
              <a:ext cx="972000" cy="350229"/>
            </a:xfrm>
            <a:prstGeom prst="rect">
              <a:avLst/>
            </a:prstGeom>
            <a:noFill/>
          </p:spPr>
          <p:txBody>
            <a:bodyPr wrap="square" rtlCol="0">
              <a:spAutoFit/>
            </a:bodyPr>
            <a:lstStyle/>
            <a:p>
              <a:pPr algn="ctr"/>
              <a:r>
                <a:rPr lang="en-GB" sz="1200" b="1">
                  <a:solidFill>
                    <a:schemeClr val="bg1"/>
                  </a:solidFill>
                </a:rPr>
                <a:t>Enterprise revenue</a:t>
              </a:r>
            </a:p>
          </p:txBody>
        </p:sp>
      </p:grpSp>
      <p:sp>
        <p:nvSpPr>
          <p:cNvPr id="12" name="Oval 11">
            <a:extLst>
              <a:ext uri="{FF2B5EF4-FFF2-40B4-BE49-F238E27FC236}">
                <a16:creationId xmlns:a16="http://schemas.microsoft.com/office/drawing/2014/main" id="{5CC7A09F-2056-2F16-C76E-DAB3D855B3B5}"/>
              </a:ext>
            </a:extLst>
          </p:cNvPr>
          <p:cNvSpPr/>
          <p:nvPr/>
        </p:nvSpPr>
        <p:spPr>
          <a:xfrm>
            <a:off x="11106149" y="2885651"/>
            <a:ext cx="291018" cy="281900"/>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9494D53F-3E08-AE84-F3ED-757A074A3682}"/>
              </a:ext>
            </a:extLst>
          </p:cNvPr>
          <p:cNvSpPr/>
          <p:nvPr/>
        </p:nvSpPr>
        <p:spPr>
          <a:xfrm>
            <a:off x="11092358" y="3656346"/>
            <a:ext cx="292487" cy="276886"/>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0635B20C-6284-EF0D-6549-866F73D7C584}"/>
              </a:ext>
            </a:extLst>
          </p:cNvPr>
          <p:cNvSpPr txBox="1"/>
          <p:nvPr/>
        </p:nvSpPr>
        <p:spPr>
          <a:xfrm>
            <a:off x="11337426" y="2759195"/>
            <a:ext cx="1044816" cy="646331"/>
          </a:xfrm>
          <a:prstGeom prst="rect">
            <a:avLst/>
          </a:prstGeom>
          <a:noFill/>
        </p:spPr>
        <p:txBody>
          <a:bodyPr wrap="square" rtlCol="0">
            <a:spAutoFit/>
          </a:bodyPr>
          <a:lstStyle/>
          <a:p>
            <a:r>
              <a:rPr lang="en-GB" sz="1200" b="1"/>
              <a:t>Non-repayable capital</a:t>
            </a:r>
            <a:endParaRPr lang="en-GB" b="1"/>
          </a:p>
        </p:txBody>
      </p:sp>
      <p:sp>
        <p:nvSpPr>
          <p:cNvPr id="16" name="TextBox 15">
            <a:extLst>
              <a:ext uri="{FF2B5EF4-FFF2-40B4-BE49-F238E27FC236}">
                <a16:creationId xmlns:a16="http://schemas.microsoft.com/office/drawing/2014/main" id="{754597A2-314E-7CEF-0E23-5F9A5CFD858F}"/>
              </a:ext>
            </a:extLst>
          </p:cNvPr>
          <p:cNvSpPr txBox="1"/>
          <p:nvPr/>
        </p:nvSpPr>
        <p:spPr>
          <a:xfrm>
            <a:off x="11323844" y="3613051"/>
            <a:ext cx="917099" cy="461665"/>
          </a:xfrm>
          <a:prstGeom prst="rect">
            <a:avLst/>
          </a:prstGeom>
          <a:noFill/>
        </p:spPr>
        <p:txBody>
          <a:bodyPr wrap="square" rtlCol="0">
            <a:spAutoFit/>
          </a:bodyPr>
          <a:lstStyle/>
          <a:p>
            <a:r>
              <a:rPr lang="en-GB" sz="1200" b="1"/>
              <a:t>Repayable capital</a:t>
            </a:r>
            <a:endParaRPr lang="en-GB" b="1"/>
          </a:p>
        </p:txBody>
      </p:sp>
      <p:sp>
        <p:nvSpPr>
          <p:cNvPr id="20" name="TextBox 19">
            <a:extLst>
              <a:ext uri="{FF2B5EF4-FFF2-40B4-BE49-F238E27FC236}">
                <a16:creationId xmlns:a16="http://schemas.microsoft.com/office/drawing/2014/main" id="{3AEF08BC-3FA1-F54D-BE2D-910929E92847}"/>
              </a:ext>
            </a:extLst>
          </p:cNvPr>
          <p:cNvSpPr txBox="1"/>
          <p:nvPr/>
        </p:nvSpPr>
        <p:spPr>
          <a:xfrm rot="16200000">
            <a:off x="576731" y="4815108"/>
            <a:ext cx="1483474" cy="430887"/>
          </a:xfrm>
          <a:prstGeom prst="rect">
            <a:avLst/>
          </a:prstGeom>
          <a:noFill/>
        </p:spPr>
        <p:txBody>
          <a:bodyPr wrap="square" rtlCol="0">
            <a:spAutoFit/>
          </a:bodyPr>
          <a:lstStyle/>
          <a:p>
            <a:pPr algn="ctr"/>
            <a:r>
              <a:rPr lang="en-GB" sz="1100"/>
              <a:t>Wider ecosystem (Opportunistic)</a:t>
            </a:r>
          </a:p>
        </p:txBody>
      </p:sp>
      <p:sp>
        <p:nvSpPr>
          <p:cNvPr id="21" name="TextBox 20">
            <a:extLst>
              <a:ext uri="{FF2B5EF4-FFF2-40B4-BE49-F238E27FC236}">
                <a16:creationId xmlns:a16="http://schemas.microsoft.com/office/drawing/2014/main" id="{5552AFD9-9711-B740-15C5-71DB9B8635DD}"/>
              </a:ext>
            </a:extLst>
          </p:cNvPr>
          <p:cNvSpPr txBox="1"/>
          <p:nvPr/>
        </p:nvSpPr>
        <p:spPr>
          <a:xfrm rot="16200000">
            <a:off x="627036" y="3535894"/>
            <a:ext cx="1333706" cy="430887"/>
          </a:xfrm>
          <a:prstGeom prst="rect">
            <a:avLst/>
          </a:prstGeom>
          <a:noFill/>
        </p:spPr>
        <p:txBody>
          <a:bodyPr wrap="square" rtlCol="0">
            <a:spAutoFit/>
          </a:bodyPr>
          <a:lstStyle/>
          <a:p>
            <a:pPr algn="ctr"/>
            <a:r>
              <a:rPr lang="en-GB" sz="1100"/>
              <a:t>Specific Relevance (Targeted)</a:t>
            </a:r>
          </a:p>
        </p:txBody>
      </p:sp>
      <p:sp>
        <p:nvSpPr>
          <p:cNvPr id="23" name="TextBox 22">
            <a:extLst>
              <a:ext uri="{FF2B5EF4-FFF2-40B4-BE49-F238E27FC236}">
                <a16:creationId xmlns:a16="http://schemas.microsoft.com/office/drawing/2014/main" id="{F46007D7-0588-F098-2F49-9FAADD2F539F}"/>
              </a:ext>
            </a:extLst>
          </p:cNvPr>
          <p:cNvSpPr txBox="1"/>
          <p:nvPr/>
        </p:nvSpPr>
        <p:spPr>
          <a:xfrm rot="16200000">
            <a:off x="628829" y="2284490"/>
            <a:ext cx="1333706" cy="430887"/>
          </a:xfrm>
          <a:prstGeom prst="rect">
            <a:avLst/>
          </a:prstGeom>
          <a:noFill/>
        </p:spPr>
        <p:txBody>
          <a:bodyPr wrap="square" rtlCol="0">
            <a:spAutoFit/>
          </a:bodyPr>
          <a:lstStyle/>
          <a:p>
            <a:pPr algn="ctr"/>
            <a:r>
              <a:rPr lang="en-GB" sz="1100"/>
              <a:t>Baseline / core (Integral)</a:t>
            </a:r>
          </a:p>
        </p:txBody>
      </p:sp>
      <p:sp>
        <p:nvSpPr>
          <p:cNvPr id="31" name="TextBox 30">
            <a:extLst>
              <a:ext uri="{FF2B5EF4-FFF2-40B4-BE49-F238E27FC236}">
                <a16:creationId xmlns:a16="http://schemas.microsoft.com/office/drawing/2014/main" id="{49D83486-BA02-52AB-1053-807BA5AFEBD9}"/>
              </a:ext>
            </a:extLst>
          </p:cNvPr>
          <p:cNvSpPr txBox="1"/>
          <p:nvPr/>
        </p:nvSpPr>
        <p:spPr>
          <a:xfrm>
            <a:off x="2542808" y="5677809"/>
            <a:ext cx="1333706" cy="261610"/>
          </a:xfrm>
          <a:prstGeom prst="rect">
            <a:avLst/>
          </a:prstGeom>
          <a:noFill/>
        </p:spPr>
        <p:txBody>
          <a:bodyPr wrap="square" rtlCol="0">
            <a:spAutoFit/>
          </a:bodyPr>
          <a:lstStyle/>
          <a:p>
            <a:pPr algn="ctr"/>
            <a:r>
              <a:rPr lang="en-GB" sz="1100" b="1"/>
              <a:t>£1m</a:t>
            </a:r>
          </a:p>
        </p:txBody>
      </p:sp>
      <p:sp>
        <p:nvSpPr>
          <p:cNvPr id="33" name="TextBox 32">
            <a:extLst>
              <a:ext uri="{FF2B5EF4-FFF2-40B4-BE49-F238E27FC236}">
                <a16:creationId xmlns:a16="http://schemas.microsoft.com/office/drawing/2014/main" id="{1698CC19-5C85-198E-DA30-B6F345EA0379}"/>
              </a:ext>
            </a:extLst>
          </p:cNvPr>
          <p:cNvSpPr txBox="1"/>
          <p:nvPr/>
        </p:nvSpPr>
        <p:spPr>
          <a:xfrm>
            <a:off x="5776712" y="5664199"/>
            <a:ext cx="1333706" cy="261610"/>
          </a:xfrm>
          <a:prstGeom prst="rect">
            <a:avLst/>
          </a:prstGeom>
          <a:noFill/>
        </p:spPr>
        <p:txBody>
          <a:bodyPr wrap="square" rtlCol="0">
            <a:spAutoFit/>
          </a:bodyPr>
          <a:lstStyle/>
          <a:p>
            <a:pPr algn="ctr"/>
            <a:r>
              <a:rPr lang="en-GB" sz="1100" b="1"/>
              <a:t>£10m</a:t>
            </a:r>
          </a:p>
        </p:txBody>
      </p:sp>
      <p:sp>
        <p:nvSpPr>
          <p:cNvPr id="53" name="TextBox 52">
            <a:extLst>
              <a:ext uri="{FF2B5EF4-FFF2-40B4-BE49-F238E27FC236}">
                <a16:creationId xmlns:a16="http://schemas.microsoft.com/office/drawing/2014/main" id="{97E4B693-11C1-FC1D-434D-BCA02C85906B}"/>
              </a:ext>
            </a:extLst>
          </p:cNvPr>
          <p:cNvSpPr txBox="1"/>
          <p:nvPr/>
        </p:nvSpPr>
        <p:spPr>
          <a:xfrm>
            <a:off x="8250490" y="5684614"/>
            <a:ext cx="1333706" cy="261610"/>
          </a:xfrm>
          <a:prstGeom prst="rect">
            <a:avLst/>
          </a:prstGeom>
          <a:noFill/>
        </p:spPr>
        <p:txBody>
          <a:bodyPr wrap="square" rtlCol="0">
            <a:spAutoFit/>
          </a:bodyPr>
          <a:lstStyle/>
          <a:p>
            <a:pPr algn="ctr"/>
            <a:r>
              <a:rPr lang="en-GB" sz="1100" b="1"/>
              <a:t>£100m</a:t>
            </a:r>
          </a:p>
        </p:txBody>
      </p:sp>
      <p:sp>
        <p:nvSpPr>
          <p:cNvPr id="22" name="Oval 21">
            <a:extLst>
              <a:ext uri="{FF2B5EF4-FFF2-40B4-BE49-F238E27FC236}">
                <a16:creationId xmlns:a16="http://schemas.microsoft.com/office/drawing/2014/main" id="{58AE9E0F-3EA1-450C-AC07-E8A72D6ADA85}"/>
              </a:ext>
            </a:extLst>
          </p:cNvPr>
          <p:cNvSpPr/>
          <p:nvPr/>
        </p:nvSpPr>
        <p:spPr>
          <a:xfrm>
            <a:off x="11092358" y="4332162"/>
            <a:ext cx="292487" cy="276886"/>
          </a:xfrm>
          <a:prstGeom prst="ellipse">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CCA472B1-5102-EE6E-4354-91CC41353854}"/>
              </a:ext>
            </a:extLst>
          </p:cNvPr>
          <p:cNvSpPr txBox="1"/>
          <p:nvPr/>
        </p:nvSpPr>
        <p:spPr>
          <a:xfrm>
            <a:off x="11342528" y="4331883"/>
            <a:ext cx="810416" cy="461665"/>
          </a:xfrm>
          <a:prstGeom prst="rect">
            <a:avLst/>
          </a:prstGeom>
          <a:noFill/>
        </p:spPr>
        <p:txBody>
          <a:bodyPr wrap="square" rtlCol="0">
            <a:spAutoFit/>
          </a:bodyPr>
          <a:lstStyle/>
          <a:p>
            <a:r>
              <a:rPr lang="en-GB" sz="1200" b="1"/>
              <a:t>Revenue/ income</a:t>
            </a:r>
            <a:endParaRPr lang="en-GB" b="1"/>
          </a:p>
        </p:txBody>
      </p:sp>
      <p:sp>
        <p:nvSpPr>
          <p:cNvPr id="25" name="TextBox 24">
            <a:extLst>
              <a:ext uri="{FF2B5EF4-FFF2-40B4-BE49-F238E27FC236}">
                <a16:creationId xmlns:a16="http://schemas.microsoft.com/office/drawing/2014/main" id="{AECDA879-BF80-5A57-4BF1-FF7733D69E68}"/>
              </a:ext>
            </a:extLst>
          </p:cNvPr>
          <p:cNvSpPr txBox="1"/>
          <p:nvPr/>
        </p:nvSpPr>
        <p:spPr>
          <a:xfrm>
            <a:off x="1418609" y="5847864"/>
            <a:ext cx="3218031" cy="369332"/>
          </a:xfrm>
          <a:prstGeom prst="rect">
            <a:avLst/>
          </a:prstGeom>
          <a:noFill/>
        </p:spPr>
        <p:txBody>
          <a:bodyPr wrap="square" rtlCol="0">
            <a:spAutoFit/>
          </a:bodyPr>
          <a:lstStyle/>
          <a:p>
            <a:r>
              <a:rPr lang="en-GB" sz="900" b="1" i="1"/>
              <a:t>FE and WMCA completed a detailed market mapping of funder types and funding streams</a:t>
            </a:r>
          </a:p>
        </p:txBody>
      </p:sp>
      <p:sp>
        <p:nvSpPr>
          <p:cNvPr id="26" name="TextBox 25">
            <a:extLst>
              <a:ext uri="{FF2B5EF4-FFF2-40B4-BE49-F238E27FC236}">
                <a16:creationId xmlns:a16="http://schemas.microsoft.com/office/drawing/2014/main" id="{547E8A16-B5E5-C8A0-1B4B-BC526D4B8E4F}"/>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31</a:t>
            </a:r>
            <a:endParaRPr lang="en-GB" sz="1200"/>
          </a:p>
        </p:txBody>
      </p:sp>
      <p:sp>
        <p:nvSpPr>
          <p:cNvPr id="27" name="TextBox 26">
            <a:extLst>
              <a:ext uri="{FF2B5EF4-FFF2-40B4-BE49-F238E27FC236}">
                <a16:creationId xmlns:a16="http://schemas.microsoft.com/office/drawing/2014/main" id="{F313C751-DAA1-E4C5-69A1-7132D6379079}"/>
              </a:ext>
            </a:extLst>
          </p:cNvPr>
          <p:cNvSpPr txBox="1"/>
          <p:nvPr/>
        </p:nvSpPr>
        <p:spPr>
          <a:xfrm>
            <a:off x="408702" y="247780"/>
            <a:ext cx="10147751" cy="601255"/>
          </a:xfrm>
          <a:prstGeom prst="rect">
            <a:avLst/>
          </a:prstGeom>
          <a:noFill/>
        </p:spPr>
        <p:txBody>
          <a:bodyPr wrap="square" lIns="91440" tIns="45720" rIns="91440" bIns="45720" anchor="t">
            <a:spAutoFit/>
          </a:bodyPr>
          <a:lstStyle/>
          <a:p>
            <a:pPr>
              <a:lnSpc>
                <a:spcPct val="107000"/>
              </a:lnSpc>
              <a:spcAft>
                <a:spcPts val="800"/>
              </a:spcAft>
            </a:pPr>
            <a:r>
              <a:rPr lang="en-GB" sz="3200" b="1">
                <a:solidFill>
                  <a:srgbClr val="32543D"/>
                </a:solidFill>
                <a:ea typeface="Calibri"/>
                <a:cs typeface="Arial"/>
              </a:rPr>
              <a:t>Lack of relevant funders and investors </a:t>
            </a:r>
          </a:p>
        </p:txBody>
      </p:sp>
    </p:spTree>
    <p:extLst>
      <p:ext uri="{BB962C8B-B14F-4D97-AF65-F5344CB8AC3E}">
        <p14:creationId xmlns:p14="http://schemas.microsoft.com/office/powerpoint/2010/main" val="741364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51C5D2-03F4-A8CC-B02C-0E27B0205DD2}"/>
              </a:ext>
            </a:extLst>
          </p:cNvPr>
          <p:cNvSpPr/>
          <p:nvPr/>
        </p:nvSpPr>
        <p:spPr>
          <a:xfrm>
            <a:off x="0" y="6219645"/>
            <a:ext cx="12191999" cy="638355"/>
          </a:xfrm>
          <a:prstGeom prst="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12720557-5976-EA7F-BA6C-0E6B38C607C2}"/>
              </a:ext>
            </a:extLst>
          </p:cNvPr>
          <p:cNvSpPr>
            <a:spLocks noGrp="1"/>
          </p:cNvSpPr>
          <p:nvPr>
            <p:ph type="body" sz="quarter" idx="12"/>
          </p:nvPr>
        </p:nvSpPr>
        <p:spPr>
          <a:xfrm>
            <a:off x="419266" y="848032"/>
            <a:ext cx="10634133" cy="259558"/>
          </a:xfr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0">
                <a:solidFill>
                  <a:schemeClr val="tx1"/>
                </a:solidFill>
              </a:rPr>
              <a:t>Across the key urban nature markets, overall funding is limited and the available funding is concentrated in public/philanthropic grants. </a:t>
            </a:r>
          </a:p>
        </p:txBody>
      </p:sp>
      <p:sp>
        <p:nvSpPr>
          <p:cNvPr id="19" name="Rectangle 18">
            <a:extLst>
              <a:ext uri="{FF2B5EF4-FFF2-40B4-BE49-F238E27FC236}">
                <a16:creationId xmlns:a16="http://schemas.microsoft.com/office/drawing/2014/main" id="{6BC137D1-1FB3-4CF6-7DE7-7B6C400A3C4E}"/>
              </a:ext>
            </a:extLst>
          </p:cNvPr>
          <p:cNvSpPr/>
          <p:nvPr/>
        </p:nvSpPr>
        <p:spPr>
          <a:xfrm>
            <a:off x="770565" y="1615066"/>
            <a:ext cx="1476089" cy="838938"/>
          </a:xfrm>
          <a:prstGeom prst="rect">
            <a:avLst/>
          </a:prstGeom>
          <a:solidFill>
            <a:schemeClr val="bg2"/>
          </a:solidFill>
          <a:ln w="6350" cap="flat" cmpd="sng" algn="ctr">
            <a:solidFill>
              <a:sysClr val="window" lastClr="FFFFFF"/>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Aptos" panose="02110004020202020204"/>
              </a:defRPr>
            </a:lvl1pPr>
            <a:lvl2pPr marL="457200" algn="l" defTabSz="914400" rtl="0" eaLnBrk="1" latinLnBrk="0" hangingPunct="1">
              <a:defRPr sz="1800" kern="1200">
                <a:solidFill>
                  <a:sysClr val="window" lastClr="FFFFFF"/>
                </a:solidFill>
                <a:latin typeface="Aptos" panose="02110004020202020204"/>
              </a:defRPr>
            </a:lvl2pPr>
            <a:lvl3pPr marL="914400" algn="l" defTabSz="914400" rtl="0" eaLnBrk="1" latinLnBrk="0" hangingPunct="1">
              <a:defRPr sz="1800" kern="1200">
                <a:solidFill>
                  <a:sysClr val="window" lastClr="FFFFFF"/>
                </a:solidFill>
                <a:latin typeface="Aptos" panose="02110004020202020204"/>
              </a:defRPr>
            </a:lvl3pPr>
            <a:lvl4pPr marL="1371600" algn="l" defTabSz="914400" rtl="0" eaLnBrk="1" latinLnBrk="0" hangingPunct="1">
              <a:defRPr sz="1800" kern="1200">
                <a:solidFill>
                  <a:sysClr val="window" lastClr="FFFFFF"/>
                </a:solidFill>
                <a:latin typeface="Aptos" panose="02110004020202020204"/>
              </a:defRPr>
            </a:lvl4pPr>
            <a:lvl5pPr marL="1828800" algn="l" defTabSz="914400" rtl="0" eaLnBrk="1" latinLnBrk="0" hangingPunct="1">
              <a:defRPr sz="1800" kern="1200">
                <a:solidFill>
                  <a:sysClr val="window" lastClr="FFFFFF"/>
                </a:solidFill>
                <a:latin typeface="Aptos" panose="02110004020202020204"/>
              </a:defRPr>
            </a:lvl5pPr>
            <a:lvl6pPr marL="2286000" algn="l" defTabSz="914400" rtl="0" eaLnBrk="1" latinLnBrk="0" hangingPunct="1">
              <a:defRPr sz="1800" kern="1200">
                <a:solidFill>
                  <a:sysClr val="window" lastClr="FFFFFF"/>
                </a:solidFill>
                <a:latin typeface="Aptos" panose="02110004020202020204"/>
              </a:defRPr>
            </a:lvl6pPr>
            <a:lvl7pPr marL="2743200" algn="l" defTabSz="914400" rtl="0" eaLnBrk="1" latinLnBrk="0" hangingPunct="1">
              <a:defRPr sz="1800" kern="1200">
                <a:solidFill>
                  <a:sysClr val="window" lastClr="FFFFFF"/>
                </a:solidFill>
                <a:latin typeface="Aptos" panose="02110004020202020204"/>
              </a:defRPr>
            </a:lvl7pPr>
            <a:lvl8pPr marL="3200400" algn="l" defTabSz="914400" rtl="0" eaLnBrk="1" latinLnBrk="0" hangingPunct="1">
              <a:defRPr sz="1800" kern="1200">
                <a:solidFill>
                  <a:sysClr val="window" lastClr="FFFFFF"/>
                </a:solidFill>
                <a:latin typeface="Aptos" panose="02110004020202020204"/>
              </a:defRPr>
            </a:lvl8pPr>
            <a:lvl9pPr marL="3657600" algn="l" defTabSz="914400" rtl="0" eaLnBrk="1" latinLnBrk="0" hangingPunct="1">
              <a:defRPr sz="1800" kern="1200">
                <a:solidFill>
                  <a:sysClr val="window" lastClr="FFFFFF"/>
                </a:solidFill>
                <a:latin typeface="Aptos" panose="02110004020202020204"/>
              </a:defRPr>
            </a:lvl9pPr>
          </a:lstStyle>
          <a:p>
            <a:pPr algn="ctr"/>
            <a:r>
              <a:rPr lang="en-US" sz="1200" b="1">
                <a:solidFill>
                  <a:schemeClr val="tx1"/>
                </a:solidFill>
              </a:rPr>
              <a:t>Biodiversity units/ credits</a:t>
            </a:r>
            <a:endParaRPr lang="en-GB" sz="1200" b="1">
              <a:solidFill>
                <a:schemeClr val="tx1"/>
              </a:solidFill>
            </a:endParaRPr>
          </a:p>
        </p:txBody>
      </p:sp>
      <p:sp>
        <p:nvSpPr>
          <p:cNvPr id="3" name="Rectangle 2">
            <a:extLst>
              <a:ext uri="{FF2B5EF4-FFF2-40B4-BE49-F238E27FC236}">
                <a16:creationId xmlns:a16="http://schemas.microsoft.com/office/drawing/2014/main" id="{702E670C-7B97-465A-34C6-EF558E0073A8}"/>
              </a:ext>
            </a:extLst>
          </p:cNvPr>
          <p:cNvSpPr/>
          <p:nvPr/>
        </p:nvSpPr>
        <p:spPr>
          <a:xfrm>
            <a:off x="534678" y="1440568"/>
            <a:ext cx="4991248" cy="1272142"/>
          </a:xfrm>
          <a:prstGeom prst="rect">
            <a:avLst/>
          </a:prstGeom>
          <a:noFill/>
          <a:ln w="19050">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112F1AC-049A-629E-D00F-ABAA60AE6F59}"/>
              </a:ext>
            </a:extLst>
          </p:cNvPr>
          <p:cNvSpPr/>
          <p:nvPr/>
        </p:nvSpPr>
        <p:spPr>
          <a:xfrm>
            <a:off x="2375074" y="1613430"/>
            <a:ext cx="235882" cy="26557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F515F16-31EF-3D91-3D49-13EFBC5DC907}"/>
              </a:ext>
            </a:extLst>
          </p:cNvPr>
          <p:cNvSpPr/>
          <p:nvPr/>
        </p:nvSpPr>
        <p:spPr>
          <a:xfrm>
            <a:off x="2375073" y="1911640"/>
            <a:ext cx="654578" cy="2326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AF4A3B1-3B34-69D8-3FD9-E0A16997F4BE}"/>
              </a:ext>
            </a:extLst>
          </p:cNvPr>
          <p:cNvSpPr/>
          <p:nvPr/>
        </p:nvSpPr>
        <p:spPr>
          <a:xfrm>
            <a:off x="2375073" y="2176890"/>
            <a:ext cx="235883" cy="24342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568A045F-0253-5E7B-0C6D-2441A55E95A1}"/>
              </a:ext>
            </a:extLst>
          </p:cNvPr>
          <p:cNvCxnSpPr>
            <a:cxnSpLocks/>
          </p:cNvCxnSpPr>
          <p:nvPr/>
        </p:nvCxnSpPr>
        <p:spPr>
          <a:xfrm>
            <a:off x="2375072" y="2454004"/>
            <a:ext cx="1476089" cy="0"/>
          </a:xfrm>
          <a:prstGeom prst="straightConnector1">
            <a:avLst/>
          </a:prstGeom>
          <a:ln w="28575">
            <a:solidFill>
              <a:schemeClr val="accent2"/>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69F0F7-0F63-113C-B1CF-B79DD53D5534}"/>
              </a:ext>
            </a:extLst>
          </p:cNvPr>
          <p:cNvCxnSpPr>
            <a:cxnSpLocks/>
          </p:cNvCxnSpPr>
          <p:nvPr/>
        </p:nvCxnSpPr>
        <p:spPr>
          <a:xfrm>
            <a:off x="2375072" y="1615065"/>
            <a:ext cx="0" cy="838939"/>
          </a:xfrm>
          <a:prstGeom prst="line">
            <a:avLst/>
          </a:prstGeom>
          <a:ln w="28575">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48DCA018-F389-F05C-4D7A-87D55B68ED7A}"/>
              </a:ext>
            </a:extLst>
          </p:cNvPr>
          <p:cNvSpPr/>
          <p:nvPr/>
        </p:nvSpPr>
        <p:spPr>
          <a:xfrm>
            <a:off x="6416248" y="4472245"/>
            <a:ext cx="1476089" cy="838938"/>
          </a:xfrm>
          <a:prstGeom prst="rect">
            <a:avLst/>
          </a:prstGeom>
          <a:solidFill>
            <a:schemeClr val="bg2"/>
          </a:solidFill>
          <a:ln w="6350" cap="flat" cmpd="sng" algn="ctr">
            <a:solidFill>
              <a:sysClr val="window" lastClr="FFFFFF"/>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Aptos" panose="02110004020202020204"/>
              </a:defRPr>
            </a:lvl1pPr>
            <a:lvl2pPr marL="457200" algn="l" defTabSz="914400" rtl="0" eaLnBrk="1" latinLnBrk="0" hangingPunct="1">
              <a:defRPr sz="1800" kern="1200">
                <a:solidFill>
                  <a:sysClr val="window" lastClr="FFFFFF"/>
                </a:solidFill>
                <a:latin typeface="Aptos" panose="02110004020202020204"/>
              </a:defRPr>
            </a:lvl2pPr>
            <a:lvl3pPr marL="914400" algn="l" defTabSz="914400" rtl="0" eaLnBrk="1" latinLnBrk="0" hangingPunct="1">
              <a:defRPr sz="1800" kern="1200">
                <a:solidFill>
                  <a:sysClr val="window" lastClr="FFFFFF"/>
                </a:solidFill>
                <a:latin typeface="Aptos" panose="02110004020202020204"/>
              </a:defRPr>
            </a:lvl3pPr>
            <a:lvl4pPr marL="1371600" algn="l" defTabSz="914400" rtl="0" eaLnBrk="1" latinLnBrk="0" hangingPunct="1">
              <a:defRPr sz="1800" kern="1200">
                <a:solidFill>
                  <a:sysClr val="window" lastClr="FFFFFF"/>
                </a:solidFill>
                <a:latin typeface="Aptos" panose="02110004020202020204"/>
              </a:defRPr>
            </a:lvl4pPr>
            <a:lvl5pPr marL="1828800" algn="l" defTabSz="914400" rtl="0" eaLnBrk="1" latinLnBrk="0" hangingPunct="1">
              <a:defRPr sz="1800" kern="1200">
                <a:solidFill>
                  <a:sysClr val="window" lastClr="FFFFFF"/>
                </a:solidFill>
                <a:latin typeface="Aptos" panose="02110004020202020204"/>
              </a:defRPr>
            </a:lvl5pPr>
            <a:lvl6pPr marL="2286000" algn="l" defTabSz="914400" rtl="0" eaLnBrk="1" latinLnBrk="0" hangingPunct="1">
              <a:defRPr sz="1800" kern="1200">
                <a:solidFill>
                  <a:sysClr val="window" lastClr="FFFFFF"/>
                </a:solidFill>
                <a:latin typeface="Aptos" panose="02110004020202020204"/>
              </a:defRPr>
            </a:lvl6pPr>
            <a:lvl7pPr marL="2743200" algn="l" defTabSz="914400" rtl="0" eaLnBrk="1" latinLnBrk="0" hangingPunct="1">
              <a:defRPr sz="1800" kern="1200">
                <a:solidFill>
                  <a:sysClr val="window" lastClr="FFFFFF"/>
                </a:solidFill>
                <a:latin typeface="Aptos" panose="02110004020202020204"/>
              </a:defRPr>
            </a:lvl7pPr>
            <a:lvl8pPr marL="3200400" algn="l" defTabSz="914400" rtl="0" eaLnBrk="1" latinLnBrk="0" hangingPunct="1">
              <a:defRPr sz="1800" kern="1200">
                <a:solidFill>
                  <a:sysClr val="window" lastClr="FFFFFF"/>
                </a:solidFill>
                <a:latin typeface="Aptos" panose="02110004020202020204"/>
              </a:defRPr>
            </a:lvl8pPr>
            <a:lvl9pPr marL="3657600" algn="l" defTabSz="914400" rtl="0" eaLnBrk="1" latinLnBrk="0" hangingPunct="1">
              <a:defRPr sz="1800" kern="1200">
                <a:solidFill>
                  <a:sysClr val="window" lastClr="FFFFFF"/>
                </a:solidFill>
                <a:latin typeface="Aptos" panose="02110004020202020204"/>
              </a:defRPr>
            </a:lvl9pPr>
          </a:lstStyle>
          <a:p>
            <a:pPr algn="ctr"/>
            <a:r>
              <a:rPr lang="en-US" sz="1200" b="1">
                <a:solidFill>
                  <a:schemeClr val="tx1"/>
                </a:solidFill>
              </a:rPr>
              <a:t>Health/social prescribing</a:t>
            </a:r>
            <a:endParaRPr lang="en-GB" sz="1200" b="1">
              <a:solidFill>
                <a:schemeClr val="tx1"/>
              </a:solidFill>
            </a:endParaRPr>
          </a:p>
        </p:txBody>
      </p:sp>
      <p:sp>
        <p:nvSpPr>
          <p:cNvPr id="35" name="Rectangle 34">
            <a:extLst>
              <a:ext uri="{FF2B5EF4-FFF2-40B4-BE49-F238E27FC236}">
                <a16:creationId xmlns:a16="http://schemas.microsoft.com/office/drawing/2014/main" id="{2E6A56FF-EBE6-F3E2-40F7-C80435800BD3}"/>
              </a:ext>
            </a:extLst>
          </p:cNvPr>
          <p:cNvSpPr/>
          <p:nvPr/>
        </p:nvSpPr>
        <p:spPr>
          <a:xfrm>
            <a:off x="6180361" y="4276695"/>
            <a:ext cx="4988314" cy="1272142"/>
          </a:xfrm>
          <a:prstGeom prst="rect">
            <a:avLst/>
          </a:prstGeom>
          <a:noFill/>
          <a:ln w="19050">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3D08F46A-D676-68E2-B700-F9189E8F90D9}"/>
              </a:ext>
            </a:extLst>
          </p:cNvPr>
          <p:cNvGrpSpPr/>
          <p:nvPr/>
        </p:nvGrpSpPr>
        <p:grpSpPr>
          <a:xfrm>
            <a:off x="8026671" y="4472241"/>
            <a:ext cx="1476089" cy="838942"/>
            <a:chOff x="2581198" y="3214825"/>
            <a:chExt cx="1476089" cy="838942"/>
          </a:xfrm>
        </p:grpSpPr>
        <p:sp>
          <p:nvSpPr>
            <p:cNvPr id="36" name="Rectangle 35">
              <a:extLst>
                <a:ext uri="{FF2B5EF4-FFF2-40B4-BE49-F238E27FC236}">
                  <a16:creationId xmlns:a16="http://schemas.microsoft.com/office/drawing/2014/main" id="{D24B0FB8-C9BF-438A-B21C-AE82C928CEAA}"/>
                </a:ext>
              </a:extLst>
            </p:cNvPr>
            <p:cNvSpPr/>
            <p:nvPr/>
          </p:nvSpPr>
          <p:spPr>
            <a:xfrm>
              <a:off x="2581198" y="3214825"/>
              <a:ext cx="303002" cy="24433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DFBA854-7EE2-5610-15A1-B836048D7F95}"/>
                </a:ext>
              </a:extLst>
            </p:cNvPr>
            <p:cNvSpPr/>
            <p:nvPr/>
          </p:nvSpPr>
          <p:spPr>
            <a:xfrm>
              <a:off x="2601921" y="3512394"/>
              <a:ext cx="45719" cy="25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10D4461-D909-8FF1-E9AA-A80FEC03EC73}"/>
                </a:ext>
              </a:extLst>
            </p:cNvPr>
            <p:cNvSpPr/>
            <p:nvPr/>
          </p:nvSpPr>
          <p:spPr>
            <a:xfrm>
              <a:off x="2581198" y="3807332"/>
              <a:ext cx="354918" cy="21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Arrow Connector 38">
              <a:extLst>
                <a:ext uri="{FF2B5EF4-FFF2-40B4-BE49-F238E27FC236}">
                  <a16:creationId xmlns:a16="http://schemas.microsoft.com/office/drawing/2014/main" id="{4C71FA47-B241-1E59-B9B6-30EF81526143}"/>
                </a:ext>
              </a:extLst>
            </p:cNvPr>
            <p:cNvCxnSpPr>
              <a:cxnSpLocks/>
            </p:cNvCxnSpPr>
            <p:nvPr/>
          </p:nvCxnSpPr>
          <p:spPr>
            <a:xfrm>
              <a:off x="2581198" y="4053767"/>
              <a:ext cx="1476089" cy="0"/>
            </a:xfrm>
            <a:prstGeom prst="straightConnector1">
              <a:avLst/>
            </a:prstGeom>
            <a:ln w="28575">
              <a:solidFill>
                <a:schemeClr val="accent2"/>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80EA874-4F36-87A2-9E52-431216306E51}"/>
                </a:ext>
              </a:extLst>
            </p:cNvPr>
            <p:cNvCxnSpPr>
              <a:cxnSpLocks/>
            </p:cNvCxnSpPr>
            <p:nvPr/>
          </p:nvCxnSpPr>
          <p:spPr>
            <a:xfrm>
              <a:off x="2581198" y="3214828"/>
              <a:ext cx="0" cy="838939"/>
            </a:xfrm>
            <a:prstGeom prst="line">
              <a:avLst/>
            </a:prstGeom>
            <a:ln w="28575">
              <a:solidFill>
                <a:schemeClr val="accent2"/>
              </a:solidFill>
              <a:prstDash val="lgDash"/>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CDE699AC-E4BC-81E4-C775-CF09986C2FE6}"/>
              </a:ext>
            </a:extLst>
          </p:cNvPr>
          <p:cNvSpPr/>
          <p:nvPr/>
        </p:nvSpPr>
        <p:spPr>
          <a:xfrm>
            <a:off x="770565" y="3076201"/>
            <a:ext cx="1476089" cy="838938"/>
          </a:xfrm>
          <a:prstGeom prst="rect">
            <a:avLst/>
          </a:prstGeom>
          <a:solidFill>
            <a:schemeClr val="bg2"/>
          </a:solidFill>
          <a:ln w="6350" cap="flat" cmpd="sng" algn="ctr">
            <a:solidFill>
              <a:sysClr val="window" lastClr="FFFFFF"/>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Aptos" panose="02110004020202020204"/>
              </a:defRPr>
            </a:lvl1pPr>
            <a:lvl2pPr marL="457200" algn="l" defTabSz="914400" rtl="0" eaLnBrk="1" latinLnBrk="0" hangingPunct="1">
              <a:defRPr sz="1800" kern="1200">
                <a:solidFill>
                  <a:sysClr val="window" lastClr="FFFFFF"/>
                </a:solidFill>
                <a:latin typeface="Aptos" panose="02110004020202020204"/>
              </a:defRPr>
            </a:lvl2pPr>
            <a:lvl3pPr marL="914400" algn="l" defTabSz="914400" rtl="0" eaLnBrk="1" latinLnBrk="0" hangingPunct="1">
              <a:defRPr sz="1800" kern="1200">
                <a:solidFill>
                  <a:sysClr val="window" lastClr="FFFFFF"/>
                </a:solidFill>
                <a:latin typeface="Aptos" panose="02110004020202020204"/>
              </a:defRPr>
            </a:lvl3pPr>
            <a:lvl4pPr marL="1371600" algn="l" defTabSz="914400" rtl="0" eaLnBrk="1" latinLnBrk="0" hangingPunct="1">
              <a:defRPr sz="1800" kern="1200">
                <a:solidFill>
                  <a:sysClr val="window" lastClr="FFFFFF"/>
                </a:solidFill>
                <a:latin typeface="Aptos" panose="02110004020202020204"/>
              </a:defRPr>
            </a:lvl4pPr>
            <a:lvl5pPr marL="1828800" algn="l" defTabSz="914400" rtl="0" eaLnBrk="1" latinLnBrk="0" hangingPunct="1">
              <a:defRPr sz="1800" kern="1200">
                <a:solidFill>
                  <a:sysClr val="window" lastClr="FFFFFF"/>
                </a:solidFill>
                <a:latin typeface="Aptos" panose="02110004020202020204"/>
              </a:defRPr>
            </a:lvl5pPr>
            <a:lvl6pPr marL="2286000" algn="l" defTabSz="914400" rtl="0" eaLnBrk="1" latinLnBrk="0" hangingPunct="1">
              <a:defRPr sz="1800" kern="1200">
                <a:solidFill>
                  <a:sysClr val="window" lastClr="FFFFFF"/>
                </a:solidFill>
                <a:latin typeface="Aptos" panose="02110004020202020204"/>
              </a:defRPr>
            </a:lvl6pPr>
            <a:lvl7pPr marL="2743200" algn="l" defTabSz="914400" rtl="0" eaLnBrk="1" latinLnBrk="0" hangingPunct="1">
              <a:defRPr sz="1800" kern="1200">
                <a:solidFill>
                  <a:sysClr val="window" lastClr="FFFFFF"/>
                </a:solidFill>
                <a:latin typeface="Aptos" panose="02110004020202020204"/>
              </a:defRPr>
            </a:lvl7pPr>
            <a:lvl8pPr marL="3200400" algn="l" defTabSz="914400" rtl="0" eaLnBrk="1" latinLnBrk="0" hangingPunct="1">
              <a:defRPr sz="1800" kern="1200">
                <a:solidFill>
                  <a:sysClr val="window" lastClr="FFFFFF"/>
                </a:solidFill>
                <a:latin typeface="Aptos" panose="02110004020202020204"/>
              </a:defRPr>
            </a:lvl8pPr>
            <a:lvl9pPr marL="3657600" algn="l" defTabSz="914400" rtl="0" eaLnBrk="1" latinLnBrk="0" hangingPunct="1">
              <a:defRPr sz="1800" kern="1200">
                <a:solidFill>
                  <a:sysClr val="window" lastClr="FFFFFF"/>
                </a:solidFill>
                <a:latin typeface="Aptos" panose="02110004020202020204"/>
              </a:defRPr>
            </a:lvl9pPr>
          </a:lstStyle>
          <a:p>
            <a:pPr algn="ctr"/>
            <a:r>
              <a:rPr lang="en-US" sz="1200" b="1">
                <a:solidFill>
                  <a:schemeClr val="tx1"/>
                </a:solidFill>
              </a:rPr>
              <a:t>Carbon credits</a:t>
            </a:r>
            <a:endParaRPr lang="en-GB" sz="1200" b="1">
              <a:solidFill>
                <a:schemeClr val="tx1"/>
              </a:solidFill>
            </a:endParaRPr>
          </a:p>
        </p:txBody>
      </p:sp>
      <p:sp>
        <p:nvSpPr>
          <p:cNvPr id="43" name="Rectangle 42">
            <a:extLst>
              <a:ext uri="{FF2B5EF4-FFF2-40B4-BE49-F238E27FC236}">
                <a16:creationId xmlns:a16="http://schemas.microsoft.com/office/drawing/2014/main" id="{698D9127-EC9E-1ABF-51D8-127164F62C8A}"/>
              </a:ext>
            </a:extLst>
          </p:cNvPr>
          <p:cNvSpPr/>
          <p:nvPr/>
        </p:nvSpPr>
        <p:spPr>
          <a:xfrm>
            <a:off x="534677" y="2859598"/>
            <a:ext cx="4988313" cy="1272142"/>
          </a:xfrm>
          <a:prstGeom prst="rect">
            <a:avLst/>
          </a:prstGeom>
          <a:noFill/>
          <a:ln w="19050">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5ACD1911-7F70-3064-DCA1-9CEA08E220A6}"/>
              </a:ext>
            </a:extLst>
          </p:cNvPr>
          <p:cNvGrpSpPr/>
          <p:nvPr/>
        </p:nvGrpSpPr>
        <p:grpSpPr>
          <a:xfrm>
            <a:off x="2336945" y="3076197"/>
            <a:ext cx="1476089" cy="838942"/>
            <a:chOff x="2581198" y="4640436"/>
            <a:chExt cx="1476089" cy="838942"/>
          </a:xfrm>
        </p:grpSpPr>
        <p:sp>
          <p:nvSpPr>
            <p:cNvPr id="44" name="Rectangle 43">
              <a:extLst>
                <a:ext uri="{FF2B5EF4-FFF2-40B4-BE49-F238E27FC236}">
                  <a16:creationId xmlns:a16="http://schemas.microsoft.com/office/drawing/2014/main" id="{139EC894-FBEE-44BF-B023-79D1F230EB44}"/>
                </a:ext>
              </a:extLst>
            </p:cNvPr>
            <p:cNvSpPr/>
            <p:nvPr/>
          </p:nvSpPr>
          <p:spPr>
            <a:xfrm>
              <a:off x="2581199" y="4640436"/>
              <a:ext cx="405842" cy="22362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D6053D1E-2E49-2DE3-D226-BEF40A01D143}"/>
                </a:ext>
              </a:extLst>
            </p:cNvPr>
            <p:cNvSpPr/>
            <p:nvPr/>
          </p:nvSpPr>
          <p:spPr>
            <a:xfrm>
              <a:off x="2601921" y="4929077"/>
              <a:ext cx="671982" cy="22035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99697377-2C10-8FE6-EEE7-245F3380D5AF}"/>
                </a:ext>
              </a:extLst>
            </p:cNvPr>
            <p:cNvSpPr/>
            <p:nvPr/>
          </p:nvSpPr>
          <p:spPr>
            <a:xfrm>
              <a:off x="2581198" y="5209964"/>
              <a:ext cx="405840" cy="2391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Arrow Connector 46">
              <a:extLst>
                <a:ext uri="{FF2B5EF4-FFF2-40B4-BE49-F238E27FC236}">
                  <a16:creationId xmlns:a16="http://schemas.microsoft.com/office/drawing/2014/main" id="{2ACC63C6-1E44-89B2-F597-FA3143BA1771}"/>
                </a:ext>
              </a:extLst>
            </p:cNvPr>
            <p:cNvCxnSpPr>
              <a:cxnSpLocks/>
            </p:cNvCxnSpPr>
            <p:nvPr/>
          </p:nvCxnSpPr>
          <p:spPr>
            <a:xfrm>
              <a:off x="2581198" y="5479378"/>
              <a:ext cx="1476089" cy="0"/>
            </a:xfrm>
            <a:prstGeom prst="straightConnector1">
              <a:avLst/>
            </a:prstGeom>
            <a:ln w="28575">
              <a:solidFill>
                <a:schemeClr val="accent2"/>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1333107-51A4-B7EE-FBCB-C2F3FA916D08}"/>
                </a:ext>
              </a:extLst>
            </p:cNvPr>
            <p:cNvCxnSpPr>
              <a:cxnSpLocks/>
            </p:cNvCxnSpPr>
            <p:nvPr/>
          </p:nvCxnSpPr>
          <p:spPr>
            <a:xfrm>
              <a:off x="2581198" y="4640439"/>
              <a:ext cx="0" cy="838939"/>
            </a:xfrm>
            <a:prstGeom prst="line">
              <a:avLst/>
            </a:prstGeom>
            <a:ln w="28575">
              <a:solidFill>
                <a:schemeClr val="accent2"/>
              </a:solidFill>
              <a:prstDash val="lgDash"/>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A68F0AD2-DA09-6392-6655-47D44A1BF50A}"/>
              </a:ext>
            </a:extLst>
          </p:cNvPr>
          <p:cNvSpPr/>
          <p:nvPr/>
        </p:nvSpPr>
        <p:spPr>
          <a:xfrm>
            <a:off x="753642" y="4490721"/>
            <a:ext cx="1476089" cy="838938"/>
          </a:xfrm>
          <a:prstGeom prst="rect">
            <a:avLst/>
          </a:prstGeom>
          <a:solidFill>
            <a:schemeClr val="bg2"/>
          </a:solidFill>
          <a:ln w="6350" cap="flat" cmpd="sng" algn="ctr">
            <a:solidFill>
              <a:sysClr val="window" lastClr="FFFFFF"/>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Aptos" panose="02110004020202020204"/>
              </a:defRPr>
            </a:lvl1pPr>
            <a:lvl2pPr marL="457200" algn="l" defTabSz="914400" rtl="0" eaLnBrk="1" latinLnBrk="0" hangingPunct="1">
              <a:defRPr sz="1800" kern="1200">
                <a:solidFill>
                  <a:sysClr val="window" lastClr="FFFFFF"/>
                </a:solidFill>
                <a:latin typeface="Aptos" panose="02110004020202020204"/>
              </a:defRPr>
            </a:lvl2pPr>
            <a:lvl3pPr marL="914400" algn="l" defTabSz="914400" rtl="0" eaLnBrk="1" latinLnBrk="0" hangingPunct="1">
              <a:defRPr sz="1800" kern="1200">
                <a:solidFill>
                  <a:sysClr val="window" lastClr="FFFFFF"/>
                </a:solidFill>
                <a:latin typeface="Aptos" panose="02110004020202020204"/>
              </a:defRPr>
            </a:lvl3pPr>
            <a:lvl4pPr marL="1371600" algn="l" defTabSz="914400" rtl="0" eaLnBrk="1" latinLnBrk="0" hangingPunct="1">
              <a:defRPr sz="1800" kern="1200">
                <a:solidFill>
                  <a:sysClr val="window" lastClr="FFFFFF"/>
                </a:solidFill>
                <a:latin typeface="Aptos" panose="02110004020202020204"/>
              </a:defRPr>
            </a:lvl4pPr>
            <a:lvl5pPr marL="1828800" algn="l" defTabSz="914400" rtl="0" eaLnBrk="1" latinLnBrk="0" hangingPunct="1">
              <a:defRPr sz="1800" kern="1200">
                <a:solidFill>
                  <a:sysClr val="window" lastClr="FFFFFF"/>
                </a:solidFill>
                <a:latin typeface="Aptos" panose="02110004020202020204"/>
              </a:defRPr>
            </a:lvl5pPr>
            <a:lvl6pPr marL="2286000" algn="l" defTabSz="914400" rtl="0" eaLnBrk="1" latinLnBrk="0" hangingPunct="1">
              <a:defRPr sz="1800" kern="1200">
                <a:solidFill>
                  <a:sysClr val="window" lastClr="FFFFFF"/>
                </a:solidFill>
                <a:latin typeface="Aptos" panose="02110004020202020204"/>
              </a:defRPr>
            </a:lvl6pPr>
            <a:lvl7pPr marL="2743200" algn="l" defTabSz="914400" rtl="0" eaLnBrk="1" latinLnBrk="0" hangingPunct="1">
              <a:defRPr sz="1800" kern="1200">
                <a:solidFill>
                  <a:sysClr val="window" lastClr="FFFFFF"/>
                </a:solidFill>
                <a:latin typeface="Aptos" panose="02110004020202020204"/>
              </a:defRPr>
            </a:lvl7pPr>
            <a:lvl8pPr marL="3200400" algn="l" defTabSz="914400" rtl="0" eaLnBrk="1" latinLnBrk="0" hangingPunct="1">
              <a:defRPr sz="1800" kern="1200">
                <a:solidFill>
                  <a:sysClr val="window" lastClr="FFFFFF"/>
                </a:solidFill>
                <a:latin typeface="Aptos" panose="02110004020202020204"/>
              </a:defRPr>
            </a:lvl8pPr>
            <a:lvl9pPr marL="3657600" algn="l" defTabSz="914400" rtl="0" eaLnBrk="1" latinLnBrk="0" hangingPunct="1">
              <a:defRPr sz="1800" kern="1200">
                <a:solidFill>
                  <a:sysClr val="window" lastClr="FFFFFF"/>
                </a:solidFill>
                <a:latin typeface="Aptos" panose="02110004020202020204"/>
              </a:defRPr>
            </a:lvl9pPr>
          </a:lstStyle>
          <a:p>
            <a:pPr algn="ctr"/>
            <a:r>
              <a:rPr lang="en-US" sz="1200" b="1">
                <a:solidFill>
                  <a:schemeClr val="tx1"/>
                </a:solidFill>
              </a:rPr>
              <a:t>Ecotourism and green enterprise</a:t>
            </a:r>
            <a:endParaRPr lang="en-GB" sz="1200" b="1">
              <a:solidFill>
                <a:schemeClr val="tx1"/>
              </a:solidFill>
            </a:endParaRPr>
          </a:p>
        </p:txBody>
      </p:sp>
      <p:sp>
        <p:nvSpPr>
          <p:cNvPr id="51" name="Rectangle 50">
            <a:extLst>
              <a:ext uri="{FF2B5EF4-FFF2-40B4-BE49-F238E27FC236}">
                <a16:creationId xmlns:a16="http://schemas.microsoft.com/office/drawing/2014/main" id="{E31D427D-0D91-D58D-4B75-6C592A116FA4}"/>
              </a:ext>
            </a:extLst>
          </p:cNvPr>
          <p:cNvSpPr/>
          <p:nvPr/>
        </p:nvSpPr>
        <p:spPr>
          <a:xfrm>
            <a:off x="519873" y="4274118"/>
            <a:ext cx="4991248" cy="1272142"/>
          </a:xfrm>
          <a:prstGeom prst="rect">
            <a:avLst/>
          </a:prstGeom>
          <a:noFill/>
          <a:ln w="19050">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9D4CE959-1AD2-83D8-7767-E7C5BA54CA10}"/>
              </a:ext>
            </a:extLst>
          </p:cNvPr>
          <p:cNvGrpSpPr/>
          <p:nvPr/>
        </p:nvGrpSpPr>
        <p:grpSpPr>
          <a:xfrm>
            <a:off x="2320022" y="4489396"/>
            <a:ext cx="1476089" cy="840263"/>
            <a:chOff x="7709766" y="1778416"/>
            <a:chExt cx="1476089" cy="840263"/>
          </a:xfrm>
        </p:grpSpPr>
        <p:sp>
          <p:nvSpPr>
            <p:cNvPr id="52" name="Rectangle 51">
              <a:extLst>
                <a:ext uri="{FF2B5EF4-FFF2-40B4-BE49-F238E27FC236}">
                  <a16:creationId xmlns:a16="http://schemas.microsoft.com/office/drawing/2014/main" id="{3894C98A-CE32-8A8C-5AA1-ACD04F9F6103}"/>
                </a:ext>
              </a:extLst>
            </p:cNvPr>
            <p:cNvSpPr/>
            <p:nvPr/>
          </p:nvSpPr>
          <p:spPr>
            <a:xfrm>
              <a:off x="7709767" y="1778416"/>
              <a:ext cx="287987" cy="2439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AD142BE7-5BF3-AFF5-4901-495F5E8A893A}"/>
                </a:ext>
              </a:extLst>
            </p:cNvPr>
            <p:cNvSpPr/>
            <p:nvPr/>
          </p:nvSpPr>
          <p:spPr>
            <a:xfrm>
              <a:off x="7709767" y="2059990"/>
              <a:ext cx="709628" cy="244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30012B89-4EA6-6023-0959-9E8D08B49B20}"/>
                </a:ext>
              </a:extLst>
            </p:cNvPr>
            <p:cNvSpPr/>
            <p:nvPr/>
          </p:nvSpPr>
          <p:spPr>
            <a:xfrm>
              <a:off x="7709767" y="2341564"/>
              <a:ext cx="288000" cy="27711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Arrow Connector 54">
              <a:extLst>
                <a:ext uri="{FF2B5EF4-FFF2-40B4-BE49-F238E27FC236}">
                  <a16:creationId xmlns:a16="http://schemas.microsoft.com/office/drawing/2014/main" id="{1B284F1B-C305-DE26-416B-2AC623CB433D}"/>
                </a:ext>
              </a:extLst>
            </p:cNvPr>
            <p:cNvCxnSpPr>
              <a:cxnSpLocks/>
            </p:cNvCxnSpPr>
            <p:nvPr/>
          </p:nvCxnSpPr>
          <p:spPr>
            <a:xfrm>
              <a:off x="7709766" y="2618679"/>
              <a:ext cx="1476089" cy="0"/>
            </a:xfrm>
            <a:prstGeom prst="straightConnector1">
              <a:avLst/>
            </a:prstGeom>
            <a:ln w="28575">
              <a:solidFill>
                <a:schemeClr val="accent2"/>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7A2A349-914F-FACC-6E2C-9CD57152C228}"/>
                </a:ext>
              </a:extLst>
            </p:cNvPr>
            <p:cNvCxnSpPr>
              <a:cxnSpLocks/>
            </p:cNvCxnSpPr>
            <p:nvPr/>
          </p:nvCxnSpPr>
          <p:spPr>
            <a:xfrm>
              <a:off x="7709766" y="1779740"/>
              <a:ext cx="0" cy="838939"/>
            </a:xfrm>
            <a:prstGeom prst="line">
              <a:avLst/>
            </a:prstGeom>
            <a:ln w="28575">
              <a:solidFill>
                <a:schemeClr val="accent2"/>
              </a:solidFill>
              <a:prstDash val="lgDash"/>
            </a:ln>
          </p:spPr>
          <p:style>
            <a:lnRef idx="1">
              <a:schemeClr val="accent1"/>
            </a:lnRef>
            <a:fillRef idx="0">
              <a:schemeClr val="accent1"/>
            </a:fillRef>
            <a:effectRef idx="0">
              <a:schemeClr val="accent1"/>
            </a:effectRef>
            <a:fontRef idx="minor">
              <a:schemeClr val="tx1"/>
            </a:fontRef>
          </p:style>
        </p:cxnSp>
      </p:grpSp>
      <p:sp>
        <p:nvSpPr>
          <p:cNvPr id="60" name="Rectangle 59">
            <a:extLst>
              <a:ext uri="{FF2B5EF4-FFF2-40B4-BE49-F238E27FC236}">
                <a16:creationId xmlns:a16="http://schemas.microsoft.com/office/drawing/2014/main" id="{408D8913-419A-5412-F811-90822DF882AB}"/>
              </a:ext>
            </a:extLst>
          </p:cNvPr>
          <p:cNvSpPr/>
          <p:nvPr/>
        </p:nvSpPr>
        <p:spPr>
          <a:xfrm>
            <a:off x="6416390" y="3082782"/>
            <a:ext cx="1476089" cy="838938"/>
          </a:xfrm>
          <a:prstGeom prst="rect">
            <a:avLst/>
          </a:prstGeom>
          <a:solidFill>
            <a:schemeClr val="bg2"/>
          </a:solidFill>
          <a:ln w="6350" cap="flat" cmpd="sng" algn="ctr">
            <a:solidFill>
              <a:sysClr val="window" lastClr="FFFFFF"/>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Aptos" panose="02110004020202020204"/>
              </a:defRPr>
            </a:lvl1pPr>
            <a:lvl2pPr marL="457200" algn="l" defTabSz="914400" rtl="0" eaLnBrk="1" latinLnBrk="0" hangingPunct="1">
              <a:defRPr sz="1800" kern="1200">
                <a:solidFill>
                  <a:sysClr val="window" lastClr="FFFFFF"/>
                </a:solidFill>
                <a:latin typeface="Aptos" panose="02110004020202020204"/>
              </a:defRPr>
            </a:lvl2pPr>
            <a:lvl3pPr marL="914400" algn="l" defTabSz="914400" rtl="0" eaLnBrk="1" latinLnBrk="0" hangingPunct="1">
              <a:defRPr sz="1800" kern="1200">
                <a:solidFill>
                  <a:sysClr val="window" lastClr="FFFFFF"/>
                </a:solidFill>
                <a:latin typeface="Aptos" panose="02110004020202020204"/>
              </a:defRPr>
            </a:lvl3pPr>
            <a:lvl4pPr marL="1371600" algn="l" defTabSz="914400" rtl="0" eaLnBrk="1" latinLnBrk="0" hangingPunct="1">
              <a:defRPr sz="1800" kern="1200">
                <a:solidFill>
                  <a:sysClr val="window" lastClr="FFFFFF"/>
                </a:solidFill>
                <a:latin typeface="Aptos" panose="02110004020202020204"/>
              </a:defRPr>
            </a:lvl4pPr>
            <a:lvl5pPr marL="1828800" algn="l" defTabSz="914400" rtl="0" eaLnBrk="1" latinLnBrk="0" hangingPunct="1">
              <a:defRPr sz="1800" kern="1200">
                <a:solidFill>
                  <a:sysClr val="window" lastClr="FFFFFF"/>
                </a:solidFill>
                <a:latin typeface="Aptos" panose="02110004020202020204"/>
              </a:defRPr>
            </a:lvl5pPr>
            <a:lvl6pPr marL="2286000" algn="l" defTabSz="914400" rtl="0" eaLnBrk="1" latinLnBrk="0" hangingPunct="1">
              <a:defRPr sz="1800" kern="1200">
                <a:solidFill>
                  <a:sysClr val="window" lastClr="FFFFFF"/>
                </a:solidFill>
                <a:latin typeface="Aptos" panose="02110004020202020204"/>
              </a:defRPr>
            </a:lvl6pPr>
            <a:lvl7pPr marL="2743200" algn="l" defTabSz="914400" rtl="0" eaLnBrk="1" latinLnBrk="0" hangingPunct="1">
              <a:defRPr sz="1800" kern="1200">
                <a:solidFill>
                  <a:sysClr val="window" lastClr="FFFFFF"/>
                </a:solidFill>
                <a:latin typeface="Aptos" panose="02110004020202020204"/>
              </a:defRPr>
            </a:lvl7pPr>
            <a:lvl8pPr marL="3200400" algn="l" defTabSz="914400" rtl="0" eaLnBrk="1" latinLnBrk="0" hangingPunct="1">
              <a:defRPr sz="1800" kern="1200">
                <a:solidFill>
                  <a:sysClr val="window" lastClr="FFFFFF"/>
                </a:solidFill>
                <a:latin typeface="Aptos" panose="02110004020202020204"/>
              </a:defRPr>
            </a:lvl8pPr>
            <a:lvl9pPr marL="3657600" algn="l" defTabSz="914400" rtl="0" eaLnBrk="1" latinLnBrk="0" hangingPunct="1">
              <a:defRPr sz="1800" kern="1200">
                <a:solidFill>
                  <a:sysClr val="window" lastClr="FFFFFF"/>
                </a:solidFill>
                <a:latin typeface="Aptos" panose="02110004020202020204"/>
              </a:defRPr>
            </a:lvl9pPr>
          </a:lstStyle>
          <a:p>
            <a:pPr algn="ctr"/>
            <a:r>
              <a:rPr lang="en-US" sz="1200" b="1" err="1">
                <a:solidFill>
                  <a:schemeClr val="tx1"/>
                </a:solidFill>
              </a:rPr>
              <a:t>SuDS</a:t>
            </a:r>
            <a:r>
              <a:rPr lang="en-US" sz="1200" b="1">
                <a:solidFill>
                  <a:schemeClr val="tx1"/>
                </a:solidFill>
              </a:rPr>
              <a:t> and water quality </a:t>
            </a:r>
            <a:endParaRPr lang="en-GB" sz="1200" b="1">
              <a:solidFill>
                <a:schemeClr val="tx1"/>
              </a:solidFill>
            </a:endParaRPr>
          </a:p>
        </p:txBody>
      </p:sp>
      <p:sp>
        <p:nvSpPr>
          <p:cNvPr id="61" name="Rectangle 60">
            <a:extLst>
              <a:ext uri="{FF2B5EF4-FFF2-40B4-BE49-F238E27FC236}">
                <a16:creationId xmlns:a16="http://schemas.microsoft.com/office/drawing/2014/main" id="{B645E79F-A8E6-ACB1-2BF8-3E62742B97DD}"/>
              </a:ext>
            </a:extLst>
          </p:cNvPr>
          <p:cNvSpPr/>
          <p:nvPr/>
        </p:nvSpPr>
        <p:spPr>
          <a:xfrm>
            <a:off x="6180502" y="2866179"/>
            <a:ext cx="4988173" cy="1272142"/>
          </a:xfrm>
          <a:prstGeom prst="rect">
            <a:avLst/>
          </a:prstGeom>
          <a:noFill/>
          <a:ln w="19050">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D62F4A11-5EF3-B47B-02E4-3310A27EB081}"/>
              </a:ext>
            </a:extLst>
          </p:cNvPr>
          <p:cNvGrpSpPr/>
          <p:nvPr/>
        </p:nvGrpSpPr>
        <p:grpSpPr>
          <a:xfrm>
            <a:off x="7982770" y="3081457"/>
            <a:ext cx="1476089" cy="840263"/>
            <a:chOff x="8227023" y="3213504"/>
            <a:chExt cx="1476089" cy="840263"/>
          </a:xfrm>
        </p:grpSpPr>
        <p:sp>
          <p:nvSpPr>
            <p:cNvPr id="62" name="Rectangle 61">
              <a:extLst>
                <a:ext uri="{FF2B5EF4-FFF2-40B4-BE49-F238E27FC236}">
                  <a16:creationId xmlns:a16="http://schemas.microsoft.com/office/drawing/2014/main" id="{EF92B5FD-2341-7639-46E6-8C270735BE81}"/>
                </a:ext>
              </a:extLst>
            </p:cNvPr>
            <p:cNvSpPr/>
            <p:nvPr/>
          </p:nvSpPr>
          <p:spPr>
            <a:xfrm>
              <a:off x="8227025" y="3213504"/>
              <a:ext cx="490256" cy="27072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EABF59FB-E8D6-53B6-D0FB-A15A50C49D36}"/>
                </a:ext>
              </a:extLst>
            </p:cNvPr>
            <p:cNvSpPr/>
            <p:nvPr/>
          </p:nvSpPr>
          <p:spPr>
            <a:xfrm>
              <a:off x="8227024" y="3496789"/>
              <a:ext cx="282806" cy="2448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0B0C8D83-72CC-5DF9-6AE1-FB166B80581D}"/>
                </a:ext>
              </a:extLst>
            </p:cNvPr>
            <p:cNvSpPr/>
            <p:nvPr/>
          </p:nvSpPr>
          <p:spPr>
            <a:xfrm>
              <a:off x="8227024" y="3772192"/>
              <a:ext cx="567217" cy="24480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Arrow Connector 64">
              <a:extLst>
                <a:ext uri="{FF2B5EF4-FFF2-40B4-BE49-F238E27FC236}">
                  <a16:creationId xmlns:a16="http://schemas.microsoft.com/office/drawing/2014/main" id="{188A2C83-9131-72B4-452F-A105A5AEEA53}"/>
                </a:ext>
              </a:extLst>
            </p:cNvPr>
            <p:cNvCxnSpPr>
              <a:cxnSpLocks/>
            </p:cNvCxnSpPr>
            <p:nvPr/>
          </p:nvCxnSpPr>
          <p:spPr>
            <a:xfrm>
              <a:off x="8227023" y="4053767"/>
              <a:ext cx="1476089" cy="0"/>
            </a:xfrm>
            <a:prstGeom prst="straightConnector1">
              <a:avLst/>
            </a:prstGeom>
            <a:ln w="28575">
              <a:solidFill>
                <a:schemeClr val="accent2"/>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50C19E6-AF81-6575-58FD-24C9A832511A}"/>
                </a:ext>
              </a:extLst>
            </p:cNvPr>
            <p:cNvCxnSpPr>
              <a:cxnSpLocks/>
            </p:cNvCxnSpPr>
            <p:nvPr/>
          </p:nvCxnSpPr>
          <p:spPr>
            <a:xfrm>
              <a:off x="8227023" y="3214828"/>
              <a:ext cx="0" cy="838939"/>
            </a:xfrm>
            <a:prstGeom prst="line">
              <a:avLst/>
            </a:prstGeom>
            <a:ln w="28575">
              <a:solidFill>
                <a:schemeClr val="accent2"/>
              </a:solidFill>
              <a:prstDash val="lgDash"/>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AF6CC22A-12BF-2477-131A-53861C29AD3E}"/>
              </a:ext>
            </a:extLst>
          </p:cNvPr>
          <p:cNvSpPr/>
          <p:nvPr/>
        </p:nvSpPr>
        <p:spPr>
          <a:xfrm>
            <a:off x="6416390" y="1659535"/>
            <a:ext cx="1476089" cy="838938"/>
          </a:xfrm>
          <a:prstGeom prst="rect">
            <a:avLst/>
          </a:prstGeom>
          <a:solidFill>
            <a:schemeClr val="bg2"/>
          </a:solidFill>
          <a:ln w="6350" cap="flat" cmpd="sng" algn="ctr">
            <a:solidFill>
              <a:sysClr val="window" lastClr="FFFFFF"/>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Aptos" panose="02110004020202020204"/>
              </a:defRPr>
            </a:lvl1pPr>
            <a:lvl2pPr marL="457200" algn="l" defTabSz="914400" rtl="0" eaLnBrk="1" latinLnBrk="0" hangingPunct="1">
              <a:defRPr sz="1800" kern="1200">
                <a:solidFill>
                  <a:sysClr val="window" lastClr="FFFFFF"/>
                </a:solidFill>
                <a:latin typeface="Aptos" panose="02110004020202020204"/>
              </a:defRPr>
            </a:lvl2pPr>
            <a:lvl3pPr marL="914400" algn="l" defTabSz="914400" rtl="0" eaLnBrk="1" latinLnBrk="0" hangingPunct="1">
              <a:defRPr sz="1800" kern="1200">
                <a:solidFill>
                  <a:sysClr val="window" lastClr="FFFFFF"/>
                </a:solidFill>
                <a:latin typeface="Aptos" panose="02110004020202020204"/>
              </a:defRPr>
            </a:lvl3pPr>
            <a:lvl4pPr marL="1371600" algn="l" defTabSz="914400" rtl="0" eaLnBrk="1" latinLnBrk="0" hangingPunct="1">
              <a:defRPr sz="1800" kern="1200">
                <a:solidFill>
                  <a:sysClr val="window" lastClr="FFFFFF"/>
                </a:solidFill>
                <a:latin typeface="Aptos" panose="02110004020202020204"/>
              </a:defRPr>
            </a:lvl4pPr>
            <a:lvl5pPr marL="1828800" algn="l" defTabSz="914400" rtl="0" eaLnBrk="1" latinLnBrk="0" hangingPunct="1">
              <a:defRPr sz="1800" kern="1200">
                <a:solidFill>
                  <a:sysClr val="window" lastClr="FFFFFF"/>
                </a:solidFill>
                <a:latin typeface="Aptos" panose="02110004020202020204"/>
              </a:defRPr>
            </a:lvl5pPr>
            <a:lvl6pPr marL="2286000" algn="l" defTabSz="914400" rtl="0" eaLnBrk="1" latinLnBrk="0" hangingPunct="1">
              <a:defRPr sz="1800" kern="1200">
                <a:solidFill>
                  <a:sysClr val="window" lastClr="FFFFFF"/>
                </a:solidFill>
                <a:latin typeface="Aptos" panose="02110004020202020204"/>
              </a:defRPr>
            </a:lvl6pPr>
            <a:lvl7pPr marL="2743200" algn="l" defTabSz="914400" rtl="0" eaLnBrk="1" latinLnBrk="0" hangingPunct="1">
              <a:defRPr sz="1800" kern="1200">
                <a:solidFill>
                  <a:sysClr val="window" lastClr="FFFFFF"/>
                </a:solidFill>
                <a:latin typeface="Aptos" panose="02110004020202020204"/>
              </a:defRPr>
            </a:lvl7pPr>
            <a:lvl8pPr marL="3200400" algn="l" defTabSz="914400" rtl="0" eaLnBrk="1" latinLnBrk="0" hangingPunct="1">
              <a:defRPr sz="1800" kern="1200">
                <a:solidFill>
                  <a:sysClr val="window" lastClr="FFFFFF"/>
                </a:solidFill>
                <a:latin typeface="Aptos" panose="02110004020202020204"/>
              </a:defRPr>
            </a:lvl8pPr>
            <a:lvl9pPr marL="3657600" algn="l" defTabSz="914400" rtl="0" eaLnBrk="1" latinLnBrk="0" hangingPunct="1">
              <a:defRPr sz="1800" kern="1200">
                <a:solidFill>
                  <a:sysClr val="window" lastClr="FFFFFF"/>
                </a:solidFill>
                <a:latin typeface="Aptos" panose="02110004020202020204"/>
              </a:defRPr>
            </a:lvl9pPr>
          </a:lstStyle>
          <a:p>
            <a:pPr algn="ctr"/>
            <a:r>
              <a:rPr lang="en-US" sz="1200" b="1">
                <a:solidFill>
                  <a:schemeClr val="tx1"/>
                </a:solidFill>
              </a:rPr>
              <a:t>Urban greening (and benefits, e.g. air quality)</a:t>
            </a:r>
            <a:endParaRPr lang="en-GB" sz="1200" b="1">
              <a:solidFill>
                <a:schemeClr val="tx1"/>
              </a:solidFill>
            </a:endParaRPr>
          </a:p>
        </p:txBody>
      </p:sp>
      <p:sp>
        <p:nvSpPr>
          <p:cNvPr id="79" name="Rectangle 78">
            <a:extLst>
              <a:ext uri="{FF2B5EF4-FFF2-40B4-BE49-F238E27FC236}">
                <a16:creationId xmlns:a16="http://schemas.microsoft.com/office/drawing/2014/main" id="{1D7A8275-D47F-ABB2-7A25-1FCACA6B05C6}"/>
              </a:ext>
            </a:extLst>
          </p:cNvPr>
          <p:cNvSpPr/>
          <p:nvPr/>
        </p:nvSpPr>
        <p:spPr>
          <a:xfrm>
            <a:off x="6180503" y="1442932"/>
            <a:ext cx="4988172" cy="1272142"/>
          </a:xfrm>
          <a:prstGeom prst="rect">
            <a:avLst/>
          </a:prstGeom>
          <a:noFill/>
          <a:ln w="19050">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62BC6661-4227-C2EF-4720-1327F611C2F2}"/>
              </a:ext>
            </a:extLst>
          </p:cNvPr>
          <p:cNvSpPr/>
          <p:nvPr/>
        </p:nvSpPr>
        <p:spPr>
          <a:xfrm>
            <a:off x="7982772" y="1653750"/>
            <a:ext cx="282801" cy="24926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E2346C7B-3D26-4232-47CD-B839E378C9EA}"/>
              </a:ext>
            </a:extLst>
          </p:cNvPr>
          <p:cNvSpPr/>
          <p:nvPr/>
        </p:nvSpPr>
        <p:spPr>
          <a:xfrm>
            <a:off x="7982772" y="1948220"/>
            <a:ext cx="45719" cy="2492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7D1DAC81-EA5C-5FE3-FCC4-ACBA4F2834A2}"/>
              </a:ext>
            </a:extLst>
          </p:cNvPr>
          <p:cNvSpPr/>
          <p:nvPr/>
        </p:nvSpPr>
        <p:spPr>
          <a:xfrm>
            <a:off x="7982772" y="2216899"/>
            <a:ext cx="282801" cy="21881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Straight Arrow Connector 82">
            <a:extLst>
              <a:ext uri="{FF2B5EF4-FFF2-40B4-BE49-F238E27FC236}">
                <a16:creationId xmlns:a16="http://schemas.microsoft.com/office/drawing/2014/main" id="{4D0255DA-1E31-2792-8431-8D13A6A90600}"/>
              </a:ext>
            </a:extLst>
          </p:cNvPr>
          <p:cNvCxnSpPr>
            <a:cxnSpLocks/>
          </p:cNvCxnSpPr>
          <p:nvPr/>
        </p:nvCxnSpPr>
        <p:spPr>
          <a:xfrm>
            <a:off x="7982770" y="2498473"/>
            <a:ext cx="1476089" cy="0"/>
          </a:xfrm>
          <a:prstGeom prst="straightConnector1">
            <a:avLst/>
          </a:prstGeom>
          <a:ln w="28575">
            <a:solidFill>
              <a:schemeClr val="accent2"/>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780D275-0DCB-75F8-F136-CDD657EC1E05}"/>
              </a:ext>
            </a:extLst>
          </p:cNvPr>
          <p:cNvCxnSpPr>
            <a:cxnSpLocks/>
          </p:cNvCxnSpPr>
          <p:nvPr/>
        </p:nvCxnSpPr>
        <p:spPr>
          <a:xfrm>
            <a:off x="7982770" y="1659534"/>
            <a:ext cx="0" cy="838939"/>
          </a:xfrm>
          <a:prstGeom prst="line">
            <a:avLst/>
          </a:prstGeom>
          <a:ln w="28575">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4FA664B-9921-3A73-D857-F3534FEDFDC5}"/>
              </a:ext>
            </a:extLst>
          </p:cNvPr>
          <p:cNvSpPr txBox="1"/>
          <p:nvPr/>
        </p:nvSpPr>
        <p:spPr>
          <a:xfrm>
            <a:off x="3988580" y="1514183"/>
            <a:ext cx="1531543" cy="830997"/>
          </a:xfrm>
          <a:prstGeom prst="rect">
            <a:avLst/>
          </a:prstGeom>
          <a:noFill/>
        </p:spPr>
        <p:txBody>
          <a:bodyPr wrap="square" rtlCol="0">
            <a:spAutoFit/>
          </a:bodyPr>
          <a:lstStyle/>
          <a:p>
            <a:r>
              <a:rPr lang="en-GB" sz="1200" b="1" i="1">
                <a:solidFill>
                  <a:schemeClr val="accent3"/>
                </a:solidFill>
              </a:rPr>
              <a:t>Potential buyer(s): </a:t>
            </a:r>
          </a:p>
          <a:p>
            <a:pPr marL="171450" indent="-171450">
              <a:buFont typeface="Arial" panose="020B0604020202020204" pitchFamily="34" charset="0"/>
              <a:buChar char="•"/>
            </a:pPr>
            <a:r>
              <a:rPr lang="en-GB" sz="1200" b="1" i="1">
                <a:solidFill>
                  <a:schemeClr val="accent3"/>
                </a:solidFill>
              </a:rPr>
              <a:t>Project developers</a:t>
            </a:r>
          </a:p>
          <a:p>
            <a:pPr marL="171450" indent="-171450">
              <a:buFont typeface="Arial" panose="020B0604020202020204" pitchFamily="34" charset="0"/>
              <a:buChar char="•"/>
            </a:pPr>
            <a:r>
              <a:rPr lang="en-GB" sz="1200" b="1" i="1">
                <a:solidFill>
                  <a:schemeClr val="accent3"/>
                </a:solidFill>
              </a:rPr>
              <a:t>Corporates</a:t>
            </a:r>
          </a:p>
        </p:txBody>
      </p:sp>
      <p:sp>
        <p:nvSpPr>
          <p:cNvPr id="11" name="TextBox 10">
            <a:extLst>
              <a:ext uri="{FF2B5EF4-FFF2-40B4-BE49-F238E27FC236}">
                <a16:creationId xmlns:a16="http://schemas.microsoft.com/office/drawing/2014/main" id="{2A9E4766-8B7B-148E-DAD8-69CC9AED1A36}"/>
              </a:ext>
            </a:extLst>
          </p:cNvPr>
          <p:cNvSpPr txBox="1"/>
          <p:nvPr/>
        </p:nvSpPr>
        <p:spPr>
          <a:xfrm>
            <a:off x="9644301" y="4342014"/>
            <a:ext cx="1493462" cy="1015663"/>
          </a:xfrm>
          <a:prstGeom prst="rect">
            <a:avLst/>
          </a:prstGeom>
          <a:noFill/>
        </p:spPr>
        <p:txBody>
          <a:bodyPr wrap="square" rtlCol="0">
            <a:spAutoFit/>
          </a:bodyPr>
          <a:lstStyle/>
          <a:p>
            <a:r>
              <a:rPr lang="en-GB" sz="1200" b="1" i="1">
                <a:solidFill>
                  <a:schemeClr val="accent3"/>
                </a:solidFill>
              </a:rPr>
              <a:t>Potential buyer(s): </a:t>
            </a:r>
          </a:p>
          <a:p>
            <a:pPr marL="171450" indent="-171450">
              <a:buFont typeface="Arial" panose="020B0604020202020204" pitchFamily="34" charset="0"/>
              <a:buChar char="•"/>
            </a:pPr>
            <a:r>
              <a:rPr lang="en-GB" sz="1200" b="1" i="1">
                <a:solidFill>
                  <a:schemeClr val="accent3"/>
                </a:solidFill>
              </a:rPr>
              <a:t>Governments</a:t>
            </a:r>
          </a:p>
          <a:p>
            <a:pPr marL="171450" indent="-171450">
              <a:buFont typeface="Arial" panose="020B0604020202020204" pitchFamily="34" charset="0"/>
              <a:buChar char="•"/>
            </a:pPr>
            <a:r>
              <a:rPr lang="en-GB" sz="1200" b="1" i="1">
                <a:solidFill>
                  <a:schemeClr val="accent3"/>
                </a:solidFill>
              </a:rPr>
              <a:t>Foundations (private/ corporate)</a:t>
            </a:r>
          </a:p>
        </p:txBody>
      </p:sp>
      <p:sp>
        <p:nvSpPr>
          <p:cNvPr id="16" name="TextBox 15">
            <a:extLst>
              <a:ext uri="{FF2B5EF4-FFF2-40B4-BE49-F238E27FC236}">
                <a16:creationId xmlns:a16="http://schemas.microsoft.com/office/drawing/2014/main" id="{5DCFBD1B-54ED-E289-B176-B80432B70E85}"/>
              </a:ext>
            </a:extLst>
          </p:cNvPr>
          <p:cNvSpPr txBox="1"/>
          <p:nvPr/>
        </p:nvSpPr>
        <p:spPr>
          <a:xfrm>
            <a:off x="3998618" y="2992463"/>
            <a:ext cx="1493462" cy="830997"/>
          </a:xfrm>
          <a:prstGeom prst="rect">
            <a:avLst/>
          </a:prstGeom>
          <a:noFill/>
        </p:spPr>
        <p:txBody>
          <a:bodyPr wrap="square" rtlCol="0">
            <a:spAutoFit/>
          </a:bodyPr>
          <a:lstStyle/>
          <a:p>
            <a:r>
              <a:rPr lang="en-GB" sz="1200" b="1" i="1">
                <a:solidFill>
                  <a:schemeClr val="accent3"/>
                </a:solidFill>
              </a:rPr>
              <a:t>Potential buyer(s): </a:t>
            </a:r>
          </a:p>
          <a:p>
            <a:pPr marL="171450" indent="-171450">
              <a:buFont typeface="Arial" panose="020B0604020202020204" pitchFamily="34" charset="0"/>
              <a:buChar char="•"/>
            </a:pPr>
            <a:r>
              <a:rPr lang="en-GB" sz="1200" b="1" i="1">
                <a:solidFill>
                  <a:schemeClr val="accent3"/>
                </a:solidFill>
              </a:rPr>
              <a:t>Corporates</a:t>
            </a:r>
          </a:p>
          <a:p>
            <a:pPr marL="171450" indent="-171450">
              <a:buFont typeface="Arial" panose="020B0604020202020204" pitchFamily="34" charset="0"/>
              <a:buChar char="•"/>
            </a:pPr>
            <a:r>
              <a:rPr lang="en-GB" sz="1200" b="1" i="1">
                <a:solidFill>
                  <a:schemeClr val="accent3"/>
                </a:solidFill>
              </a:rPr>
              <a:t>Supply chain off-takers </a:t>
            </a:r>
          </a:p>
        </p:txBody>
      </p:sp>
      <p:sp>
        <p:nvSpPr>
          <p:cNvPr id="20" name="TextBox 19">
            <a:extLst>
              <a:ext uri="{FF2B5EF4-FFF2-40B4-BE49-F238E27FC236}">
                <a16:creationId xmlns:a16="http://schemas.microsoft.com/office/drawing/2014/main" id="{DF0C7473-3154-A42A-C419-2AE2A8A0283A}"/>
              </a:ext>
            </a:extLst>
          </p:cNvPr>
          <p:cNvSpPr txBox="1"/>
          <p:nvPr/>
        </p:nvSpPr>
        <p:spPr>
          <a:xfrm>
            <a:off x="3932164" y="4362221"/>
            <a:ext cx="1531543" cy="646331"/>
          </a:xfrm>
          <a:prstGeom prst="rect">
            <a:avLst/>
          </a:prstGeom>
          <a:noFill/>
        </p:spPr>
        <p:txBody>
          <a:bodyPr wrap="square" rtlCol="0">
            <a:spAutoFit/>
          </a:bodyPr>
          <a:lstStyle/>
          <a:p>
            <a:r>
              <a:rPr lang="en-GB" sz="1200" b="1" i="1">
                <a:solidFill>
                  <a:schemeClr val="accent3"/>
                </a:solidFill>
              </a:rPr>
              <a:t>Potential buyer(s): </a:t>
            </a:r>
          </a:p>
          <a:p>
            <a:pPr marL="171450" indent="-171450">
              <a:buFont typeface="Arial" panose="020B0604020202020204" pitchFamily="34" charset="0"/>
              <a:buChar char="•"/>
            </a:pPr>
            <a:r>
              <a:rPr lang="en-GB" sz="1200" b="1" i="1">
                <a:solidFill>
                  <a:schemeClr val="accent3"/>
                </a:solidFill>
              </a:rPr>
              <a:t>Businesses </a:t>
            </a:r>
          </a:p>
          <a:p>
            <a:pPr marL="171450" indent="-171450">
              <a:buFont typeface="Arial" panose="020B0604020202020204" pitchFamily="34" charset="0"/>
              <a:buChar char="•"/>
            </a:pPr>
            <a:r>
              <a:rPr lang="en-GB" sz="1200" b="1" i="1">
                <a:solidFill>
                  <a:schemeClr val="accent3"/>
                </a:solidFill>
              </a:rPr>
              <a:t>Consumers </a:t>
            </a:r>
          </a:p>
        </p:txBody>
      </p:sp>
      <p:sp>
        <p:nvSpPr>
          <p:cNvPr id="21" name="TextBox 20">
            <a:extLst>
              <a:ext uri="{FF2B5EF4-FFF2-40B4-BE49-F238E27FC236}">
                <a16:creationId xmlns:a16="http://schemas.microsoft.com/office/drawing/2014/main" id="{A41B2850-D630-5B95-F11A-108AEEB4EF97}"/>
              </a:ext>
            </a:extLst>
          </p:cNvPr>
          <p:cNvSpPr txBox="1"/>
          <p:nvPr/>
        </p:nvSpPr>
        <p:spPr>
          <a:xfrm>
            <a:off x="9578871" y="3013757"/>
            <a:ext cx="1531543" cy="1015663"/>
          </a:xfrm>
          <a:prstGeom prst="rect">
            <a:avLst/>
          </a:prstGeom>
          <a:noFill/>
        </p:spPr>
        <p:txBody>
          <a:bodyPr wrap="square" rtlCol="0">
            <a:spAutoFit/>
          </a:bodyPr>
          <a:lstStyle/>
          <a:p>
            <a:r>
              <a:rPr lang="en-GB" sz="1200" b="1" i="1">
                <a:solidFill>
                  <a:schemeClr val="accent3"/>
                </a:solidFill>
              </a:rPr>
              <a:t>Potential buyer(s): </a:t>
            </a:r>
          </a:p>
          <a:p>
            <a:pPr marL="171450" indent="-171450">
              <a:buFont typeface="Arial" panose="020B0604020202020204" pitchFamily="34" charset="0"/>
              <a:buChar char="•"/>
            </a:pPr>
            <a:r>
              <a:rPr lang="en-GB" sz="1200" b="1" i="1">
                <a:solidFill>
                  <a:schemeClr val="accent3"/>
                </a:solidFill>
              </a:rPr>
              <a:t>Water Utilities</a:t>
            </a:r>
          </a:p>
          <a:p>
            <a:pPr marL="171450" indent="-171450">
              <a:buFont typeface="Arial" panose="020B0604020202020204" pitchFamily="34" charset="0"/>
              <a:buChar char="•"/>
            </a:pPr>
            <a:r>
              <a:rPr lang="en-GB" sz="1200" b="1" i="1">
                <a:solidFill>
                  <a:schemeClr val="accent3"/>
                </a:solidFill>
              </a:rPr>
              <a:t>Insurance companies </a:t>
            </a:r>
          </a:p>
          <a:p>
            <a:pPr marL="171450" indent="-171450">
              <a:buFont typeface="Arial" panose="020B0604020202020204" pitchFamily="34" charset="0"/>
              <a:buChar char="•"/>
            </a:pPr>
            <a:r>
              <a:rPr lang="en-GB" sz="1200" b="1" i="1">
                <a:solidFill>
                  <a:schemeClr val="accent3"/>
                </a:solidFill>
              </a:rPr>
              <a:t>Corporates</a:t>
            </a:r>
          </a:p>
        </p:txBody>
      </p:sp>
      <p:sp>
        <p:nvSpPr>
          <p:cNvPr id="22" name="TextBox 21">
            <a:extLst>
              <a:ext uri="{FF2B5EF4-FFF2-40B4-BE49-F238E27FC236}">
                <a16:creationId xmlns:a16="http://schemas.microsoft.com/office/drawing/2014/main" id="{F573EFBF-A96B-5DC4-CA68-EC65303A2844}"/>
              </a:ext>
            </a:extLst>
          </p:cNvPr>
          <p:cNvSpPr txBox="1"/>
          <p:nvPr/>
        </p:nvSpPr>
        <p:spPr>
          <a:xfrm>
            <a:off x="9578871" y="1514183"/>
            <a:ext cx="1531543" cy="1200329"/>
          </a:xfrm>
          <a:prstGeom prst="rect">
            <a:avLst/>
          </a:prstGeom>
          <a:noFill/>
        </p:spPr>
        <p:txBody>
          <a:bodyPr wrap="square" rtlCol="0">
            <a:spAutoFit/>
          </a:bodyPr>
          <a:lstStyle/>
          <a:p>
            <a:r>
              <a:rPr lang="en-GB" sz="1200" b="1" i="1">
                <a:solidFill>
                  <a:schemeClr val="accent3"/>
                </a:solidFill>
              </a:rPr>
              <a:t>Potential buyer(s): </a:t>
            </a:r>
          </a:p>
          <a:p>
            <a:pPr marL="171450" indent="-171450">
              <a:buFont typeface="Arial" panose="020B0604020202020204" pitchFamily="34" charset="0"/>
              <a:buChar char="•"/>
            </a:pPr>
            <a:r>
              <a:rPr lang="en-GB" sz="1200" b="1" i="1">
                <a:solidFill>
                  <a:schemeClr val="accent3"/>
                </a:solidFill>
              </a:rPr>
              <a:t>Governments</a:t>
            </a:r>
          </a:p>
          <a:p>
            <a:pPr marL="171450" indent="-171450">
              <a:buFont typeface="Arial" panose="020B0604020202020204" pitchFamily="34" charset="0"/>
              <a:buChar char="•"/>
            </a:pPr>
            <a:r>
              <a:rPr lang="en-GB" sz="1200" b="1" i="1">
                <a:solidFill>
                  <a:schemeClr val="accent3"/>
                </a:solidFill>
              </a:rPr>
              <a:t>Corporates (CSR)</a:t>
            </a:r>
          </a:p>
          <a:p>
            <a:pPr marL="171450" indent="-171450">
              <a:buFont typeface="Arial" panose="020B0604020202020204" pitchFamily="34" charset="0"/>
              <a:buChar char="•"/>
            </a:pPr>
            <a:r>
              <a:rPr lang="en-GB" sz="1200" b="1" i="1">
                <a:solidFill>
                  <a:schemeClr val="accent3"/>
                </a:solidFill>
              </a:rPr>
              <a:t>Community groups</a:t>
            </a:r>
          </a:p>
        </p:txBody>
      </p:sp>
      <p:sp>
        <p:nvSpPr>
          <p:cNvPr id="23" name="TextBox 22">
            <a:extLst>
              <a:ext uri="{FF2B5EF4-FFF2-40B4-BE49-F238E27FC236}">
                <a16:creationId xmlns:a16="http://schemas.microsoft.com/office/drawing/2014/main" id="{6D0ABEE4-7B07-613C-66FA-27700FE59E1D}"/>
              </a:ext>
            </a:extLst>
          </p:cNvPr>
          <p:cNvSpPr txBox="1"/>
          <p:nvPr/>
        </p:nvSpPr>
        <p:spPr>
          <a:xfrm>
            <a:off x="2293743" y="2435711"/>
            <a:ext cx="2368626" cy="276999"/>
          </a:xfrm>
          <a:prstGeom prst="rect">
            <a:avLst/>
          </a:prstGeom>
          <a:noFill/>
        </p:spPr>
        <p:txBody>
          <a:bodyPr wrap="square" rtlCol="0">
            <a:spAutoFit/>
          </a:bodyPr>
          <a:lstStyle/>
          <a:p>
            <a:r>
              <a:rPr lang="en-GB" sz="1200" b="1">
                <a:solidFill>
                  <a:schemeClr val="accent2"/>
                </a:solidFill>
              </a:rPr>
              <a:t>0     1       2       3       4</a:t>
            </a:r>
          </a:p>
        </p:txBody>
      </p:sp>
      <p:sp>
        <p:nvSpPr>
          <p:cNvPr id="24" name="TextBox 23">
            <a:extLst>
              <a:ext uri="{FF2B5EF4-FFF2-40B4-BE49-F238E27FC236}">
                <a16:creationId xmlns:a16="http://schemas.microsoft.com/office/drawing/2014/main" id="{415C0F63-DFDB-0A9A-7C60-ACCD8A994DC0}"/>
              </a:ext>
            </a:extLst>
          </p:cNvPr>
          <p:cNvSpPr txBox="1"/>
          <p:nvPr/>
        </p:nvSpPr>
        <p:spPr>
          <a:xfrm>
            <a:off x="2229731" y="3878107"/>
            <a:ext cx="2368626" cy="276999"/>
          </a:xfrm>
          <a:prstGeom prst="rect">
            <a:avLst/>
          </a:prstGeom>
          <a:noFill/>
        </p:spPr>
        <p:txBody>
          <a:bodyPr wrap="square" rtlCol="0">
            <a:spAutoFit/>
          </a:bodyPr>
          <a:lstStyle/>
          <a:p>
            <a:r>
              <a:rPr lang="en-GB" sz="1200" b="1">
                <a:solidFill>
                  <a:schemeClr val="accent2"/>
                </a:solidFill>
              </a:rPr>
              <a:t>0     1       2       3       4</a:t>
            </a:r>
          </a:p>
        </p:txBody>
      </p:sp>
      <p:sp>
        <p:nvSpPr>
          <p:cNvPr id="25" name="TextBox 24">
            <a:extLst>
              <a:ext uri="{FF2B5EF4-FFF2-40B4-BE49-F238E27FC236}">
                <a16:creationId xmlns:a16="http://schemas.microsoft.com/office/drawing/2014/main" id="{B6C8C4DA-50EC-5D66-4E54-F46FF5965E84}"/>
              </a:ext>
            </a:extLst>
          </p:cNvPr>
          <p:cNvSpPr txBox="1"/>
          <p:nvPr/>
        </p:nvSpPr>
        <p:spPr>
          <a:xfrm>
            <a:off x="2241385" y="5299525"/>
            <a:ext cx="2368626" cy="276999"/>
          </a:xfrm>
          <a:prstGeom prst="rect">
            <a:avLst/>
          </a:prstGeom>
          <a:noFill/>
        </p:spPr>
        <p:txBody>
          <a:bodyPr wrap="square" rtlCol="0">
            <a:spAutoFit/>
          </a:bodyPr>
          <a:lstStyle/>
          <a:p>
            <a:r>
              <a:rPr lang="en-GB" sz="1200" b="1">
                <a:solidFill>
                  <a:schemeClr val="accent2"/>
                </a:solidFill>
              </a:rPr>
              <a:t>0     1       2       3       4</a:t>
            </a:r>
          </a:p>
        </p:txBody>
      </p:sp>
      <p:sp>
        <p:nvSpPr>
          <p:cNvPr id="26" name="TextBox 25">
            <a:extLst>
              <a:ext uri="{FF2B5EF4-FFF2-40B4-BE49-F238E27FC236}">
                <a16:creationId xmlns:a16="http://schemas.microsoft.com/office/drawing/2014/main" id="{535A9B93-C21F-7C01-D488-5A41838A9635}"/>
              </a:ext>
            </a:extLst>
          </p:cNvPr>
          <p:cNvSpPr txBox="1"/>
          <p:nvPr/>
        </p:nvSpPr>
        <p:spPr>
          <a:xfrm>
            <a:off x="7892337" y="2468011"/>
            <a:ext cx="2368626" cy="276999"/>
          </a:xfrm>
          <a:prstGeom prst="rect">
            <a:avLst/>
          </a:prstGeom>
          <a:noFill/>
        </p:spPr>
        <p:txBody>
          <a:bodyPr wrap="square" rtlCol="0">
            <a:spAutoFit/>
          </a:bodyPr>
          <a:lstStyle/>
          <a:p>
            <a:r>
              <a:rPr lang="en-GB" sz="1200" b="1">
                <a:solidFill>
                  <a:schemeClr val="accent2"/>
                </a:solidFill>
              </a:rPr>
              <a:t>0     1       2       3       4</a:t>
            </a:r>
          </a:p>
        </p:txBody>
      </p:sp>
      <p:sp>
        <p:nvSpPr>
          <p:cNvPr id="33" name="TextBox 32">
            <a:extLst>
              <a:ext uri="{FF2B5EF4-FFF2-40B4-BE49-F238E27FC236}">
                <a16:creationId xmlns:a16="http://schemas.microsoft.com/office/drawing/2014/main" id="{F9A8AED6-015B-8BCA-FAE9-66CF9B63625C}"/>
              </a:ext>
            </a:extLst>
          </p:cNvPr>
          <p:cNvSpPr txBox="1"/>
          <p:nvPr/>
        </p:nvSpPr>
        <p:spPr>
          <a:xfrm>
            <a:off x="7898478" y="3886857"/>
            <a:ext cx="2368626" cy="276999"/>
          </a:xfrm>
          <a:prstGeom prst="rect">
            <a:avLst/>
          </a:prstGeom>
          <a:noFill/>
        </p:spPr>
        <p:txBody>
          <a:bodyPr wrap="square" rtlCol="0">
            <a:spAutoFit/>
          </a:bodyPr>
          <a:lstStyle/>
          <a:p>
            <a:r>
              <a:rPr lang="en-GB" sz="1200" b="1">
                <a:solidFill>
                  <a:schemeClr val="accent2"/>
                </a:solidFill>
              </a:rPr>
              <a:t>0     1       2       3       4</a:t>
            </a:r>
          </a:p>
        </p:txBody>
      </p:sp>
      <p:sp>
        <p:nvSpPr>
          <p:cNvPr id="41" name="TextBox 40">
            <a:extLst>
              <a:ext uri="{FF2B5EF4-FFF2-40B4-BE49-F238E27FC236}">
                <a16:creationId xmlns:a16="http://schemas.microsoft.com/office/drawing/2014/main" id="{7A983714-6DA8-A9C6-4ABE-0570732B736C}"/>
              </a:ext>
            </a:extLst>
          </p:cNvPr>
          <p:cNvSpPr txBox="1"/>
          <p:nvPr/>
        </p:nvSpPr>
        <p:spPr>
          <a:xfrm>
            <a:off x="7976016" y="5293307"/>
            <a:ext cx="2368626" cy="276999"/>
          </a:xfrm>
          <a:prstGeom prst="rect">
            <a:avLst/>
          </a:prstGeom>
          <a:noFill/>
        </p:spPr>
        <p:txBody>
          <a:bodyPr wrap="square" rtlCol="0">
            <a:spAutoFit/>
          </a:bodyPr>
          <a:lstStyle/>
          <a:p>
            <a:r>
              <a:rPr lang="en-GB" sz="1200" b="1">
                <a:solidFill>
                  <a:schemeClr val="accent2"/>
                </a:solidFill>
              </a:rPr>
              <a:t>0     1       2       3       4</a:t>
            </a:r>
          </a:p>
        </p:txBody>
      </p:sp>
      <p:sp>
        <p:nvSpPr>
          <p:cNvPr id="27" name="Rectangle 26">
            <a:extLst>
              <a:ext uri="{FF2B5EF4-FFF2-40B4-BE49-F238E27FC236}">
                <a16:creationId xmlns:a16="http://schemas.microsoft.com/office/drawing/2014/main" id="{873952B1-9922-0277-079C-8D467A1E4BDA}"/>
              </a:ext>
            </a:extLst>
          </p:cNvPr>
          <p:cNvSpPr/>
          <p:nvPr/>
        </p:nvSpPr>
        <p:spPr>
          <a:xfrm>
            <a:off x="1864355" y="5774886"/>
            <a:ext cx="1476089" cy="21469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891847B-D1DA-A752-CCAB-AB59A5506488}"/>
              </a:ext>
            </a:extLst>
          </p:cNvPr>
          <p:cNvSpPr/>
          <p:nvPr/>
        </p:nvSpPr>
        <p:spPr>
          <a:xfrm>
            <a:off x="4562938" y="5761579"/>
            <a:ext cx="1476089" cy="2146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4548825-A7B6-6345-61BB-9B2F7F1BB7DB}"/>
              </a:ext>
            </a:extLst>
          </p:cNvPr>
          <p:cNvSpPr/>
          <p:nvPr/>
        </p:nvSpPr>
        <p:spPr>
          <a:xfrm>
            <a:off x="7061961" y="5791402"/>
            <a:ext cx="1476089" cy="21469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C408D5C3-6DC0-D67F-AD75-9FFCCA7F02E4}"/>
              </a:ext>
            </a:extLst>
          </p:cNvPr>
          <p:cNvSpPr txBox="1"/>
          <p:nvPr/>
        </p:nvSpPr>
        <p:spPr>
          <a:xfrm>
            <a:off x="3344816" y="5647039"/>
            <a:ext cx="2024795" cy="276999"/>
          </a:xfrm>
          <a:prstGeom prst="rect">
            <a:avLst/>
          </a:prstGeom>
          <a:noFill/>
        </p:spPr>
        <p:txBody>
          <a:bodyPr wrap="square" rtlCol="0">
            <a:spAutoFit/>
          </a:bodyPr>
          <a:lstStyle/>
          <a:p>
            <a:r>
              <a:rPr lang="en-GB" sz="1200" b="1"/>
              <a:t>Philanthropic contributions</a:t>
            </a:r>
            <a:endParaRPr lang="en-GB" b="1"/>
          </a:p>
        </p:txBody>
      </p:sp>
      <p:sp>
        <p:nvSpPr>
          <p:cNvPr id="31" name="TextBox 30">
            <a:extLst>
              <a:ext uri="{FF2B5EF4-FFF2-40B4-BE49-F238E27FC236}">
                <a16:creationId xmlns:a16="http://schemas.microsoft.com/office/drawing/2014/main" id="{7A687AF3-796B-8887-4098-41EDC593D198}"/>
              </a:ext>
            </a:extLst>
          </p:cNvPr>
          <p:cNvSpPr txBox="1"/>
          <p:nvPr/>
        </p:nvSpPr>
        <p:spPr>
          <a:xfrm>
            <a:off x="6052590" y="5623079"/>
            <a:ext cx="1373151" cy="276999"/>
          </a:xfrm>
          <a:prstGeom prst="rect">
            <a:avLst/>
          </a:prstGeom>
          <a:noFill/>
        </p:spPr>
        <p:txBody>
          <a:bodyPr wrap="square" rtlCol="0">
            <a:spAutoFit/>
          </a:bodyPr>
          <a:lstStyle/>
          <a:p>
            <a:r>
              <a:rPr lang="en-GB" sz="1200" b="1"/>
              <a:t>Repayable capital</a:t>
            </a:r>
            <a:endParaRPr lang="en-GB" b="1"/>
          </a:p>
        </p:txBody>
      </p:sp>
      <p:sp>
        <p:nvSpPr>
          <p:cNvPr id="32" name="TextBox 31">
            <a:extLst>
              <a:ext uri="{FF2B5EF4-FFF2-40B4-BE49-F238E27FC236}">
                <a16:creationId xmlns:a16="http://schemas.microsoft.com/office/drawing/2014/main" id="{F819D8F5-7371-9CAE-A2B8-1C14ABCEFD66}"/>
              </a:ext>
            </a:extLst>
          </p:cNvPr>
          <p:cNvSpPr txBox="1"/>
          <p:nvPr/>
        </p:nvSpPr>
        <p:spPr>
          <a:xfrm>
            <a:off x="8551613" y="5765439"/>
            <a:ext cx="1104181" cy="276886"/>
          </a:xfrm>
          <a:prstGeom prst="rect">
            <a:avLst/>
          </a:prstGeom>
          <a:noFill/>
        </p:spPr>
        <p:txBody>
          <a:bodyPr wrap="square" rtlCol="0">
            <a:spAutoFit/>
          </a:bodyPr>
          <a:lstStyle/>
          <a:p>
            <a:r>
              <a:rPr lang="en-GB" sz="1200" b="1"/>
              <a:t>Public grants</a:t>
            </a:r>
            <a:endParaRPr lang="en-GB" b="1"/>
          </a:p>
        </p:txBody>
      </p:sp>
      <p:sp>
        <p:nvSpPr>
          <p:cNvPr id="49" name="TextBox 48">
            <a:extLst>
              <a:ext uri="{FF2B5EF4-FFF2-40B4-BE49-F238E27FC236}">
                <a16:creationId xmlns:a16="http://schemas.microsoft.com/office/drawing/2014/main" id="{31EA9095-2FE5-F86C-7B88-D60E2886C782}"/>
              </a:ext>
            </a:extLst>
          </p:cNvPr>
          <p:cNvSpPr txBox="1"/>
          <p:nvPr/>
        </p:nvSpPr>
        <p:spPr>
          <a:xfrm>
            <a:off x="2619325" y="6259435"/>
            <a:ext cx="4597480" cy="938719"/>
          </a:xfrm>
          <a:prstGeom prst="rect">
            <a:avLst/>
          </a:prstGeom>
          <a:noFill/>
        </p:spPr>
        <p:txBody>
          <a:bodyPr wrap="square" rtlCol="0">
            <a:spAutoFit/>
          </a:bodyPr>
          <a:lstStyle/>
          <a:p>
            <a:r>
              <a:rPr lang="en-GB" sz="1100">
                <a:solidFill>
                  <a:schemeClr val="bg1"/>
                </a:solidFill>
              </a:rPr>
              <a:t>0 – No funding available.     </a:t>
            </a:r>
          </a:p>
          <a:p>
            <a:r>
              <a:rPr lang="en-GB" sz="1100">
                <a:solidFill>
                  <a:schemeClr val="bg1"/>
                </a:solidFill>
              </a:rPr>
              <a:t>1 – Limited funding available.</a:t>
            </a:r>
          </a:p>
          <a:p>
            <a:r>
              <a:rPr lang="en-GB" sz="1100">
                <a:solidFill>
                  <a:schemeClr val="bg1"/>
                </a:solidFill>
              </a:rPr>
              <a:t>2 – Some/medium funding available.</a:t>
            </a:r>
          </a:p>
          <a:p>
            <a:endParaRPr lang="en-GB" sz="1100">
              <a:solidFill>
                <a:schemeClr val="bg1"/>
              </a:solidFill>
            </a:endParaRPr>
          </a:p>
          <a:p>
            <a:endParaRPr lang="en-GB" sz="1100">
              <a:solidFill>
                <a:schemeClr val="bg1"/>
              </a:solidFill>
            </a:endParaRPr>
          </a:p>
        </p:txBody>
      </p:sp>
      <p:sp>
        <p:nvSpPr>
          <p:cNvPr id="59" name="TextBox 58">
            <a:extLst>
              <a:ext uri="{FF2B5EF4-FFF2-40B4-BE49-F238E27FC236}">
                <a16:creationId xmlns:a16="http://schemas.microsoft.com/office/drawing/2014/main" id="{BA8E1269-9EAA-39CE-6222-867220D4EF25}"/>
              </a:ext>
            </a:extLst>
          </p:cNvPr>
          <p:cNvSpPr txBox="1"/>
          <p:nvPr/>
        </p:nvSpPr>
        <p:spPr>
          <a:xfrm>
            <a:off x="5525926" y="6138141"/>
            <a:ext cx="6096000" cy="600164"/>
          </a:xfrm>
          <a:prstGeom prst="rect">
            <a:avLst/>
          </a:prstGeom>
          <a:noFill/>
        </p:spPr>
        <p:txBody>
          <a:bodyPr wrap="square" rtlCol="0">
            <a:spAutoFit/>
          </a:bodyPr>
          <a:lstStyle>
            <a:defPPr>
              <a:defRPr lang="en-US"/>
            </a:defPPr>
            <a:lvl1pPr>
              <a:defRPr sz="1100">
                <a:solidFill>
                  <a:schemeClr val="bg1"/>
                </a:solidFill>
              </a:defRPr>
            </a:lvl1pPr>
          </a:lstStyle>
          <a:p>
            <a:endParaRPr lang="en-GB"/>
          </a:p>
          <a:p>
            <a:r>
              <a:rPr lang="en-GB"/>
              <a:t>3 – High amount of funding available. </a:t>
            </a:r>
          </a:p>
          <a:p>
            <a:r>
              <a:rPr lang="en-GB"/>
              <a:t>4 – Very high amount of funding available.</a:t>
            </a:r>
          </a:p>
        </p:txBody>
      </p:sp>
      <p:sp>
        <p:nvSpPr>
          <p:cNvPr id="67" name="Rectangle 66">
            <a:extLst>
              <a:ext uri="{FF2B5EF4-FFF2-40B4-BE49-F238E27FC236}">
                <a16:creationId xmlns:a16="http://schemas.microsoft.com/office/drawing/2014/main" id="{FBCBEECB-9658-DB07-0243-CD15E0C2AAFF}"/>
              </a:ext>
            </a:extLst>
          </p:cNvPr>
          <p:cNvSpPr/>
          <p:nvPr/>
        </p:nvSpPr>
        <p:spPr>
          <a:xfrm>
            <a:off x="1758718" y="5644653"/>
            <a:ext cx="7885583" cy="440870"/>
          </a:xfrm>
          <a:prstGeom prst="rect">
            <a:avLst/>
          </a:pr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DA8F17E-B3B2-6EAF-C26F-853E1002B3F0}"/>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32</a:t>
            </a:r>
            <a:endParaRPr lang="en-GB" sz="1200">
              <a:solidFill>
                <a:schemeClr val="bg1"/>
              </a:solidFill>
            </a:endParaRPr>
          </a:p>
        </p:txBody>
      </p:sp>
      <p:sp>
        <p:nvSpPr>
          <p:cNvPr id="57" name="TextBox 56">
            <a:extLst>
              <a:ext uri="{FF2B5EF4-FFF2-40B4-BE49-F238E27FC236}">
                <a16:creationId xmlns:a16="http://schemas.microsoft.com/office/drawing/2014/main" id="{EB39DD63-5D7B-DD9A-114D-491E78D00C5B}"/>
              </a:ext>
            </a:extLst>
          </p:cNvPr>
          <p:cNvSpPr txBox="1"/>
          <p:nvPr/>
        </p:nvSpPr>
        <p:spPr>
          <a:xfrm>
            <a:off x="408702" y="247780"/>
            <a:ext cx="11213224" cy="601255"/>
          </a:xfrm>
          <a:prstGeom prst="rect">
            <a:avLst/>
          </a:prstGeom>
          <a:noFill/>
        </p:spPr>
        <p:txBody>
          <a:bodyPr wrap="square" lIns="91440" tIns="45720" rIns="91440" bIns="45720" anchor="t">
            <a:spAutoFit/>
          </a:bodyPr>
          <a:lstStyle/>
          <a:p>
            <a:pPr>
              <a:lnSpc>
                <a:spcPct val="107000"/>
              </a:lnSpc>
              <a:spcAft>
                <a:spcPts val="800"/>
              </a:spcAft>
            </a:pPr>
            <a:r>
              <a:rPr lang="en-GB" sz="3200" b="1">
                <a:solidFill>
                  <a:srgbClr val="32543D"/>
                </a:solidFill>
                <a:ea typeface="Calibri"/>
                <a:cs typeface="Arial"/>
              </a:rPr>
              <a:t>Availability of funding is limited across nature markets</a:t>
            </a:r>
          </a:p>
        </p:txBody>
      </p:sp>
    </p:spTree>
    <p:extLst>
      <p:ext uri="{BB962C8B-B14F-4D97-AF65-F5344CB8AC3E}">
        <p14:creationId xmlns:p14="http://schemas.microsoft.com/office/powerpoint/2010/main" val="3933408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B9F8B-D550-4CB8-C452-D9D52D83C7B2}"/>
            </a:ext>
          </a:extLst>
        </p:cNvPr>
        <p:cNvGrpSpPr/>
        <p:nvPr/>
      </p:nvGrpSpPr>
      <p:grpSpPr>
        <a:xfrm>
          <a:off x="0" y="0"/>
          <a:ext cx="0" cy="0"/>
          <a:chOff x="0" y="0"/>
          <a:chExt cx="0" cy="0"/>
        </a:xfrm>
      </p:grpSpPr>
      <p:sp>
        <p:nvSpPr>
          <p:cNvPr id="4" name="Content Placeholder 23">
            <a:extLst>
              <a:ext uri="{FF2B5EF4-FFF2-40B4-BE49-F238E27FC236}">
                <a16:creationId xmlns:a16="http://schemas.microsoft.com/office/drawing/2014/main" id="{BF78C439-696E-B61E-FB0A-DF9C6FC51D7E}"/>
              </a:ext>
            </a:extLst>
          </p:cNvPr>
          <p:cNvSpPr txBox="1">
            <a:spLocks/>
          </p:cNvSpPr>
          <p:nvPr/>
        </p:nvSpPr>
        <p:spPr>
          <a:xfrm>
            <a:off x="497202" y="1498904"/>
            <a:ext cx="5153280" cy="4345404"/>
          </a:xfrm>
          <a:prstGeom prst="rect">
            <a:avLst/>
          </a:prstGeom>
          <a:solidFill>
            <a:srgbClr val="32543D">
              <a:alpha val="20000"/>
            </a:srgbClr>
          </a:solidFill>
        </p:spPr>
        <p:txBody>
          <a:bodyPr vert="horz" wrap="square" lIns="91440" tIns="45720" rIns="91440" bIns="45720" rtlCol="0" anchor="t">
            <a:noAutofit/>
          </a:bodyPr>
          <a:lstStyle>
            <a:lvl1pPr marL="128591" indent="-128591" algn="l" defTabSz="514363" rtl="0" eaLnBrk="1" latinLnBrk="0" hangingPunct="1">
              <a:lnSpc>
                <a:spcPct val="100000"/>
              </a:lnSpc>
              <a:spcBef>
                <a:spcPts val="900"/>
              </a:spcBef>
              <a:buFont typeface="Arial" panose="020B0604020202020204" pitchFamily="34" charset="0"/>
              <a:buChar char="•"/>
              <a:defRPr sz="1200" kern="1200">
                <a:solidFill>
                  <a:schemeClr val="bg1"/>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lvl="0" indent="-342900">
              <a:lnSpc>
                <a:spcPct val="115000"/>
              </a:lnSpc>
              <a:spcBef>
                <a:spcPts val="0"/>
              </a:spcBef>
              <a:spcAft>
                <a:spcPts val="800"/>
              </a:spcAft>
              <a:buFont typeface="Symbol" panose="05050102010706020507" pitchFamily="18" charset="2"/>
              <a:buChar char=""/>
            </a:pPr>
            <a:r>
              <a:rPr lang="en-GB" kern="100">
                <a:solidFill>
                  <a:schemeClr val="tx1"/>
                </a:solidFill>
                <a:effectLst/>
                <a:latin typeface="Aptos"/>
                <a:ea typeface="Aptos" panose="020B0004020202020204" pitchFamily="34" charset="0"/>
                <a:cs typeface="Arial"/>
              </a:rPr>
              <a:t>Need for political/senio</a:t>
            </a:r>
            <a:r>
              <a:rPr lang="en-GB" kern="100">
                <a:solidFill>
                  <a:schemeClr val="tx1"/>
                </a:solidFill>
                <a:latin typeface="Aptos"/>
                <a:ea typeface="Aptos" panose="020B0004020202020204" pitchFamily="34" charset="0"/>
                <a:cs typeface="Arial"/>
              </a:rPr>
              <a:t>r management</a:t>
            </a:r>
            <a:r>
              <a:rPr lang="en-GB" kern="100">
                <a:solidFill>
                  <a:schemeClr val="tx1"/>
                </a:solidFill>
                <a:effectLst/>
                <a:latin typeface="Aptos"/>
                <a:ea typeface="Aptos" panose="020B0004020202020204" pitchFamily="34" charset="0"/>
                <a:cs typeface="Arial"/>
              </a:rPr>
              <a:t> support for local authority projects – this is an important next step for stakeholder engagement</a:t>
            </a:r>
          </a:p>
          <a:p>
            <a:pPr marL="342900" indent="-342900">
              <a:lnSpc>
                <a:spcPct val="114999"/>
              </a:lnSpc>
              <a:spcBef>
                <a:spcPts val="0"/>
              </a:spcBef>
              <a:spcAft>
                <a:spcPts val="800"/>
              </a:spcAft>
              <a:buFont typeface="Symbol" panose="05050102010706020507" pitchFamily="18" charset="2"/>
              <a:buChar char=""/>
            </a:pPr>
            <a:r>
              <a:rPr lang="en-GB" kern="100">
                <a:solidFill>
                  <a:schemeClr val="tx1"/>
                </a:solidFill>
                <a:latin typeface="Aptos"/>
                <a:ea typeface="Aptos" panose="020B0004020202020204" pitchFamily="34" charset="0"/>
                <a:cs typeface="Arial"/>
              </a:rPr>
              <a:t>Supply side organisations are materially undercapacity and need significant additional resource to generate meaningful projects, data and scale</a:t>
            </a:r>
          </a:p>
          <a:p>
            <a:pPr marL="342900" indent="-342900">
              <a:lnSpc>
                <a:spcPct val="114999"/>
              </a:lnSpc>
              <a:spcBef>
                <a:spcPts val="0"/>
              </a:spcBef>
              <a:spcAft>
                <a:spcPts val="800"/>
              </a:spcAft>
              <a:buFont typeface="Symbol" panose="05050102010706020507" pitchFamily="18" charset="2"/>
              <a:buChar char=""/>
            </a:pPr>
            <a:r>
              <a:rPr lang="en-GB" kern="100">
                <a:solidFill>
                  <a:schemeClr val="tx1"/>
                </a:solidFill>
                <a:latin typeface="Aptos"/>
                <a:ea typeface="Aptos" panose="020B0004020202020204" pitchFamily="34" charset="0"/>
                <a:cs typeface="Arial"/>
              </a:rPr>
              <a:t>Collaboration and centralisation could help overcome major barriers</a:t>
            </a:r>
          </a:p>
          <a:p>
            <a:pPr marL="342900" indent="-342900">
              <a:lnSpc>
                <a:spcPct val="114999"/>
              </a:lnSpc>
              <a:spcBef>
                <a:spcPts val="0"/>
              </a:spcBef>
              <a:spcAft>
                <a:spcPts val="800"/>
              </a:spcAft>
              <a:buFont typeface="Symbol" panose="05050102010706020507" pitchFamily="18" charset="2"/>
              <a:buChar char=""/>
            </a:pPr>
            <a:r>
              <a:rPr lang="en-GB" kern="100">
                <a:solidFill>
                  <a:schemeClr val="tx1"/>
                </a:solidFill>
                <a:latin typeface="Aptos"/>
                <a:ea typeface="Aptos" panose="020B0004020202020204" pitchFamily="34" charset="0"/>
                <a:cs typeface="Arial"/>
              </a:rPr>
              <a:t>At risk / early-stage funding is difficult to unlock to move projects beyond high level concept phase</a:t>
            </a:r>
          </a:p>
          <a:p>
            <a:pPr marL="342900" indent="-342900">
              <a:lnSpc>
                <a:spcPct val="114999"/>
              </a:lnSpc>
              <a:spcBef>
                <a:spcPts val="0"/>
              </a:spcBef>
              <a:spcAft>
                <a:spcPts val="800"/>
              </a:spcAft>
              <a:buFont typeface="Symbol" panose="05050102010706020507" pitchFamily="18" charset="2"/>
              <a:buChar char=""/>
            </a:pPr>
            <a:r>
              <a:rPr lang="en-GB" kern="100">
                <a:solidFill>
                  <a:schemeClr val="tx1"/>
                </a:solidFill>
                <a:latin typeface="Aptos"/>
                <a:ea typeface="Aptos" panose="020B0004020202020204" pitchFamily="34" charset="0"/>
                <a:cs typeface="Arial"/>
              </a:rPr>
              <a:t>Opportunities for more strategic events targeted at senior leadership to get ‘buy-in’ for the LINC project, rather than environmental managers having to make the case without understanding the full picture </a:t>
            </a:r>
          </a:p>
          <a:p>
            <a:pPr marL="342900" indent="-342900">
              <a:lnSpc>
                <a:spcPct val="114999"/>
              </a:lnSpc>
              <a:spcBef>
                <a:spcPts val="0"/>
              </a:spcBef>
              <a:spcAft>
                <a:spcPts val="800"/>
              </a:spcAft>
              <a:buFont typeface="Symbol" panose="05050102010706020507" pitchFamily="18" charset="2"/>
              <a:buChar char=""/>
            </a:pPr>
            <a:r>
              <a:rPr lang="en-GB" kern="100">
                <a:solidFill>
                  <a:schemeClr val="tx1"/>
                </a:solidFill>
                <a:latin typeface="Aptos"/>
                <a:ea typeface="Aptos" panose="020B0004020202020204" pitchFamily="34" charset="0"/>
                <a:cs typeface="Arial"/>
              </a:rPr>
              <a:t>In person discussions have proved critical for understanding the nuances and value these projects bring, and such engagement should continue as projects develop</a:t>
            </a:r>
          </a:p>
          <a:p>
            <a:pPr marL="342900" indent="-342900">
              <a:lnSpc>
                <a:spcPct val="114999"/>
              </a:lnSpc>
              <a:spcBef>
                <a:spcPts val="0"/>
              </a:spcBef>
              <a:spcAft>
                <a:spcPts val="800"/>
              </a:spcAft>
              <a:buFont typeface="Symbol" panose="05050102010706020507" pitchFamily="18" charset="2"/>
              <a:buChar char=""/>
            </a:pPr>
            <a:r>
              <a:rPr lang="en-GB" kern="100">
                <a:solidFill>
                  <a:schemeClr val="tx1"/>
                </a:solidFill>
                <a:latin typeface="Aptos"/>
                <a:ea typeface="Aptos" panose="020B0004020202020204" pitchFamily="34" charset="0"/>
                <a:cs typeface="Arial"/>
              </a:rPr>
              <a:t>Project owners are often the best to ‘sell’ their project </a:t>
            </a:r>
            <a:endParaRPr lang="en-GB" kern="100">
              <a:solidFill>
                <a:schemeClr val="tx1"/>
              </a:solidFill>
              <a:latin typeface="Aptos"/>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6991032-09D9-5988-0A49-55EFECC88929}"/>
              </a:ext>
            </a:extLst>
          </p:cNvPr>
          <p:cNvSpPr txBox="1"/>
          <p:nvPr/>
        </p:nvSpPr>
        <p:spPr>
          <a:xfrm>
            <a:off x="497202" y="1160350"/>
            <a:ext cx="5153280" cy="338554"/>
          </a:xfrm>
          <a:prstGeom prst="rect">
            <a:avLst/>
          </a:prstGeom>
          <a:solidFill>
            <a:srgbClr val="32543D"/>
          </a:solidFill>
        </p:spPr>
        <p:txBody>
          <a:bodyPr wrap="square" rtlCol="0">
            <a:spAutoFit/>
          </a:bodyPr>
          <a:lstStyle/>
          <a:p>
            <a:pPr algn="ctr"/>
            <a:r>
              <a:rPr lang="en-GB" sz="1600" b="1">
                <a:solidFill>
                  <a:schemeClr val="bg1"/>
                </a:solidFill>
              </a:rPr>
              <a:t>Supply side recommendations</a:t>
            </a:r>
          </a:p>
        </p:txBody>
      </p:sp>
      <p:sp>
        <p:nvSpPr>
          <p:cNvPr id="6" name="Content Placeholder 23">
            <a:extLst>
              <a:ext uri="{FF2B5EF4-FFF2-40B4-BE49-F238E27FC236}">
                <a16:creationId xmlns:a16="http://schemas.microsoft.com/office/drawing/2014/main" id="{06423AAE-8CB5-9E69-7413-84A8A64F5A26}"/>
              </a:ext>
            </a:extLst>
          </p:cNvPr>
          <p:cNvSpPr txBox="1">
            <a:spLocks/>
          </p:cNvSpPr>
          <p:nvPr/>
        </p:nvSpPr>
        <p:spPr>
          <a:xfrm>
            <a:off x="6288327" y="1499702"/>
            <a:ext cx="5153280" cy="2615924"/>
          </a:xfrm>
          <a:prstGeom prst="rect">
            <a:avLst/>
          </a:prstGeom>
          <a:solidFill>
            <a:srgbClr val="32543D">
              <a:alpha val="20000"/>
            </a:srgbClr>
          </a:solidFill>
        </p:spPr>
        <p:txBody>
          <a:bodyPr vert="horz" wrap="square" lIns="91440" tIns="45720" rIns="91440" bIns="45720" rtlCol="0" anchor="t">
            <a:noAutofit/>
          </a:bodyPr>
          <a:lstStyle>
            <a:lvl1pPr marL="128591" indent="-128591" algn="l" defTabSz="514363" rtl="0" eaLnBrk="1" latinLnBrk="0" hangingPunct="1">
              <a:lnSpc>
                <a:spcPct val="100000"/>
              </a:lnSpc>
              <a:spcBef>
                <a:spcPts val="900"/>
              </a:spcBef>
              <a:buFont typeface="Arial" panose="020B0604020202020204" pitchFamily="34" charset="0"/>
              <a:buChar char="•"/>
              <a:defRPr sz="1200" kern="1200">
                <a:solidFill>
                  <a:schemeClr val="bg1"/>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lnSpc>
                <a:spcPct val="115000"/>
              </a:lnSpc>
              <a:spcBef>
                <a:spcPts val="0"/>
              </a:spcBef>
              <a:buFont typeface="Symbol" panose="05050102010706020507" pitchFamily="18" charset="2"/>
              <a:buChar char=""/>
            </a:pPr>
            <a:r>
              <a:rPr lang="en-GB" kern="100">
                <a:solidFill>
                  <a:schemeClr val="tx1"/>
                </a:solidFill>
                <a:latin typeface="Aptos"/>
                <a:ea typeface="Aptos" panose="020B0004020202020204" pitchFamily="34" charset="0"/>
                <a:cs typeface="Arial"/>
              </a:rPr>
              <a:t>Regional demand to fund impactful projects is meaningful but quantification and transparency are key drivers</a:t>
            </a:r>
          </a:p>
          <a:p>
            <a:pPr marL="342900" indent="-342900">
              <a:lnSpc>
                <a:spcPct val="114999"/>
              </a:lnSpc>
              <a:spcBef>
                <a:spcPts val="0"/>
              </a:spcBef>
              <a:buFont typeface="Symbol" panose="05050102010706020507" pitchFamily="18" charset="2"/>
              <a:buChar char=""/>
            </a:pPr>
            <a:r>
              <a:rPr lang="en-GB" kern="100">
                <a:solidFill>
                  <a:schemeClr val="tx1"/>
                </a:solidFill>
                <a:latin typeface="Aptos"/>
                <a:ea typeface="Aptos" panose="020B0004020202020204" pitchFamily="34" charset="0"/>
                <a:cs typeface="Arial"/>
              </a:rPr>
              <a:t>Beyond BNG, specific demand for ecosystem services is limited due to weak demand drivers. Some interest in carbon but limited pipeline in the urban setting  </a:t>
            </a:r>
          </a:p>
          <a:p>
            <a:pPr marL="342900" indent="-342900">
              <a:lnSpc>
                <a:spcPct val="114999"/>
              </a:lnSpc>
              <a:spcBef>
                <a:spcPts val="0"/>
              </a:spcBef>
              <a:buFont typeface="Symbol" panose="05050102010706020507" pitchFamily="18" charset="2"/>
              <a:buChar char=""/>
            </a:pPr>
            <a:r>
              <a:rPr lang="en-GB" kern="100">
                <a:solidFill>
                  <a:schemeClr val="tx1"/>
                </a:solidFill>
                <a:latin typeface="Aptos"/>
                <a:ea typeface="Aptos" panose="020B0004020202020204" pitchFamily="34" charset="0"/>
                <a:cs typeface="Arial"/>
              </a:rPr>
              <a:t>Lack of pressure from local or regional government to formalise demand beyond CSR for impact projects </a:t>
            </a:r>
          </a:p>
          <a:p>
            <a:pPr marL="342900" indent="-342900">
              <a:lnSpc>
                <a:spcPct val="114999"/>
              </a:lnSpc>
              <a:spcBef>
                <a:spcPts val="0"/>
              </a:spcBef>
              <a:buFont typeface="Symbol" panose="05050102010706020507" pitchFamily="18" charset="2"/>
              <a:buChar char=""/>
            </a:pPr>
            <a:r>
              <a:rPr lang="en-GB" kern="100">
                <a:solidFill>
                  <a:schemeClr val="tx1"/>
                </a:solidFill>
                <a:latin typeface="Aptos"/>
                <a:ea typeface="Aptos" panose="020B0004020202020204" pitchFamily="34" charset="0"/>
                <a:cs typeface="Arial"/>
              </a:rPr>
              <a:t>Political leadership could build a clear case for corporates coalescing around a strategy for regional nature, including buyer groups</a:t>
            </a:r>
          </a:p>
          <a:p>
            <a:pPr marL="342900" indent="-342900">
              <a:lnSpc>
                <a:spcPct val="114999"/>
              </a:lnSpc>
              <a:spcBef>
                <a:spcPts val="0"/>
              </a:spcBef>
              <a:buFont typeface="Symbol" panose="05050102010706020507" pitchFamily="18" charset="2"/>
              <a:buChar char=""/>
            </a:pPr>
            <a:r>
              <a:rPr lang="en-GB" kern="100">
                <a:solidFill>
                  <a:schemeClr val="tx1"/>
                </a:solidFill>
                <a:latin typeface="Aptos"/>
                <a:ea typeface="Aptos" panose="020B0004020202020204" pitchFamily="34" charset="0"/>
                <a:cs typeface="Arial"/>
              </a:rPr>
              <a:t>Corporates willing to enter more structured partnerships to unlock projects should be facilitated</a:t>
            </a:r>
            <a:endParaRPr lang="en-GB" kern="100">
              <a:solidFill>
                <a:schemeClr val="tx1"/>
              </a:solidFill>
              <a:latin typeface="Aptos"/>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F1B6537-2C8F-D61D-46DE-F5E79808F95F}"/>
              </a:ext>
            </a:extLst>
          </p:cNvPr>
          <p:cNvSpPr txBox="1"/>
          <p:nvPr/>
        </p:nvSpPr>
        <p:spPr>
          <a:xfrm>
            <a:off x="6288327" y="1160350"/>
            <a:ext cx="5153280" cy="338554"/>
          </a:xfrm>
          <a:prstGeom prst="rect">
            <a:avLst/>
          </a:prstGeom>
          <a:solidFill>
            <a:srgbClr val="32543D"/>
          </a:solidFill>
        </p:spPr>
        <p:txBody>
          <a:bodyPr wrap="square" rtlCol="0">
            <a:spAutoFit/>
          </a:bodyPr>
          <a:lstStyle/>
          <a:p>
            <a:pPr algn="ctr"/>
            <a:r>
              <a:rPr lang="en-GB" sz="1600" b="1">
                <a:solidFill>
                  <a:schemeClr val="bg1"/>
                </a:solidFill>
              </a:rPr>
              <a:t>Demand side recommendations</a:t>
            </a:r>
          </a:p>
        </p:txBody>
      </p:sp>
      <p:sp>
        <p:nvSpPr>
          <p:cNvPr id="2" name="Content Placeholder 23">
            <a:extLst>
              <a:ext uri="{FF2B5EF4-FFF2-40B4-BE49-F238E27FC236}">
                <a16:creationId xmlns:a16="http://schemas.microsoft.com/office/drawing/2014/main" id="{1F5A880C-29D8-6F16-8DD2-907F0E83CA30}"/>
              </a:ext>
            </a:extLst>
          </p:cNvPr>
          <p:cNvSpPr txBox="1">
            <a:spLocks/>
          </p:cNvSpPr>
          <p:nvPr/>
        </p:nvSpPr>
        <p:spPr>
          <a:xfrm>
            <a:off x="6288327" y="4434269"/>
            <a:ext cx="5153280" cy="1797339"/>
          </a:xfrm>
          <a:prstGeom prst="rect">
            <a:avLst/>
          </a:prstGeom>
          <a:solidFill>
            <a:srgbClr val="32543D"/>
          </a:solidFill>
        </p:spPr>
        <p:txBody>
          <a:bodyPr vert="horz" wrap="square" lIns="91440" tIns="45720" rIns="91440" bIns="45720" rtlCol="0" anchor="t">
            <a:noAutofit/>
          </a:bodyPr>
          <a:lstStyle>
            <a:lvl1pPr marL="128591" indent="-128591" algn="l" defTabSz="514363" rtl="0" eaLnBrk="1" latinLnBrk="0" hangingPunct="1">
              <a:lnSpc>
                <a:spcPct val="100000"/>
              </a:lnSpc>
              <a:spcBef>
                <a:spcPts val="900"/>
              </a:spcBef>
              <a:buFont typeface="Arial" panose="020B0604020202020204" pitchFamily="34" charset="0"/>
              <a:buChar char="•"/>
              <a:defRPr sz="1200" kern="1200">
                <a:solidFill>
                  <a:schemeClr val="bg1"/>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lnSpc>
                <a:spcPct val="115000"/>
              </a:lnSpc>
              <a:spcBef>
                <a:spcPts val="0"/>
              </a:spcBef>
              <a:buNone/>
            </a:pPr>
            <a:r>
              <a:rPr lang="en-GB" sz="1400" b="1" kern="100">
                <a:latin typeface="Aptos"/>
                <a:ea typeface="Aptos" panose="020B0004020202020204" pitchFamily="34" charset="0"/>
                <a:cs typeface="Arial"/>
              </a:rPr>
              <a:t>Recommendation: sandboxing</a:t>
            </a:r>
          </a:p>
          <a:p>
            <a:pPr marL="0" indent="0">
              <a:lnSpc>
                <a:spcPct val="115000"/>
              </a:lnSpc>
              <a:spcBef>
                <a:spcPts val="0"/>
              </a:spcBef>
              <a:buNone/>
            </a:pPr>
            <a:r>
              <a:rPr lang="en-GB" kern="100">
                <a:latin typeface="Aptos"/>
                <a:ea typeface="Aptos" panose="020B0004020202020204" pitchFamily="34" charset="0"/>
                <a:cs typeface="Arial"/>
              </a:rPr>
              <a:t>The lack of investible ecosystem service markets in the West Midlands was clearly linked to a lack of demand drivers. Corporates recognise benefits of nature but due to attribution/measurement challenges it is difficult to unlock funding. There is a strong case for WMCA sandboxing new drivers to increase engagement with ecosystem services. This would focus on ecosystem services with the greatest tangible economic benefits. One example would be a water management model (e.g. flood resilience). </a:t>
            </a:r>
          </a:p>
        </p:txBody>
      </p:sp>
      <p:sp>
        <p:nvSpPr>
          <p:cNvPr id="7" name="TextBox 6">
            <a:extLst>
              <a:ext uri="{FF2B5EF4-FFF2-40B4-BE49-F238E27FC236}">
                <a16:creationId xmlns:a16="http://schemas.microsoft.com/office/drawing/2014/main" id="{822E5A38-6BC8-D3FC-D264-EA959CF257EB}"/>
              </a:ext>
            </a:extLst>
          </p:cNvPr>
          <p:cNvSpPr txBox="1"/>
          <p:nvPr/>
        </p:nvSpPr>
        <p:spPr>
          <a:xfrm>
            <a:off x="167641" y="6379618"/>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33</a:t>
            </a:r>
            <a:endParaRPr lang="en-GB" sz="1200"/>
          </a:p>
        </p:txBody>
      </p:sp>
      <p:sp>
        <p:nvSpPr>
          <p:cNvPr id="3" name="TextBox 2">
            <a:extLst>
              <a:ext uri="{FF2B5EF4-FFF2-40B4-BE49-F238E27FC236}">
                <a16:creationId xmlns:a16="http://schemas.microsoft.com/office/drawing/2014/main" id="{0A6D019B-8E01-C624-B3CC-FF93E405FF1C}"/>
              </a:ext>
            </a:extLst>
          </p:cNvPr>
          <p:cNvSpPr txBox="1"/>
          <p:nvPr/>
        </p:nvSpPr>
        <p:spPr>
          <a:xfrm>
            <a:off x="408702" y="247780"/>
            <a:ext cx="11213224" cy="601255"/>
          </a:xfrm>
          <a:prstGeom prst="rect">
            <a:avLst/>
          </a:prstGeom>
          <a:noFill/>
        </p:spPr>
        <p:txBody>
          <a:bodyPr wrap="square" lIns="91440" tIns="45720" rIns="91440" bIns="45720" anchor="t">
            <a:spAutoFit/>
          </a:bodyPr>
          <a:lstStyle/>
          <a:p>
            <a:r>
              <a:rPr lang="en-GB" sz="3200" b="1">
                <a:solidFill>
                  <a:srgbClr val="32543D"/>
                </a:solidFill>
              </a:rPr>
              <a:t>Recommendations for next steps</a:t>
            </a:r>
          </a:p>
        </p:txBody>
      </p:sp>
    </p:spTree>
    <p:extLst>
      <p:ext uri="{BB962C8B-B14F-4D97-AF65-F5344CB8AC3E}">
        <p14:creationId xmlns:p14="http://schemas.microsoft.com/office/powerpoint/2010/main" val="3564307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2A0D6-7707-0CB1-D513-47A6961126B4}"/>
            </a:ext>
          </a:extLst>
        </p:cNvPr>
        <p:cNvGrpSpPr/>
        <p:nvPr/>
      </p:nvGrpSpPr>
      <p:grpSpPr>
        <a:xfrm>
          <a:off x="0" y="0"/>
          <a:ext cx="0" cy="0"/>
          <a:chOff x="0" y="0"/>
          <a:chExt cx="0" cy="0"/>
        </a:xfrm>
      </p:grpSpPr>
      <p:pic>
        <p:nvPicPr>
          <p:cNvPr id="3080" name="Picture 8">
            <a:extLst>
              <a:ext uri="{FF2B5EF4-FFF2-40B4-BE49-F238E27FC236}">
                <a16:creationId xmlns:a16="http://schemas.microsoft.com/office/drawing/2014/main" id="{4880ED72-7051-4F81-9DB8-83D3AB410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7" y="3092"/>
            <a:ext cx="12197478" cy="68548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D999581-2058-C18A-A345-46BAD710A3F6}"/>
              </a:ext>
            </a:extLst>
          </p:cNvPr>
          <p:cNvSpPr/>
          <p:nvPr/>
        </p:nvSpPr>
        <p:spPr>
          <a:xfrm>
            <a:off x="1" y="0"/>
            <a:ext cx="4582632" cy="6857990"/>
          </a:xfrm>
          <a:prstGeom prst="rect">
            <a:avLst/>
          </a:prstGeom>
          <a:solidFill>
            <a:srgbClr val="32543D"/>
          </a:solidFill>
          <a:ln>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4DF12D6-9938-E5E5-441D-BA2635579903}"/>
              </a:ext>
            </a:extLst>
          </p:cNvPr>
          <p:cNvSpPr txBox="1"/>
          <p:nvPr/>
        </p:nvSpPr>
        <p:spPr>
          <a:xfrm>
            <a:off x="498217" y="2281054"/>
            <a:ext cx="3499626" cy="744836"/>
          </a:xfrm>
          <a:prstGeom prst="rect">
            <a:avLst/>
          </a:prstGeom>
        </p:spPr>
        <p:txBody>
          <a:bodyPr vert="horz" lIns="91440" tIns="45720" rIns="91440" bIns="45720" rtlCol="0" anchor="ctr">
            <a:noAutofit/>
          </a:bodyPr>
          <a:lstStyle/>
          <a:p>
            <a:pPr>
              <a:lnSpc>
                <a:spcPct val="90000"/>
              </a:lnSpc>
              <a:spcBef>
                <a:spcPct val="0"/>
              </a:spcBef>
              <a:spcAft>
                <a:spcPts val="600"/>
              </a:spcAft>
            </a:pPr>
            <a:r>
              <a:rPr lang="nn-NO" sz="3200" b="1">
                <a:solidFill>
                  <a:schemeClr val="bg1"/>
                </a:solidFill>
                <a:latin typeface="Calibri" panose="020F0502020204030204" pitchFamily="34" charset="0"/>
                <a:ea typeface="Calibri" panose="020F0502020204030204" pitchFamily="34" charset="0"/>
                <a:cs typeface="Calibri" panose="020F0502020204030204" pitchFamily="34" charset="0"/>
              </a:rPr>
              <a:t>A regional-scale project pipeline</a:t>
            </a:r>
            <a:endParaRPr lang="en-US" sz="3200" b="1">
              <a:solidFill>
                <a:schemeClr val="bg1"/>
              </a:solidFill>
            </a:endParaRPr>
          </a:p>
        </p:txBody>
      </p:sp>
    </p:spTree>
    <p:extLst>
      <p:ext uri="{BB962C8B-B14F-4D97-AF65-F5344CB8AC3E}">
        <p14:creationId xmlns:p14="http://schemas.microsoft.com/office/powerpoint/2010/main" val="2005673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FAB89-4D85-B5B8-EC02-E012B776A35C}"/>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351BB9D0-0D17-98B6-312A-CE1D12B5BB29}"/>
              </a:ext>
            </a:extLst>
          </p:cNvPr>
          <p:cNvSpPr/>
          <p:nvPr/>
        </p:nvSpPr>
        <p:spPr>
          <a:xfrm>
            <a:off x="0" y="6219645"/>
            <a:ext cx="12191999" cy="638355"/>
          </a:xfrm>
          <a:prstGeom prst="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B852EBD-89E4-B9C8-3ADA-6F36EC794882}"/>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35</a:t>
            </a:r>
            <a:endParaRPr lang="en-GB" sz="1200">
              <a:solidFill>
                <a:schemeClr val="bg1"/>
              </a:solidFill>
            </a:endParaRPr>
          </a:p>
        </p:txBody>
      </p:sp>
      <p:sp>
        <p:nvSpPr>
          <p:cNvPr id="15" name="TextBox 14">
            <a:extLst>
              <a:ext uri="{FF2B5EF4-FFF2-40B4-BE49-F238E27FC236}">
                <a16:creationId xmlns:a16="http://schemas.microsoft.com/office/drawing/2014/main" id="{A76D0ED5-87BF-FA2A-7D1C-76D1C4E45A4E}"/>
              </a:ext>
            </a:extLst>
          </p:cNvPr>
          <p:cNvSpPr txBox="1"/>
          <p:nvPr/>
        </p:nvSpPr>
        <p:spPr>
          <a:xfrm>
            <a:off x="293626" y="320042"/>
            <a:ext cx="6103088" cy="584775"/>
          </a:xfrm>
          <a:prstGeom prst="rect">
            <a:avLst/>
          </a:prstGeom>
          <a:noFill/>
        </p:spPr>
        <p:txBody>
          <a:bodyPr wrap="square">
            <a:spAutoFit/>
          </a:bodyPr>
          <a:lstStyle/>
          <a:p>
            <a:r>
              <a:rPr lang="en-US" sz="3200" b="1" kern="1200">
                <a:solidFill>
                  <a:srgbClr val="33543D"/>
                </a:solidFill>
                <a:latin typeface="+mj-lt"/>
                <a:ea typeface="+mj-ea"/>
                <a:cs typeface="+mj-cs"/>
              </a:rPr>
              <a:t>Pipeline</a:t>
            </a:r>
            <a:r>
              <a:rPr lang="en-US" sz="3200" b="1">
                <a:solidFill>
                  <a:srgbClr val="33543D"/>
                </a:solidFill>
                <a:latin typeface="+mj-lt"/>
                <a:ea typeface="+mj-ea"/>
                <a:cs typeface="+mj-cs"/>
              </a:rPr>
              <a:t> development</a:t>
            </a:r>
            <a:endParaRPr lang="en-GB" sz="3200">
              <a:solidFill>
                <a:srgbClr val="33543D"/>
              </a:solidFill>
            </a:endParaRPr>
          </a:p>
        </p:txBody>
      </p:sp>
      <p:sp>
        <p:nvSpPr>
          <p:cNvPr id="19" name="TextBox 18">
            <a:extLst>
              <a:ext uri="{FF2B5EF4-FFF2-40B4-BE49-F238E27FC236}">
                <a16:creationId xmlns:a16="http://schemas.microsoft.com/office/drawing/2014/main" id="{785D1473-BE97-C1D4-F3F6-F4D1B424E5D4}"/>
              </a:ext>
            </a:extLst>
          </p:cNvPr>
          <p:cNvSpPr txBox="1"/>
          <p:nvPr/>
        </p:nvSpPr>
        <p:spPr>
          <a:xfrm>
            <a:off x="307848" y="1168033"/>
            <a:ext cx="5067525" cy="4708981"/>
          </a:xfrm>
          <a:prstGeom prst="rect">
            <a:avLst/>
          </a:prstGeom>
          <a:noFill/>
        </p:spPr>
        <p:txBody>
          <a:bodyPr wrap="square">
            <a:spAutoFit/>
          </a:bodyPr>
          <a:lstStyle/>
          <a:p>
            <a:pPr algn="just">
              <a:buNone/>
            </a:pPr>
            <a:r>
              <a:rPr lang="en-GB" sz="1200"/>
              <a:t>The programme adopted a phased approach to building a regional scale pipeline of natural capital projects, recognising the complexity of aligning multiple stakeholders, geographies, and delivery mechanisms. Over the course of more than 100 targeted events and workshops, the initiative has brought together public bodies, charities, utilities, land managers, investors, local businesses, community organisations, and technical experts to co-design a coherent project pipeline.</a:t>
            </a:r>
          </a:p>
          <a:p>
            <a:pPr algn="just">
              <a:buNone/>
            </a:pPr>
            <a:endParaRPr lang="en-GB" sz="1200"/>
          </a:p>
          <a:p>
            <a:pPr algn="just">
              <a:buNone/>
            </a:pPr>
            <a:r>
              <a:rPr lang="en-GB" sz="1200"/>
              <a:t>The approach is intentionally incremental. Early phases focus on engagement, shared understanding, and foundational capability; establishing common language, baseline data, and governance principles. Subsequent phases introduced increasing levels of technical, financial, and operational complexity, including standardised project development frameworks, prioritisation tools, investment-readiness criteria, and delivery pathways. Each phase builds on the learning, relationships, and systems established previously, ensuring that complexity is introduced only when stakeholders are ready to adopt it.</a:t>
            </a:r>
          </a:p>
          <a:p>
            <a:pPr algn="just">
              <a:buNone/>
            </a:pPr>
            <a:endParaRPr lang="en-GB" sz="1200"/>
          </a:p>
          <a:p>
            <a:pPr algn="just">
              <a:buNone/>
            </a:pPr>
            <a:r>
              <a:rPr lang="en-GB" sz="1200"/>
              <a:t>By structuring delivery in this way, the programme has reduced risks and supported capacity-building across the region. The process has been focused on embedding lessons learnt through an iterative approach to create a scalable pipeline system that can evolve over time. The result is a durable regional framework that enables the identification, development, and mobilisation of natural capital projects at scale, while remaining responsive to local contexts and stakeholder needs.</a:t>
            </a:r>
          </a:p>
        </p:txBody>
      </p:sp>
      <p:pic>
        <p:nvPicPr>
          <p:cNvPr id="4098" name="Picture 2">
            <a:extLst>
              <a:ext uri="{FF2B5EF4-FFF2-40B4-BE49-F238E27FC236}">
                <a16:creationId xmlns:a16="http://schemas.microsoft.com/office/drawing/2014/main" id="{DA0E2643-DF01-3645-0D22-212103D08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2173" y="1207873"/>
            <a:ext cx="3343275" cy="27813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A0F31A9-79D5-7FAF-96C0-DFF10B3072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305" y="4259477"/>
            <a:ext cx="3079676" cy="158732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4B687FC3-2030-1A0E-9618-5840B5B59D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9155"/>
          <a:stretch>
            <a:fillRect/>
          </a:stretch>
        </p:blipFill>
        <p:spPr bwMode="auto">
          <a:xfrm>
            <a:off x="9192334" y="4259477"/>
            <a:ext cx="2797736" cy="161753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545ABD3-AD83-73BF-3C69-E17218243944}"/>
              </a:ext>
            </a:extLst>
          </p:cNvPr>
          <p:cNvSpPr txBox="1"/>
          <p:nvPr/>
        </p:nvSpPr>
        <p:spPr>
          <a:xfrm>
            <a:off x="6096000" y="752683"/>
            <a:ext cx="6097772" cy="378565"/>
          </a:xfrm>
          <a:prstGeom prst="rect">
            <a:avLst/>
          </a:prstGeom>
          <a:noFill/>
        </p:spPr>
        <p:txBody>
          <a:bodyPr wrap="square">
            <a:spAutoFit/>
          </a:bodyPr>
          <a:lstStyle/>
          <a:p>
            <a:pPr>
              <a:lnSpc>
                <a:spcPct val="107000"/>
              </a:lnSpc>
              <a:spcAft>
                <a:spcPts val="800"/>
              </a:spcAft>
            </a:pPr>
            <a:r>
              <a:rPr lang="en-US" sz="1800" b="1">
                <a:solidFill>
                  <a:srgbClr val="108A8A"/>
                </a:solidFill>
                <a:highlight>
                  <a:srgbClr val="FFFFFF"/>
                </a:highlight>
              </a:rPr>
              <a:t>Pipeline projects and ecosystem services</a:t>
            </a:r>
            <a:endParaRPr lang="en-GB" sz="1800" b="1">
              <a:solidFill>
                <a:srgbClr val="108A8A"/>
              </a:solidFill>
              <a:effectLst/>
              <a:ea typeface="Calibri" panose="020F0502020204030204" pitchFamily="34" charset="0"/>
              <a:cs typeface="Arial" panose="020B0604020202020204" pitchFamily="34" charset="0"/>
            </a:endParaRPr>
          </a:p>
        </p:txBody>
      </p:sp>
      <p:pic>
        <p:nvPicPr>
          <p:cNvPr id="24" name="Picture 4" descr="A black and white logo&#10;&#10;Description automatically generated">
            <a:extLst>
              <a:ext uri="{FF2B5EF4-FFF2-40B4-BE49-F238E27FC236}">
                <a16:creationId xmlns:a16="http://schemas.microsoft.com/office/drawing/2014/main" id="{B91B40D1-C094-D0A7-81F0-47456771AB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0325" y="6282991"/>
            <a:ext cx="1580399" cy="52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106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EF589-6841-FA65-4520-36E81EF420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766F7FA-8072-0CD0-61E7-CFC1DDA19F29}"/>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36</a:t>
            </a:r>
            <a:endParaRPr lang="en-GB" sz="1200"/>
          </a:p>
        </p:txBody>
      </p:sp>
      <p:sp>
        <p:nvSpPr>
          <p:cNvPr id="5" name="TextBox 4">
            <a:extLst>
              <a:ext uri="{FF2B5EF4-FFF2-40B4-BE49-F238E27FC236}">
                <a16:creationId xmlns:a16="http://schemas.microsoft.com/office/drawing/2014/main" id="{61196857-2AC0-E19A-F55C-0F834B0AC74D}"/>
              </a:ext>
            </a:extLst>
          </p:cNvPr>
          <p:cNvSpPr txBox="1"/>
          <p:nvPr/>
        </p:nvSpPr>
        <p:spPr>
          <a:xfrm>
            <a:off x="417942" y="993953"/>
            <a:ext cx="11080444" cy="5371287"/>
          </a:xfrm>
          <a:prstGeom prst="rect">
            <a:avLst/>
          </a:prstGeom>
          <a:noFill/>
        </p:spPr>
        <p:txBody>
          <a:bodyPr rot="0" spcFirstLastPara="0" vertOverflow="overflow" horzOverflow="overflow" vert="horz" wrap="square" lIns="91440" tIns="45720" rIns="91440" bIns="45720" numCol="2" spcCol="720000" rtlCol="0" fromWordArt="0" anchor="t" anchorCtr="0" forceAA="0" compatLnSpc="1">
            <a:prstTxWarp prst="textNoShape">
              <a:avLst/>
            </a:prstTxWarp>
            <a:spAutoFit/>
          </a:bodyPr>
          <a:lstStyle/>
          <a:p>
            <a:pPr algn="just"/>
            <a:r>
              <a:rPr lang="en-GB" sz="1200">
                <a:solidFill>
                  <a:srgbClr val="33543D"/>
                </a:solidFill>
                <a:cs typeface="Segoe UI"/>
              </a:rPr>
              <a:t>The natural capital pipeline consists of a range of projects submitted to the WMCA via the LINC Programme. It is a critical part of the programme and encompasses over 200 natural capital projects (e.g., blue and green infrastructure, nature-based solutions, habitat creation and enhancement).</a:t>
            </a:r>
          </a:p>
          <a:p>
            <a:pPr algn="just"/>
            <a:endParaRPr lang="en-GB" sz="1200">
              <a:solidFill>
                <a:srgbClr val="33543D"/>
              </a:solidFill>
              <a:cs typeface="Segoe UI"/>
            </a:endParaRPr>
          </a:p>
          <a:p>
            <a:pPr algn="just"/>
            <a:r>
              <a:rPr lang="en-GB" sz="1200">
                <a:solidFill>
                  <a:srgbClr val="33543D"/>
                </a:solidFill>
                <a:cs typeface="Segoe UI"/>
              </a:rPr>
              <a:t>A key focus of the pipeline is to provide opportunities to aggregate outcomes at a regional scale. This helps to increase the investment proposition and strengthen opportunities for blended finance. Suitable projects that have been identified have received support to increase opportunities to leverage private sector investment and funding. </a:t>
            </a:r>
          </a:p>
          <a:p>
            <a:pPr algn="just"/>
            <a:endParaRPr lang="en-GB" sz="1200">
              <a:solidFill>
                <a:srgbClr val="33543D"/>
              </a:solidFill>
              <a:cs typeface="Segoe UI"/>
            </a:endParaRPr>
          </a:p>
          <a:p>
            <a:pPr algn="just"/>
            <a:r>
              <a:rPr lang="en-US" sz="1200">
                <a:solidFill>
                  <a:srgbClr val="33543D"/>
                </a:solidFill>
              </a:rPr>
              <a:t>The pipeline </a:t>
            </a:r>
            <a:r>
              <a:rPr lang="en-US" sz="1200" err="1">
                <a:solidFill>
                  <a:srgbClr val="33543D"/>
                </a:solidFill>
              </a:rPr>
              <a:t>categorises</a:t>
            </a:r>
            <a:r>
              <a:rPr lang="en-US" sz="1200">
                <a:solidFill>
                  <a:srgbClr val="33543D"/>
                </a:solidFill>
              </a:rPr>
              <a:t> and provides analysis opportunities to break down the different interventions, outcomes, ecosystem services and other features of each of the projects. Projects were reviewed to understand their current and future potential to attract repayable investment. Projects that are viable for private finance were identified and shortlisted for development through accelerators to help attract funding. </a:t>
            </a:r>
          </a:p>
          <a:p>
            <a:pPr algn="just"/>
            <a:endParaRPr lang="en-US" sz="1200">
              <a:solidFill>
                <a:srgbClr val="33543D"/>
              </a:solidFill>
            </a:endParaRPr>
          </a:p>
          <a:p>
            <a:pPr algn="just"/>
            <a:r>
              <a:rPr lang="en-US" sz="1200">
                <a:solidFill>
                  <a:srgbClr val="33543D"/>
                </a:solidFill>
              </a:rPr>
              <a:t>The majority of projects are less viable for current nature markets but still deliver valuable environmental, social and economic benefits. These projects will rely more heavily on philanthropic, public or blended finance to deliver their outcomes, but are still captured within the natural capital pipeline.</a:t>
            </a:r>
            <a:endParaRPr lang="en-GB" sz="1200">
              <a:solidFill>
                <a:srgbClr val="33543D"/>
              </a:solidFill>
              <a:cs typeface="Segoe UI"/>
            </a:endParaRPr>
          </a:p>
          <a:p>
            <a:pPr algn="just"/>
            <a:endParaRPr lang="en-GB" sz="1200">
              <a:solidFill>
                <a:srgbClr val="33543D"/>
              </a:solidFill>
              <a:cs typeface="Segoe UI"/>
            </a:endParaRPr>
          </a:p>
          <a:p>
            <a:pPr algn="just"/>
            <a:r>
              <a:rPr lang="en-GB" sz="1200">
                <a:solidFill>
                  <a:srgbClr val="33543D"/>
                </a:solidFill>
                <a:cs typeface="Segoe UI"/>
              </a:rPr>
              <a:t>Projects that are at a suitable stage of maturity within the pipeline will transition to a market-facing platform. The analysis of these projects is captured in an interactive dashboard, to identify key themes. This pipeline can be considered as a current reflection of projects that are being developed by major natural capital stakeholders in the region. </a:t>
            </a:r>
            <a:endParaRPr lang="en-GB" sz="1200">
              <a:solidFill>
                <a:srgbClr val="33543D"/>
              </a:solidFill>
            </a:endParaRPr>
          </a:p>
        </p:txBody>
      </p:sp>
      <p:sp>
        <p:nvSpPr>
          <p:cNvPr id="2" name="TextBox 1">
            <a:extLst>
              <a:ext uri="{FF2B5EF4-FFF2-40B4-BE49-F238E27FC236}">
                <a16:creationId xmlns:a16="http://schemas.microsoft.com/office/drawing/2014/main" id="{00C71F09-B7D4-535D-7D22-FEC5308561D7}"/>
              </a:ext>
            </a:extLst>
          </p:cNvPr>
          <p:cNvSpPr txBox="1"/>
          <p:nvPr/>
        </p:nvSpPr>
        <p:spPr>
          <a:xfrm>
            <a:off x="408702" y="247780"/>
            <a:ext cx="11213224" cy="601255"/>
          </a:xfrm>
          <a:prstGeom prst="rect">
            <a:avLst/>
          </a:prstGeom>
          <a:noFill/>
        </p:spPr>
        <p:txBody>
          <a:bodyPr wrap="square" lIns="91440" tIns="45720" rIns="91440" bIns="45720" anchor="t">
            <a:spAutoFit/>
          </a:bodyPr>
          <a:lstStyle/>
          <a:p>
            <a:pPr>
              <a:lnSpc>
                <a:spcPct val="107000"/>
              </a:lnSpc>
              <a:spcAft>
                <a:spcPts val="800"/>
              </a:spcAft>
            </a:pPr>
            <a:r>
              <a:rPr lang="en-GB" sz="3200" b="1">
                <a:solidFill>
                  <a:srgbClr val="32543D"/>
                </a:solidFill>
                <a:ea typeface="Calibri"/>
                <a:cs typeface="Arial"/>
              </a:rPr>
              <a:t>Natural capital pipeline</a:t>
            </a:r>
          </a:p>
        </p:txBody>
      </p:sp>
      <p:pic>
        <p:nvPicPr>
          <p:cNvPr id="13" name="Picture 12">
            <a:extLst>
              <a:ext uri="{FF2B5EF4-FFF2-40B4-BE49-F238E27FC236}">
                <a16:creationId xmlns:a16="http://schemas.microsoft.com/office/drawing/2014/main" id="{F9489E06-0279-1B85-3FDB-1D4D12CCE502}"/>
              </a:ext>
            </a:extLst>
          </p:cNvPr>
          <p:cNvPicPr>
            <a:picLocks noChangeAspect="1"/>
          </p:cNvPicPr>
          <p:nvPr/>
        </p:nvPicPr>
        <p:blipFill>
          <a:blip r:embed="rId2"/>
          <a:srcRect t="2794" b="37199"/>
          <a:stretch>
            <a:fillRect/>
          </a:stretch>
        </p:blipFill>
        <p:spPr>
          <a:xfrm>
            <a:off x="6170911" y="1359640"/>
            <a:ext cx="5699454" cy="2752726"/>
          </a:xfrm>
          <a:prstGeom prst="rect">
            <a:avLst/>
          </a:prstGeom>
        </p:spPr>
      </p:pic>
      <p:sp>
        <p:nvSpPr>
          <p:cNvPr id="16" name="TextBox 15">
            <a:extLst>
              <a:ext uri="{FF2B5EF4-FFF2-40B4-BE49-F238E27FC236}">
                <a16:creationId xmlns:a16="http://schemas.microsoft.com/office/drawing/2014/main" id="{1CFF71D8-0A4F-8C9A-7E76-7D1CB1EA19C7}"/>
              </a:ext>
            </a:extLst>
          </p:cNvPr>
          <p:cNvSpPr txBox="1"/>
          <p:nvPr/>
        </p:nvSpPr>
        <p:spPr>
          <a:xfrm>
            <a:off x="6096000" y="968197"/>
            <a:ext cx="6097772" cy="378565"/>
          </a:xfrm>
          <a:prstGeom prst="rect">
            <a:avLst/>
          </a:prstGeom>
          <a:noFill/>
        </p:spPr>
        <p:txBody>
          <a:bodyPr wrap="square">
            <a:spAutoFit/>
          </a:bodyPr>
          <a:lstStyle/>
          <a:p>
            <a:pPr>
              <a:lnSpc>
                <a:spcPct val="107000"/>
              </a:lnSpc>
              <a:spcAft>
                <a:spcPts val="800"/>
              </a:spcAft>
            </a:pPr>
            <a:r>
              <a:rPr lang="en-US" sz="1800" b="1">
                <a:solidFill>
                  <a:srgbClr val="108A8A"/>
                </a:solidFill>
                <a:highlight>
                  <a:srgbClr val="FFFFFF"/>
                </a:highlight>
              </a:rPr>
              <a:t>Distribution of projects across the West Midlands area</a:t>
            </a:r>
            <a:endParaRPr lang="en-GB" sz="1800" b="1">
              <a:solidFill>
                <a:srgbClr val="108A8A"/>
              </a:solidFill>
              <a:effectLst/>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9AC8A98-D80B-92DA-D2AA-184EFCA4FCD3}"/>
              </a:ext>
            </a:extLst>
          </p:cNvPr>
          <p:cNvSpPr txBox="1"/>
          <p:nvPr/>
        </p:nvSpPr>
        <p:spPr>
          <a:xfrm>
            <a:off x="6026239" y="4403882"/>
            <a:ext cx="6097772" cy="378565"/>
          </a:xfrm>
          <a:prstGeom prst="rect">
            <a:avLst/>
          </a:prstGeom>
          <a:noFill/>
        </p:spPr>
        <p:txBody>
          <a:bodyPr wrap="square">
            <a:spAutoFit/>
          </a:bodyPr>
          <a:lstStyle/>
          <a:p>
            <a:pPr>
              <a:lnSpc>
                <a:spcPct val="107000"/>
              </a:lnSpc>
              <a:spcAft>
                <a:spcPts val="800"/>
              </a:spcAft>
            </a:pPr>
            <a:r>
              <a:rPr lang="en-US" sz="1800" b="1">
                <a:solidFill>
                  <a:srgbClr val="108A8A"/>
                </a:solidFill>
                <a:effectLst/>
                <a:highlight>
                  <a:srgbClr val="FFFFFF"/>
                </a:highlight>
                <a:ea typeface="Calibri" panose="020F0502020204030204" pitchFamily="34" charset="0"/>
                <a:cs typeface="Arial" panose="020B0604020202020204" pitchFamily="34" charset="0"/>
              </a:rPr>
              <a:t>Project delivery costs in £millions</a:t>
            </a:r>
            <a:endParaRPr lang="en-GB" sz="1800" b="1">
              <a:solidFill>
                <a:srgbClr val="108A8A"/>
              </a:solidFill>
              <a:effectLst/>
              <a:ea typeface="Calibri" panose="020F0502020204030204" pitchFamily="34" charset="0"/>
              <a:cs typeface="Arial" panose="020B0604020202020204" pitchFamily="34" charset="0"/>
            </a:endParaRPr>
          </a:p>
        </p:txBody>
      </p:sp>
      <p:pic>
        <p:nvPicPr>
          <p:cNvPr id="20" name="Picture 6">
            <a:extLst>
              <a:ext uri="{FF2B5EF4-FFF2-40B4-BE49-F238E27FC236}">
                <a16:creationId xmlns:a16="http://schemas.microsoft.com/office/drawing/2014/main" id="{494026D9-05FC-F3C4-39BC-6A021B1CC3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87" b="25212"/>
          <a:stretch>
            <a:fillRect/>
          </a:stretch>
        </p:blipFill>
        <p:spPr bwMode="auto">
          <a:xfrm>
            <a:off x="6094228" y="4685920"/>
            <a:ext cx="6097772" cy="1817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37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922A0-6156-A949-9553-6FC8C651993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BB8ACDD-46A3-15A0-AE28-7FDF1962C0D8}"/>
              </a:ext>
            </a:extLst>
          </p:cNvPr>
          <p:cNvSpPr txBox="1"/>
          <p:nvPr/>
        </p:nvSpPr>
        <p:spPr>
          <a:xfrm>
            <a:off x="434440" y="796855"/>
            <a:ext cx="1160310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3543D"/>
                </a:solidFill>
              </a:rPr>
              <a:t>To support the development journey for projects, pipeline frameworks have been created to provide structured resource and guidance to help projects mature </a:t>
            </a:r>
          </a:p>
          <a:p>
            <a:r>
              <a:rPr lang="en-US" sz="1200">
                <a:solidFill>
                  <a:srgbClr val="33543D"/>
                </a:solidFill>
              </a:rPr>
              <a:t>and prepare towards investment / funding readiness. The </a:t>
            </a:r>
            <a:r>
              <a:rPr lang="en-US" sz="1200" b="1">
                <a:solidFill>
                  <a:srgbClr val="33543D"/>
                </a:solidFill>
              </a:rPr>
              <a:t>Green Finance Institute’s Investment Readiness Toolkit </a:t>
            </a:r>
            <a:r>
              <a:rPr lang="en-US" sz="1200">
                <a:solidFill>
                  <a:srgbClr val="33543D"/>
                </a:solidFill>
              </a:rPr>
              <a:t>was utilised to support stakeholders in assessing their project maturity and next steps.</a:t>
            </a:r>
          </a:p>
        </p:txBody>
      </p:sp>
      <p:sp>
        <p:nvSpPr>
          <p:cNvPr id="3" name="TextBox 2">
            <a:extLst>
              <a:ext uri="{FF2B5EF4-FFF2-40B4-BE49-F238E27FC236}">
                <a16:creationId xmlns:a16="http://schemas.microsoft.com/office/drawing/2014/main" id="{5D0215E2-2535-9FDB-C66D-AF336B308D1A}"/>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37</a:t>
            </a:r>
            <a:endParaRPr lang="en-GB" sz="1200"/>
          </a:p>
        </p:txBody>
      </p:sp>
      <p:sp>
        <p:nvSpPr>
          <p:cNvPr id="2" name="TextBox 1">
            <a:extLst>
              <a:ext uri="{FF2B5EF4-FFF2-40B4-BE49-F238E27FC236}">
                <a16:creationId xmlns:a16="http://schemas.microsoft.com/office/drawing/2014/main" id="{633B6E4A-4A01-8F4F-E009-15BB6D3159D1}"/>
              </a:ext>
            </a:extLst>
          </p:cNvPr>
          <p:cNvSpPr txBox="1"/>
          <p:nvPr/>
        </p:nvSpPr>
        <p:spPr>
          <a:xfrm>
            <a:off x="408702" y="247780"/>
            <a:ext cx="11213224" cy="601255"/>
          </a:xfrm>
          <a:prstGeom prst="rect">
            <a:avLst/>
          </a:prstGeom>
          <a:noFill/>
        </p:spPr>
        <p:txBody>
          <a:bodyPr wrap="square" lIns="91440" tIns="45720" rIns="91440" bIns="45720" anchor="t">
            <a:spAutoFit/>
          </a:bodyPr>
          <a:lstStyle/>
          <a:p>
            <a:pPr>
              <a:lnSpc>
                <a:spcPct val="107000"/>
              </a:lnSpc>
              <a:spcAft>
                <a:spcPts val="800"/>
              </a:spcAft>
            </a:pPr>
            <a:r>
              <a:rPr lang="en-GB" sz="3200" b="1">
                <a:solidFill>
                  <a:srgbClr val="32543D"/>
                </a:solidFill>
                <a:ea typeface="Calibri"/>
                <a:cs typeface="Arial"/>
              </a:rPr>
              <a:t>Investment Readiness Journey</a:t>
            </a:r>
          </a:p>
        </p:txBody>
      </p:sp>
      <p:pic>
        <p:nvPicPr>
          <p:cNvPr id="5" name="Picture 4">
            <a:extLst>
              <a:ext uri="{FF2B5EF4-FFF2-40B4-BE49-F238E27FC236}">
                <a16:creationId xmlns:a16="http://schemas.microsoft.com/office/drawing/2014/main" id="{2327AECE-B352-F613-64D4-9502C1FAEE96}"/>
              </a:ext>
            </a:extLst>
          </p:cNvPr>
          <p:cNvPicPr>
            <a:picLocks noChangeAspect="1"/>
          </p:cNvPicPr>
          <p:nvPr/>
        </p:nvPicPr>
        <p:blipFill>
          <a:blip r:embed="rId2"/>
          <a:srcRect l="12696" r="3447" b="184"/>
          <a:stretch>
            <a:fillRect/>
          </a:stretch>
        </p:blipFill>
        <p:spPr>
          <a:xfrm>
            <a:off x="3267075" y="1574526"/>
            <a:ext cx="8924925" cy="4929213"/>
          </a:xfrm>
          <a:prstGeom prst="rect">
            <a:avLst/>
          </a:prstGeom>
        </p:spPr>
      </p:pic>
      <p:sp>
        <p:nvSpPr>
          <p:cNvPr id="7" name="TextBox 6">
            <a:extLst>
              <a:ext uri="{FF2B5EF4-FFF2-40B4-BE49-F238E27FC236}">
                <a16:creationId xmlns:a16="http://schemas.microsoft.com/office/drawing/2014/main" id="{3765363F-6D8C-0905-865B-7FEAF89AE23D}"/>
              </a:ext>
            </a:extLst>
          </p:cNvPr>
          <p:cNvSpPr txBox="1"/>
          <p:nvPr/>
        </p:nvSpPr>
        <p:spPr>
          <a:xfrm>
            <a:off x="434440" y="1791519"/>
            <a:ext cx="3013610" cy="4708981"/>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400">
                <a:ea typeface="Calibri"/>
                <a:cs typeface="Calibri"/>
              </a:rPr>
              <a:t>207 projects gave some information about project development / maturity. However, we were able to estimate the stage for all 211.</a:t>
            </a:r>
          </a:p>
          <a:p>
            <a:pPr marL="285750" indent="-285750">
              <a:spcAft>
                <a:spcPts val="600"/>
              </a:spcAft>
              <a:buFont typeface="Arial" panose="020B0604020202020204" pitchFamily="34" charset="0"/>
              <a:buChar char="•"/>
            </a:pPr>
            <a:r>
              <a:rPr lang="en-US" sz="1400">
                <a:ea typeface="Calibri"/>
                <a:cs typeface="Calibri"/>
              </a:rPr>
              <a:t>Nearly half of the projects are at initial scoping / concept stage, with very few projects ready for  delivery. </a:t>
            </a:r>
          </a:p>
          <a:p>
            <a:pPr marL="285750" indent="-285750">
              <a:spcAft>
                <a:spcPts val="600"/>
              </a:spcAft>
              <a:buFont typeface="Arial" panose="020B0604020202020204" pitchFamily="34" charset="0"/>
              <a:buChar char="•"/>
            </a:pPr>
            <a:r>
              <a:rPr lang="en-US" sz="1400">
                <a:ea typeface="Calibri"/>
                <a:cs typeface="Calibri"/>
              </a:rPr>
              <a:t>Project timescales vary significantly across the pipeline. </a:t>
            </a:r>
          </a:p>
          <a:p>
            <a:pPr marL="285750" indent="-285750">
              <a:spcAft>
                <a:spcPts val="600"/>
              </a:spcAft>
              <a:buFont typeface="Arial" panose="020B0604020202020204" pitchFamily="34" charset="0"/>
              <a:buChar char="•"/>
            </a:pPr>
            <a:r>
              <a:rPr lang="en-US" sz="1400">
                <a:ea typeface="Calibri"/>
                <a:cs typeface="Calibri"/>
              </a:rPr>
              <a:t>The ratio remains roughly the same when accounting for projects that are viable for mature ecosystem service markets. </a:t>
            </a:r>
          </a:p>
          <a:p>
            <a:pPr marL="285750" indent="-285750">
              <a:spcAft>
                <a:spcPts val="600"/>
              </a:spcAft>
              <a:buFont typeface="Arial" panose="020B0604020202020204" pitchFamily="34" charset="0"/>
              <a:buChar char="•"/>
            </a:pPr>
            <a:r>
              <a:rPr lang="en-US" sz="1400">
                <a:ea typeface="Calibri"/>
                <a:cs typeface="Calibri"/>
              </a:rPr>
              <a:t>Evaluating ecosystem service benefits and financial modelling are common </a:t>
            </a:r>
            <a:r>
              <a:rPr lang="en-US" sz="1400" err="1">
                <a:ea typeface="Calibri"/>
                <a:cs typeface="Calibri"/>
              </a:rPr>
              <a:t>barriesr</a:t>
            </a:r>
            <a:r>
              <a:rPr lang="en-US" sz="1400">
                <a:ea typeface="Calibri"/>
                <a:cs typeface="Calibri"/>
              </a:rPr>
              <a:t> to progression.</a:t>
            </a:r>
          </a:p>
        </p:txBody>
      </p:sp>
      <p:sp>
        <p:nvSpPr>
          <p:cNvPr id="8" name="Rectangle 7">
            <a:extLst>
              <a:ext uri="{FF2B5EF4-FFF2-40B4-BE49-F238E27FC236}">
                <a16:creationId xmlns:a16="http://schemas.microsoft.com/office/drawing/2014/main" id="{3EDE1B5D-3BAE-B59A-9DCD-FECAE898A19B}"/>
              </a:ext>
            </a:extLst>
          </p:cNvPr>
          <p:cNvSpPr/>
          <p:nvPr/>
        </p:nvSpPr>
        <p:spPr>
          <a:xfrm>
            <a:off x="3267075" y="1681007"/>
            <a:ext cx="2362200" cy="1500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B2E1430-8809-F9F1-3E73-2296BEFF7DE1}"/>
              </a:ext>
            </a:extLst>
          </p:cNvPr>
          <p:cNvPicPr>
            <a:picLocks noChangeAspect="1"/>
          </p:cNvPicPr>
          <p:nvPr/>
        </p:nvPicPr>
        <p:blipFill>
          <a:blip r:embed="rId3"/>
          <a:stretch>
            <a:fillRect/>
          </a:stretch>
        </p:blipFill>
        <p:spPr>
          <a:xfrm>
            <a:off x="3860561" y="1863243"/>
            <a:ext cx="1875703" cy="720469"/>
          </a:xfrm>
          <a:prstGeom prst="rect">
            <a:avLst/>
          </a:prstGeom>
        </p:spPr>
      </p:pic>
    </p:spTree>
    <p:extLst>
      <p:ext uri="{BB962C8B-B14F-4D97-AF65-F5344CB8AC3E}">
        <p14:creationId xmlns:p14="http://schemas.microsoft.com/office/powerpoint/2010/main" val="3987422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908F8-4FAC-1DB5-DA5A-971A22819DD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0E2C510-796B-31CA-1BD4-850CE10369F1}"/>
              </a:ext>
            </a:extLst>
          </p:cNvPr>
          <p:cNvSpPr/>
          <p:nvPr/>
        </p:nvSpPr>
        <p:spPr>
          <a:xfrm>
            <a:off x="0" y="6219645"/>
            <a:ext cx="12191999" cy="638355"/>
          </a:xfrm>
          <a:prstGeom prst="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City with solid fill">
            <a:extLst>
              <a:ext uri="{FF2B5EF4-FFF2-40B4-BE49-F238E27FC236}">
                <a16:creationId xmlns:a16="http://schemas.microsoft.com/office/drawing/2014/main" id="{573505B8-0710-6FEE-AAE4-4FC2984197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42" y="944669"/>
            <a:ext cx="646332" cy="646332"/>
          </a:xfrm>
          <a:prstGeom prst="rect">
            <a:avLst/>
          </a:prstGeom>
        </p:spPr>
      </p:pic>
      <p:sp>
        <p:nvSpPr>
          <p:cNvPr id="8" name="TextBox 7">
            <a:extLst>
              <a:ext uri="{FF2B5EF4-FFF2-40B4-BE49-F238E27FC236}">
                <a16:creationId xmlns:a16="http://schemas.microsoft.com/office/drawing/2014/main" id="{C0E0506B-9D2F-415B-5B2C-30DFFD62CEA0}"/>
              </a:ext>
            </a:extLst>
          </p:cNvPr>
          <p:cNvSpPr txBox="1"/>
          <p:nvPr/>
        </p:nvSpPr>
        <p:spPr>
          <a:xfrm>
            <a:off x="1245982" y="1140681"/>
            <a:ext cx="2068712" cy="461665"/>
          </a:xfrm>
          <a:prstGeom prst="rect">
            <a:avLst/>
          </a:prstGeom>
          <a:noFill/>
        </p:spPr>
        <p:txBody>
          <a:bodyPr wrap="square" rtlCol="0">
            <a:spAutoFit/>
          </a:bodyPr>
          <a:lstStyle/>
          <a:p>
            <a:r>
              <a:rPr lang="en-GB" sz="1200" b="1">
                <a:solidFill>
                  <a:srgbClr val="32543D"/>
                </a:solidFill>
              </a:rPr>
              <a:t>Urban context with fragmented land bank</a:t>
            </a:r>
          </a:p>
        </p:txBody>
      </p:sp>
      <p:pic>
        <p:nvPicPr>
          <p:cNvPr id="10" name="Graphic 9" descr="House with solid fill">
            <a:extLst>
              <a:ext uri="{FF2B5EF4-FFF2-40B4-BE49-F238E27FC236}">
                <a16:creationId xmlns:a16="http://schemas.microsoft.com/office/drawing/2014/main" id="{B803513F-239C-A39E-31F0-7A2A78073B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141" y="1625020"/>
            <a:ext cx="646333" cy="646333"/>
          </a:xfrm>
          <a:prstGeom prst="rect">
            <a:avLst/>
          </a:prstGeom>
        </p:spPr>
      </p:pic>
      <p:sp>
        <p:nvSpPr>
          <p:cNvPr id="13" name="TextBox 12">
            <a:extLst>
              <a:ext uri="{FF2B5EF4-FFF2-40B4-BE49-F238E27FC236}">
                <a16:creationId xmlns:a16="http://schemas.microsoft.com/office/drawing/2014/main" id="{E7EB8CE4-8984-2103-1FEA-B0CD2E9964DC}"/>
              </a:ext>
            </a:extLst>
          </p:cNvPr>
          <p:cNvSpPr txBox="1"/>
          <p:nvPr/>
        </p:nvSpPr>
        <p:spPr>
          <a:xfrm>
            <a:off x="1245981" y="1787014"/>
            <a:ext cx="2068713" cy="461665"/>
          </a:xfrm>
          <a:prstGeom prst="rect">
            <a:avLst/>
          </a:prstGeom>
          <a:noFill/>
        </p:spPr>
        <p:txBody>
          <a:bodyPr wrap="square" rtlCol="0">
            <a:spAutoFit/>
          </a:bodyPr>
          <a:lstStyle/>
          <a:p>
            <a:r>
              <a:rPr lang="en-GB" sz="1200" b="1">
                <a:solidFill>
                  <a:srgbClr val="32543D"/>
                </a:solidFill>
              </a:rPr>
              <a:t>Competing priorities for land use</a:t>
            </a:r>
          </a:p>
        </p:txBody>
      </p:sp>
      <p:pic>
        <p:nvPicPr>
          <p:cNvPr id="14" name="Graphic 13" descr="Calculator with solid fill">
            <a:extLst>
              <a:ext uri="{FF2B5EF4-FFF2-40B4-BE49-F238E27FC236}">
                <a16:creationId xmlns:a16="http://schemas.microsoft.com/office/drawing/2014/main" id="{5DCE09A2-26FB-8284-28DF-266069494A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198" y="4571038"/>
            <a:ext cx="594276" cy="594276"/>
          </a:xfrm>
          <a:prstGeom prst="rect">
            <a:avLst/>
          </a:prstGeom>
        </p:spPr>
      </p:pic>
      <p:sp>
        <p:nvSpPr>
          <p:cNvPr id="15" name="TextBox 14">
            <a:extLst>
              <a:ext uri="{FF2B5EF4-FFF2-40B4-BE49-F238E27FC236}">
                <a16:creationId xmlns:a16="http://schemas.microsoft.com/office/drawing/2014/main" id="{FC2ECCDE-A693-20DE-1E15-4206DC2E5129}"/>
              </a:ext>
            </a:extLst>
          </p:cNvPr>
          <p:cNvSpPr txBox="1"/>
          <p:nvPr/>
        </p:nvSpPr>
        <p:spPr>
          <a:xfrm>
            <a:off x="1188907" y="4586267"/>
            <a:ext cx="2125787" cy="461665"/>
          </a:xfrm>
          <a:prstGeom prst="rect">
            <a:avLst/>
          </a:prstGeom>
          <a:noFill/>
        </p:spPr>
        <p:txBody>
          <a:bodyPr wrap="square" rtlCol="0">
            <a:spAutoFit/>
          </a:bodyPr>
          <a:lstStyle/>
          <a:p>
            <a:r>
              <a:rPr lang="en-GB" sz="1200" b="1">
                <a:solidFill>
                  <a:srgbClr val="32543D"/>
                </a:solidFill>
              </a:rPr>
              <a:t>Project costings and ecosystem accounting</a:t>
            </a:r>
          </a:p>
        </p:txBody>
      </p:sp>
      <p:pic>
        <p:nvPicPr>
          <p:cNvPr id="16" name="Graphic 15" descr="Cheers with solid fill">
            <a:extLst>
              <a:ext uri="{FF2B5EF4-FFF2-40B4-BE49-F238E27FC236}">
                <a16:creationId xmlns:a16="http://schemas.microsoft.com/office/drawing/2014/main" id="{800555E4-CBE3-15FC-3A89-A091283F6B4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28198" y="3087172"/>
            <a:ext cx="594276" cy="594276"/>
          </a:xfrm>
          <a:prstGeom prst="rect">
            <a:avLst/>
          </a:prstGeom>
        </p:spPr>
      </p:pic>
      <p:sp>
        <p:nvSpPr>
          <p:cNvPr id="17" name="TextBox 16">
            <a:extLst>
              <a:ext uri="{FF2B5EF4-FFF2-40B4-BE49-F238E27FC236}">
                <a16:creationId xmlns:a16="http://schemas.microsoft.com/office/drawing/2014/main" id="{B67DEE39-4C10-4D3E-9993-36C6D8216ABA}"/>
              </a:ext>
            </a:extLst>
          </p:cNvPr>
          <p:cNvSpPr txBox="1"/>
          <p:nvPr/>
        </p:nvSpPr>
        <p:spPr>
          <a:xfrm>
            <a:off x="1241582" y="3029223"/>
            <a:ext cx="1805871" cy="646331"/>
          </a:xfrm>
          <a:prstGeom prst="rect">
            <a:avLst/>
          </a:prstGeom>
          <a:noFill/>
        </p:spPr>
        <p:txBody>
          <a:bodyPr wrap="square" rtlCol="0">
            <a:spAutoFit/>
          </a:bodyPr>
          <a:lstStyle/>
          <a:p>
            <a:r>
              <a:rPr lang="en-GB" sz="1200" b="1">
                <a:solidFill>
                  <a:srgbClr val="32543D"/>
                </a:solidFill>
              </a:rPr>
              <a:t>Multi-disciplinary teams and matrix decision making</a:t>
            </a:r>
          </a:p>
        </p:txBody>
      </p:sp>
      <p:pic>
        <p:nvPicPr>
          <p:cNvPr id="18" name="Graphic 17" descr="Shield Cross with solid fill">
            <a:extLst>
              <a:ext uri="{FF2B5EF4-FFF2-40B4-BE49-F238E27FC236}">
                <a16:creationId xmlns:a16="http://schemas.microsoft.com/office/drawing/2014/main" id="{F81990A5-7454-4595-8FB1-1C661B61F2F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86939" y="2295253"/>
            <a:ext cx="646333" cy="646333"/>
          </a:xfrm>
          <a:prstGeom prst="rect">
            <a:avLst/>
          </a:prstGeom>
        </p:spPr>
      </p:pic>
      <p:sp>
        <p:nvSpPr>
          <p:cNvPr id="19" name="TextBox 18">
            <a:extLst>
              <a:ext uri="{FF2B5EF4-FFF2-40B4-BE49-F238E27FC236}">
                <a16:creationId xmlns:a16="http://schemas.microsoft.com/office/drawing/2014/main" id="{5CF5C557-73F6-A4FA-3F31-139A3C5C87AB}"/>
              </a:ext>
            </a:extLst>
          </p:cNvPr>
          <p:cNvSpPr txBox="1"/>
          <p:nvPr/>
        </p:nvSpPr>
        <p:spPr>
          <a:xfrm>
            <a:off x="1245981" y="2366347"/>
            <a:ext cx="1919881" cy="461665"/>
          </a:xfrm>
          <a:prstGeom prst="rect">
            <a:avLst/>
          </a:prstGeom>
          <a:noFill/>
        </p:spPr>
        <p:txBody>
          <a:bodyPr wrap="square" rtlCol="0">
            <a:spAutoFit/>
          </a:bodyPr>
          <a:lstStyle/>
          <a:p>
            <a:r>
              <a:rPr lang="en-GB" sz="1200" b="1">
                <a:solidFill>
                  <a:srgbClr val="32543D"/>
                </a:solidFill>
              </a:rPr>
              <a:t>Unsuitability of projects for nature markets</a:t>
            </a:r>
          </a:p>
        </p:txBody>
      </p:sp>
      <p:pic>
        <p:nvPicPr>
          <p:cNvPr id="20" name="Graphic 19" descr="Maze with solid fill">
            <a:extLst>
              <a:ext uri="{FF2B5EF4-FFF2-40B4-BE49-F238E27FC236}">
                <a16:creationId xmlns:a16="http://schemas.microsoft.com/office/drawing/2014/main" id="{E1974EB4-0000-172D-7201-134F3346066B}"/>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86938" y="3782765"/>
            <a:ext cx="646333" cy="646333"/>
          </a:xfrm>
          <a:prstGeom prst="rect">
            <a:avLst/>
          </a:prstGeom>
        </p:spPr>
      </p:pic>
      <p:sp>
        <p:nvSpPr>
          <p:cNvPr id="21" name="TextBox 20">
            <a:extLst>
              <a:ext uri="{FF2B5EF4-FFF2-40B4-BE49-F238E27FC236}">
                <a16:creationId xmlns:a16="http://schemas.microsoft.com/office/drawing/2014/main" id="{CF452B8F-A352-CFB1-45F0-1DB0824EA2B3}"/>
              </a:ext>
            </a:extLst>
          </p:cNvPr>
          <p:cNvSpPr txBox="1"/>
          <p:nvPr/>
        </p:nvSpPr>
        <p:spPr>
          <a:xfrm>
            <a:off x="1241582" y="3885464"/>
            <a:ext cx="1919881" cy="461665"/>
          </a:xfrm>
          <a:prstGeom prst="rect">
            <a:avLst/>
          </a:prstGeom>
          <a:noFill/>
        </p:spPr>
        <p:txBody>
          <a:bodyPr wrap="square" rtlCol="0">
            <a:spAutoFit/>
          </a:bodyPr>
          <a:lstStyle/>
          <a:p>
            <a:r>
              <a:rPr lang="en-GB" sz="1200" b="1">
                <a:solidFill>
                  <a:srgbClr val="32543D"/>
                </a:solidFill>
              </a:rPr>
              <a:t>Multiple project outcomes and metrics</a:t>
            </a:r>
          </a:p>
        </p:txBody>
      </p:sp>
      <p:pic>
        <p:nvPicPr>
          <p:cNvPr id="22" name="Graphic 21" descr="Group with solid fill">
            <a:extLst>
              <a:ext uri="{FF2B5EF4-FFF2-40B4-BE49-F238E27FC236}">
                <a16:creationId xmlns:a16="http://schemas.microsoft.com/office/drawing/2014/main" id="{61FF2DE7-7E74-F43B-7FC5-2A05312AD33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8198" y="5307254"/>
            <a:ext cx="594276" cy="594276"/>
          </a:xfrm>
          <a:prstGeom prst="rect">
            <a:avLst/>
          </a:prstGeom>
        </p:spPr>
      </p:pic>
      <p:sp>
        <p:nvSpPr>
          <p:cNvPr id="23" name="TextBox 22">
            <a:extLst>
              <a:ext uri="{FF2B5EF4-FFF2-40B4-BE49-F238E27FC236}">
                <a16:creationId xmlns:a16="http://schemas.microsoft.com/office/drawing/2014/main" id="{0A28A6C9-2B3B-6CF5-BEBD-0B0FA3048A86}"/>
              </a:ext>
            </a:extLst>
          </p:cNvPr>
          <p:cNvSpPr txBox="1"/>
          <p:nvPr/>
        </p:nvSpPr>
        <p:spPr>
          <a:xfrm>
            <a:off x="1241582" y="5342458"/>
            <a:ext cx="2151584" cy="461665"/>
          </a:xfrm>
          <a:prstGeom prst="rect">
            <a:avLst/>
          </a:prstGeom>
          <a:noFill/>
        </p:spPr>
        <p:txBody>
          <a:bodyPr wrap="square" rtlCol="0">
            <a:spAutoFit/>
          </a:bodyPr>
          <a:lstStyle/>
          <a:p>
            <a:r>
              <a:rPr lang="en-GB" sz="1200" b="1">
                <a:solidFill>
                  <a:srgbClr val="32543D"/>
                </a:solidFill>
              </a:rPr>
              <a:t>Lack of resource capacity/capability</a:t>
            </a:r>
          </a:p>
        </p:txBody>
      </p:sp>
      <p:sp>
        <p:nvSpPr>
          <p:cNvPr id="24" name="TextBox 23">
            <a:extLst>
              <a:ext uri="{FF2B5EF4-FFF2-40B4-BE49-F238E27FC236}">
                <a16:creationId xmlns:a16="http://schemas.microsoft.com/office/drawing/2014/main" id="{E3E82796-7482-BF58-FF3E-C69C293B6F77}"/>
              </a:ext>
            </a:extLst>
          </p:cNvPr>
          <p:cNvSpPr txBox="1"/>
          <p:nvPr/>
        </p:nvSpPr>
        <p:spPr>
          <a:xfrm>
            <a:off x="3539352" y="1037003"/>
            <a:ext cx="8325967" cy="646331"/>
          </a:xfrm>
          <a:prstGeom prst="rect">
            <a:avLst/>
          </a:prstGeom>
          <a:noFill/>
        </p:spPr>
        <p:txBody>
          <a:bodyPr wrap="square" rtlCol="0">
            <a:spAutoFit/>
          </a:bodyPr>
          <a:lstStyle/>
          <a:p>
            <a:r>
              <a:rPr lang="en-GB" sz="1200">
                <a:solidFill>
                  <a:srgbClr val="32543D"/>
                </a:solidFill>
              </a:rPr>
              <a:t>The WMCA is an urban conurbation, so does not have large blocks of rural land for creating woodland (e.g. for carbon markets) or BNG habitat banks. Nature interventions and projects are often small-scale and need to work within an urban setting, which tends to lead to greater social impacts than environmental. </a:t>
            </a:r>
          </a:p>
        </p:txBody>
      </p:sp>
      <p:cxnSp>
        <p:nvCxnSpPr>
          <p:cNvPr id="25" name="Straight Arrow Connector 24">
            <a:extLst>
              <a:ext uri="{FF2B5EF4-FFF2-40B4-BE49-F238E27FC236}">
                <a16:creationId xmlns:a16="http://schemas.microsoft.com/office/drawing/2014/main" id="{6676ABAD-AC7B-6D0F-E408-085B67F4FC4C}"/>
              </a:ext>
            </a:extLst>
          </p:cNvPr>
          <p:cNvCxnSpPr>
            <a:cxnSpLocks/>
            <a:endCxn id="8" idx="3"/>
          </p:cNvCxnSpPr>
          <p:nvPr/>
        </p:nvCxnSpPr>
        <p:spPr>
          <a:xfrm>
            <a:off x="3077440" y="1364657"/>
            <a:ext cx="237254" cy="6857"/>
          </a:xfrm>
          <a:prstGeom prst="straightConnector1">
            <a:avLst/>
          </a:prstGeom>
          <a:ln>
            <a:solidFill>
              <a:srgbClr val="007976"/>
            </a:solidFill>
            <a:tailEnd type="triangle"/>
          </a:ln>
        </p:spPr>
        <p:style>
          <a:lnRef idx="2">
            <a:schemeClr val="accent6"/>
          </a:lnRef>
          <a:fillRef idx="0">
            <a:schemeClr val="accent6"/>
          </a:fillRef>
          <a:effectRef idx="1">
            <a:schemeClr val="accent6"/>
          </a:effectRef>
          <a:fontRef idx="minor">
            <a:schemeClr val="tx1"/>
          </a:fontRef>
        </p:style>
      </p:cxnSp>
      <p:cxnSp>
        <p:nvCxnSpPr>
          <p:cNvPr id="26" name="Straight Arrow Connector 25">
            <a:extLst>
              <a:ext uri="{FF2B5EF4-FFF2-40B4-BE49-F238E27FC236}">
                <a16:creationId xmlns:a16="http://schemas.microsoft.com/office/drawing/2014/main" id="{CC5D00C9-CDB8-636B-C856-76FD8B21BCCB}"/>
              </a:ext>
            </a:extLst>
          </p:cNvPr>
          <p:cNvCxnSpPr>
            <a:cxnSpLocks/>
            <a:endCxn id="13" idx="3"/>
          </p:cNvCxnSpPr>
          <p:nvPr/>
        </p:nvCxnSpPr>
        <p:spPr>
          <a:xfrm>
            <a:off x="3077440" y="2017846"/>
            <a:ext cx="237254" cy="1"/>
          </a:xfrm>
          <a:prstGeom prst="straightConnector1">
            <a:avLst/>
          </a:prstGeom>
          <a:ln>
            <a:solidFill>
              <a:srgbClr val="007976"/>
            </a:solidFill>
            <a:tailEnd type="triangle"/>
          </a:ln>
        </p:spPr>
        <p:style>
          <a:lnRef idx="2">
            <a:schemeClr val="accent6"/>
          </a:lnRef>
          <a:fillRef idx="0">
            <a:schemeClr val="accent6"/>
          </a:fillRef>
          <a:effectRef idx="1">
            <a:schemeClr val="accent6"/>
          </a:effectRef>
          <a:fontRef idx="minor">
            <a:schemeClr val="tx1"/>
          </a:fontRef>
        </p:style>
      </p:cxnSp>
      <p:cxnSp>
        <p:nvCxnSpPr>
          <p:cNvPr id="27" name="Straight Arrow Connector 26">
            <a:extLst>
              <a:ext uri="{FF2B5EF4-FFF2-40B4-BE49-F238E27FC236}">
                <a16:creationId xmlns:a16="http://schemas.microsoft.com/office/drawing/2014/main" id="{BC195001-1CF3-5BDC-EE5C-6CFEB6A540F1}"/>
              </a:ext>
            </a:extLst>
          </p:cNvPr>
          <p:cNvCxnSpPr>
            <a:cxnSpLocks/>
          </p:cNvCxnSpPr>
          <p:nvPr/>
        </p:nvCxnSpPr>
        <p:spPr>
          <a:xfrm>
            <a:off x="3049913" y="2612715"/>
            <a:ext cx="259165" cy="0"/>
          </a:xfrm>
          <a:prstGeom prst="straightConnector1">
            <a:avLst/>
          </a:prstGeom>
          <a:ln>
            <a:solidFill>
              <a:srgbClr val="007976"/>
            </a:solidFill>
            <a:tailEnd type="triangle"/>
          </a:ln>
        </p:spPr>
        <p:style>
          <a:lnRef idx="2">
            <a:schemeClr val="accent6"/>
          </a:lnRef>
          <a:fillRef idx="0">
            <a:schemeClr val="accent6"/>
          </a:fillRef>
          <a:effectRef idx="1">
            <a:schemeClr val="accent6"/>
          </a:effectRef>
          <a:fontRef idx="minor">
            <a:schemeClr val="tx1"/>
          </a:fontRef>
        </p:style>
      </p:cxnSp>
      <p:cxnSp>
        <p:nvCxnSpPr>
          <p:cNvPr id="28" name="Straight Arrow Connector 27">
            <a:extLst>
              <a:ext uri="{FF2B5EF4-FFF2-40B4-BE49-F238E27FC236}">
                <a16:creationId xmlns:a16="http://schemas.microsoft.com/office/drawing/2014/main" id="{B3738452-3653-474D-B8CF-0AEE965D4BDA}"/>
              </a:ext>
            </a:extLst>
          </p:cNvPr>
          <p:cNvCxnSpPr>
            <a:cxnSpLocks/>
          </p:cNvCxnSpPr>
          <p:nvPr/>
        </p:nvCxnSpPr>
        <p:spPr>
          <a:xfrm>
            <a:off x="2731727" y="3352388"/>
            <a:ext cx="582967" cy="0"/>
          </a:xfrm>
          <a:prstGeom prst="straightConnector1">
            <a:avLst/>
          </a:prstGeom>
          <a:ln>
            <a:solidFill>
              <a:srgbClr val="007976"/>
            </a:solidFill>
            <a:tailEnd type="triangle"/>
          </a:ln>
        </p:spPr>
        <p:style>
          <a:lnRef idx="2">
            <a:schemeClr val="accent6"/>
          </a:lnRef>
          <a:fillRef idx="0">
            <a:schemeClr val="accent6"/>
          </a:fillRef>
          <a:effectRef idx="1">
            <a:schemeClr val="accent6"/>
          </a:effectRef>
          <a:fontRef idx="minor">
            <a:schemeClr val="tx1"/>
          </a:fontRef>
        </p:style>
      </p:cxnSp>
      <p:cxnSp>
        <p:nvCxnSpPr>
          <p:cNvPr id="29" name="Straight Arrow Connector 28">
            <a:extLst>
              <a:ext uri="{FF2B5EF4-FFF2-40B4-BE49-F238E27FC236}">
                <a16:creationId xmlns:a16="http://schemas.microsoft.com/office/drawing/2014/main" id="{1E673F6A-80C2-BB72-C421-A8BF79876EB4}"/>
              </a:ext>
            </a:extLst>
          </p:cNvPr>
          <p:cNvCxnSpPr>
            <a:cxnSpLocks/>
          </p:cNvCxnSpPr>
          <p:nvPr/>
        </p:nvCxnSpPr>
        <p:spPr>
          <a:xfrm>
            <a:off x="2993352" y="4118855"/>
            <a:ext cx="315726" cy="0"/>
          </a:xfrm>
          <a:prstGeom prst="straightConnector1">
            <a:avLst/>
          </a:prstGeom>
          <a:ln>
            <a:solidFill>
              <a:srgbClr val="007976"/>
            </a:solidFill>
            <a:tailEnd type="triangle"/>
          </a:ln>
        </p:spPr>
        <p:style>
          <a:lnRef idx="2">
            <a:schemeClr val="accent6"/>
          </a:lnRef>
          <a:fillRef idx="0">
            <a:schemeClr val="accent6"/>
          </a:fillRef>
          <a:effectRef idx="1">
            <a:schemeClr val="accent6"/>
          </a:effectRef>
          <a:fontRef idx="minor">
            <a:schemeClr val="tx1"/>
          </a:fontRef>
        </p:style>
      </p:cxnSp>
      <p:cxnSp>
        <p:nvCxnSpPr>
          <p:cNvPr id="30" name="Straight Arrow Connector 29">
            <a:extLst>
              <a:ext uri="{FF2B5EF4-FFF2-40B4-BE49-F238E27FC236}">
                <a16:creationId xmlns:a16="http://schemas.microsoft.com/office/drawing/2014/main" id="{CD46A16C-A5CA-D5A3-C1DD-71634C1A36F5}"/>
              </a:ext>
            </a:extLst>
          </p:cNvPr>
          <p:cNvCxnSpPr>
            <a:cxnSpLocks/>
          </p:cNvCxnSpPr>
          <p:nvPr/>
        </p:nvCxnSpPr>
        <p:spPr>
          <a:xfrm>
            <a:off x="2993352" y="4799156"/>
            <a:ext cx="315726" cy="0"/>
          </a:xfrm>
          <a:prstGeom prst="straightConnector1">
            <a:avLst/>
          </a:prstGeom>
          <a:ln>
            <a:solidFill>
              <a:srgbClr val="007976"/>
            </a:solidFill>
            <a:tailEnd type="triangle"/>
          </a:ln>
        </p:spPr>
        <p:style>
          <a:lnRef idx="2">
            <a:schemeClr val="accent6"/>
          </a:lnRef>
          <a:fillRef idx="0">
            <a:schemeClr val="accent6"/>
          </a:fillRef>
          <a:effectRef idx="1">
            <a:schemeClr val="accent6"/>
          </a:effectRef>
          <a:fontRef idx="minor">
            <a:schemeClr val="tx1"/>
          </a:fontRef>
        </p:style>
      </p:cxnSp>
      <p:cxnSp>
        <p:nvCxnSpPr>
          <p:cNvPr id="31" name="Straight Arrow Connector 30">
            <a:extLst>
              <a:ext uri="{FF2B5EF4-FFF2-40B4-BE49-F238E27FC236}">
                <a16:creationId xmlns:a16="http://schemas.microsoft.com/office/drawing/2014/main" id="{94D5B83A-AE00-62A7-D457-FAFF173163D1}"/>
              </a:ext>
            </a:extLst>
          </p:cNvPr>
          <p:cNvCxnSpPr>
            <a:cxnSpLocks/>
          </p:cNvCxnSpPr>
          <p:nvPr/>
        </p:nvCxnSpPr>
        <p:spPr>
          <a:xfrm>
            <a:off x="2773902" y="5545445"/>
            <a:ext cx="535176" cy="0"/>
          </a:xfrm>
          <a:prstGeom prst="straightConnector1">
            <a:avLst/>
          </a:prstGeom>
          <a:ln>
            <a:solidFill>
              <a:srgbClr val="007976"/>
            </a:solidFill>
            <a:tailEnd type="triangle"/>
          </a:ln>
        </p:spPr>
        <p:style>
          <a:lnRef idx="2">
            <a:schemeClr val="accent6"/>
          </a:lnRef>
          <a:fillRef idx="0">
            <a:schemeClr val="accent6"/>
          </a:fillRef>
          <a:effectRef idx="1">
            <a:schemeClr val="accent6"/>
          </a:effectRef>
          <a:fontRef idx="minor">
            <a:schemeClr val="tx1"/>
          </a:fontRef>
        </p:style>
      </p:cxnSp>
      <p:sp>
        <p:nvSpPr>
          <p:cNvPr id="32" name="TextBox 31">
            <a:extLst>
              <a:ext uri="{FF2B5EF4-FFF2-40B4-BE49-F238E27FC236}">
                <a16:creationId xmlns:a16="http://schemas.microsoft.com/office/drawing/2014/main" id="{03C2A043-9456-86EE-2E01-7F817F8CE343}"/>
              </a:ext>
            </a:extLst>
          </p:cNvPr>
          <p:cNvSpPr txBox="1"/>
          <p:nvPr/>
        </p:nvSpPr>
        <p:spPr>
          <a:xfrm>
            <a:off x="3537120" y="1793442"/>
            <a:ext cx="8290917" cy="646331"/>
          </a:xfrm>
          <a:prstGeom prst="rect">
            <a:avLst/>
          </a:prstGeom>
          <a:noFill/>
        </p:spPr>
        <p:txBody>
          <a:bodyPr wrap="square" rtlCol="0">
            <a:spAutoFit/>
          </a:bodyPr>
          <a:lstStyle/>
          <a:p>
            <a:r>
              <a:rPr lang="en-GB" sz="1200">
                <a:solidFill>
                  <a:srgbClr val="32543D"/>
                </a:solidFill>
              </a:rPr>
              <a:t>Making the business case for natural capital interventions is more complex when up against limited space for development and other critical priorities for the region, often leaving natural capital to small areas where little scale can be leveraged. Trees for example in urban setting can be viewed as both an asset and a risk.</a:t>
            </a:r>
          </a:p>
        </p:txBody>
      </p:sp>
      <p:sp>
        <p:nvSpPr>
          <p:cNvPr id="33" name="TextBox 32">
            <a:extLst>
              <a:ext uri="{FF2B5EF4-FFF2-40B4-BE49-F238E27FC236}">
                <a16:creationId xmlns:a16="http://schemas.microsoft.com/office/drawing/2014/main" id="{1F6DC65F-EF7A-4A02-E217-36BB152426E4}"/>
              </a:ext>
            </a:extLst>
          </p:cNvPr>
          <p:cNvSpPr txBox="1"/>
          <p:nvPr/>
        </p:nvSpPr>
        <p:spPr>
          <a:xfrm>
            <a:off x="3537120" y="2439773"/>
            <a:ext cx="8325967" cy="461665"/>
          </a:xfrm>
          <a:prstGeom prst="rect">
            <a:avLst/>
          </a:prstGeom>
          <a:noFill/>
        </p:spPr>
        <p:txBody>
          <a:bodyPr wrap="square" rtlCol="0">
            <a:spAutoFit/>
          </a:bodyPr>
          <a:lstStyle/>
          <a:p>
            <a:r>
              <a:rPr lang="en-GB" sz="1200">
                <a:solidFill>
                  <a:srgbClr val="32543D"/>
                </a:solidFill>
              </a:rPr>
              <a:t>Two-fold, immaturity of nature markets to value urban habitats at a small scale, and unsuitability of projects to align with current more established nature markets (carbon sequestration, biodiversity net gain) given scale and habitat type.</a:t>
            </a:r>
          </a:p>
        </p:txBody>
      </p:sp>
      <p:sp>
        <p:nvSpPr>
          <p:cNvPr id="34" name="TextBox 33">
            <a:extLst>
              <a:ext uri="{FF2B5EF4-FFF2-40B4-BE49-F238E27FC236}">
                <a16:creationId xmlns:a16="http://schemas.microsoft.com/office/drawing/2014/main" id="{8A01DA2F-3334-4AC4-2297-D1BA724D5B3E}"/>
              </a:ext>
            </a:extLst>
          </p:cNvPr>
          <p:cNvSpPr txBox="1"/>
          <p:nvPr/>
        </p:nvSpPr>
        <p:spPr>
          <a:xfrm>
            <a:off x="3537120" y="3061144"/>
            <a:ext cx="8290917" cy="646331"/>
          </a:xfrm>
          <a:prstGeom prst="rect">
            <a:avLst/>
          </a:prstGeom>
          <a:noFill/>
        </p:spPr>
        <p:txBody>
          <a:bodyPr wrap="square" rtlCol="0">
            <a:spAutoFit/>
          </a:bodyPr>
          <a:lstStyle/>
          <a:p>
            <a:r>
              <a:rPr lang="en-GB" sz="1200">
                <a:solidFill>
                  <a:srgbClr val="32543D"/>
                </a:solidFill>
              </a:rPr>
              <a:t>Green infrastructure in a heavily urbanised region is rarely considered in isolation, it is primarily a smaller, sub-category of wider infrastructure, development, and place-making decisions. Establishing natural capital as a priority asset class to invest in is challenging given the complexity of competing priorities and regional decision-making processes.</a:t>
            </a:r>
          </a:p>
        </p:txBody>
      </p:sp>
      <p:sp>
        <p:nvSpPr>
          <p:cNvPr id="35" name="TextBox 34">
            <a:extLst>
              <a:ext uri="{FF2B5EF4-FFF2-40B4-BE49-F238E27FC236}">
                <a16:creationId xmlns:a16="http://schemas.microsoft.com/office/drawing/2014/main" id="{3E89BB4F-D2C4-847E-2BC4-A6B9CE98B047}"/>
              </a:ext>
            </a:extLst>
          </p:cNvPr>
          <p:cNvSpPr txBox="1"/>
          <p:nvPr/>
        </p:nvSpPr>
        <p:spPr>
          <a:xfrm>
            <a:off x="3537120" y="3911696"/>
            <a:ext cx="8325967" cy="461665"/>
          </a:xfrm>
          <a:prstGeom prst="rect">
            <a:avLst/>
          </a:prstGeom>
          <a:noFill/>
        </p:spPr>
        <p:txBody>
          <a:bodyPr wrap="square" rtlCol="0">
            <a:spAutoFit/>
          </a:bodyPr>
          <a:lstStyle/>
          <a:p>
            <a:r>
              <a:rPr lang="en-GB" sz="1200">
                <a:solidFill>
                  <a:srgbClr val="32543D"/>
                </a:solidFill>
              </a:rPr>
              <a:t>Projects are delivering multiple ecosystem services which we all benefit from, but few have an established market. Measuring these benefits can be costly and difficult, which presents challenges in developing business cases.</a:t>
            </a:r>
          </a:p>
        </p:txBody>
      </p:sp>
      <p:sp>
        <p:nvSpPr>
          <p:cNvPr id="36" name="TextBox 35">
            <a:extLst>
              <a:ext uri="{FF2B5EF4-FFF2-40B4-BE49-F238E27FC236}">
                <a16:creationId xmlns:a16="http://schemas.microsoft.com/office/drawing/2014/main" id="{CEA7CDA8-0CCA-EF20-9284-0E712349001E}"/>
              </a:ext>
            </a:extLst>
          </p:cNvPr>
          <p:cNvSpPr txBox="1"/>
          <p:nvPr/>
        </p:nvSpPr>
        <p:spPr>
          <a:xfrm>
            <a:off x="3519594" y="4612626"/>
            <a:ext cx="8325967" cy="461665"/>
          </a:xfrm>
          <a:prstGeom prst="rect">
            <a:avLst/>
          </a:prstGeom>
          <a:noFill/>
        </p:spPr>
        <p:txBody>
          <a:bodyPr wrap="square" rtlCol="0">
            <a:spAutoFit/>
          </a:bodyPr>
          <a:lstStyle/>
          <a:p>
            <a:r>
              <a:rPr lang="en-GB" sz="1200">
                <a:solidFill>
                  <a:srgbClr val="32543D"/>
                </a:solidFill>
              </a:rPr>
              <a:t>Projects owners struggle to quantify the value of natural capital uplift, delivery costs, and long-term maintenance. There is a skills gap multiplied by the challenges in identifying which of the many ecosystem accounting tools/ methodologies to use. </a:t>
            </a:r>
          </a:p>
        </p:txBody>
      </p:sp>
      <p:sp>
        <p:nvSpPr>
          <p:cNvPr id="37" name="TextBox 36">
            <a:extLst>
              <a:ext uri="{FF2B5EF4-FFF2-40B4-BE49-F238E27FC236}">
                <a16:creationId xmlns:a16="http://schemas.microsoft.com/office/drawing/2014/main" id="{673EAD3D-5302-F6CF-A205-60449FDD7F43}"/>
              </a:ext>
            </a:extLst>
          </p:cNvPr>
          <p:cNvSpPr txBox="1"/>
          <p:nvPr/>
        </p:nvSpPr>
        <p:spPr>
          <a:xfrm>
            <a:off x="3537120" y="5267238"/>
            <a:ext cx="8325967" cy="646331"/>
          </a:xfrm>
          <a:prstGeom prst="rect">
            <a:avLst/>
          </a:prstGeom>
          <a:noFill/>
        </p:spPr>
        <p:txBody>
          <a:bodyPr wrap="square" rtlCol="0">
            <a:spAutoFit/>
          </a:bodyPr>
          <a:lstStyle/>
          <a:p>
            <a:r>
              <a:rPr lang="en-GB" sz="1200">
                <a:solidFill>
                  <a:srgbClr val="32543D"/>
                </a:solidFill>
              </a:rPr>
              <a:t>Project owners in some instances are struggling to engage fully with LINC because of their day-to-day job. In time, LINC presents an opportunity for funding, and that means more resource which can address capacity issues, but there is a time-lag before this benefit is realised. </a:t>
            </a:r>
          </a:p>
        </p:txBody>
      </p:sp>
      <p:sp>
        <p:nvSpPr>
          <p:cNvPr id="4" name="TextBox 3">
            <a:extLst>
              <a:ext uri="{FF2B5EF4-FFF2-40B4-BE49-F238E27FC236}">
                <a16:creationId xmlns:a16="http://schemas.microsoft.com/office/drawing/2014/main" id="{0DCD625D-1F22-4819-19CD-05B256276A1F}"/>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38</a:t>
            </a:r>
            <a:endParaRPr lang="en-GB" sz="1200">
              <a:solidFill>
                <a:schemeClr val="bg1"/>
              </a:solidFill>
            </a:endParaRPr>
          </a:p>
        </p:txBody>
      </p:sp>
      <p:sp>
        <p:nvSpPr>
          <p:cNvPr id="39" name="TextBox 38">
            <a:extLst>
              <a:ext uri="{FF2B5EF4-FFF2-40B4-BE49-F238E27FC236}">
                <a16:creationId xmlns:a16="http://schemas.microsoft.com/office/drawing/2014/main" id="{94990F84-EB56-39BC-329F-B09C06B05403}"/>
              </a:ext>
            </a:extLst>
          </p:cNvPr>
          <p:cNvSpPr txBox="1"/>
          <p:nvPr/>
        </p:nvSpPr>
        <p:spPr>
          <a:xfrm>
            <a:off x="408702" y="247780"/>
            <a:ext cx="11213224" cy="473976"/>
          </a:xfrm>
          <a:prstGeom prst="rect">
            <a:avLst/>
          </a:prstGeom>
          <a:noFill/>
        </p:spPr>
        <p:txBody>
          <a:bodyPr wrap="square" lIns="91440" tIns="45720" rIns="91440" bIns="45720" anchor="t">
            <a:spAutoFit/>
          </a:bodyPr>
          <a:lstStyle/>
          <a:p>
            <a:pPr lvl="0" algn="just">
              <a:lnSpc>
                <a:spcPct val="107000"/>
              </a:lnSpc>
              <a:spcAft>
                <a:spcPts val="800"/>
              </a:spcAft>
              <a:defRPr/>
            </a:pPr>
            <a:r>
              <a:rPr lang="en-GB" sz="2400" b="1">
                <a:solidFill>
                  <a:srgbClr val="32543D"/>
                </a:solidFill>
                <a:highlight>
                  <a:srgbClr val="FFFFFF"/>
                </a:highlight>
                <a:ea typeface="Calibri"/>
                <a:cs typeface="Arial"/>
              </a:rPr>
              <a:t>Pipeline challenges</a:t>
            </a:r>
            <a:endParaRPr lang="en-GB" sz="2400" b="1">
              <a:solidFill>
                <a:srgbClr val="32543D"/>
              </a:solidFill>
              <a:highlight>
                <a:srgbClr val="FFFFFF"/>
              </a:highlight>
              <a:ea typeface="Calibri" panose="020F0502020204030204" pitchFamily="34" charset="0"/>
              <a:cs typeface="Arial" panose="020B0604020202020204" pitchFamily="34" charset="0"/>
            </a:endParaRPr>
          </a:p>
        </p:txBody>
      </p:sp>
      <p:pic>
        <p:nvPicPr>
          <p:cNvPr id="3" name="Picture 4" descr="A black and white logo&#10;&#10;Description automatically generated">
            <a:extLst>
              <a:ext uri="{FF2B5EF4-FFF2-40B4-BE49-F238E27FC236}">
                <a16:creationId xmlns:a16="http://schemas.microsoft.com/office/drawing/2014/main" id="{F71A39C1-DD70-B860-D6D5-93038535617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60325" y="6282991"/>
            <a:ext cx="1580399" cy="52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295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A60E0-233C-7686-F3E7-8C9ECD712C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95955A4-89B2-4571-D06F-508B623A36AB}"/>
              </a:ext>
            </a:extLst>
          </p:cNvPr>
          <p:cNvSpPr/>
          <p:nvPr/>
        </p:nvSpPr>
        <p:spPr>
          <a:xfrm>
            <a:off x="1" y="0"/>
            <a:ext cx="4678325" cy="6857990"/>
          </a:xfrm>
          <a:prstGeom prst="rect">
            <a:avLst/>
          </a:prstGeom>
          <a:solidFill>
            <a:srgbClr val="32543D"/>
          </a:solidFill>
          <a:ln>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99BBE5-948F-C102-B35E-24D86F9C0BFE}"/>
              </a:ext>
            </a:extLst>
          </p:cNvPr>
          <p:cNvSpPr txBox="1"/>
          <p:nvPr/>
        </p:nvSpPr>
        <p:spPr>
          <a:xfrm>
            <a:off x="498217" y="2281054"/>
            <a:ext cx="3499626" cy="744836"/>
          </a:xfrm>
          <a:prstGeom prst="rect">
            <a:avLst/>
          </a:prstGeom>
        </p:spPr>
        <p:txBody>
          <a:bodyPr vert="horz" lIns="91440" tIns="45720" rIns="91440" bIns="45720" rtlCol="0" anchor="ctr">
            <a:noAutofit/>
          </a:bodyPr>
          <a:lstStyle/>
          <a:p>
            <a:r>
              <a:rPr lang="nn-NO" sz="3200" b="1">
                <a:solidFill>
                  <a:schemeClr val="bg1"/>
                </a:solidFill>
                <a:latin typeface="Calibri" panose="020F0502020204030204" pitchFamily="34" charset="0"/>
                <a:ea typeface="Calibri" panose="020F0502020204030204" pitchFamily="34" charset="0"/>
                <a:cs typeface="Calibri" panose="020F0502020204030204" pitchFamily="34" charset="0"/>
              </a:rPr>
              <a:t>The West Midlands Nature Investment Hub</a:t>
            </a:r>
            <a:endParaRPr lang="en-GB" sz="3200">
              <a:solidFill>
                <a:schemeClr val="bg1"/>
              </a:solidFill>
            </a:endParaRPr>
          </a:p>
        </p:txBody>
      </p:sp>
      <p:pic>
        <p:nvPicPr>
          <p:cNvPr id="1030" name="Picture 6">
            <a:extLst>
              <a:ext uri="{FF2B5EF4-FFF2-40B4-BE49-F238E27FC236}">
                <a16:creationId xmlns:a16="http://schemas.microsoft.com/office/drawing/2014/main" id="{E7A282FE-F4F4-63D3-CAE9-2360A3E00B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508"/>
          <a:stretch>
            <a:fillRect/>
          </a:stretch>
        </p:blipFill>
        <p:spPr bwMode="auto">
          <a:xfrm>
            <a:off x="4678326" y="0"/>
            <a:ext cx="7513673" cy="690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719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D13D32-C2B2-0B72-72B5-B929EAEF4854}"/>
              </a:ext>
            </a:extLst>
          </p:cNvPr>
          <p:cNvSpPr txBox="1"/>
          <p:nvPr/>
        </p:nvSpPr>
        <p:spPr>
          <a:xfrm>
            <a:off x="458698" y="240366"/>
            <a:ext cx="4930218" cy="523220"/>
          </a:xfrm>
          <a:prstGeom prst="rect">
            <a:avLst/>
          </a:prstGeom>
          <a:noFill/>
        </p:spPr>
        <p:txBody>
          <a:bodyPr wrap="square" rtlCol="0">
            <a:spAutoFit/>
          </a:bodyPr>
          <a:lstStyle/>
          <a:p>
            <a:r>
              <a:rPr lang="en-GB" sz="2800" b="1">
                <a:solidFill>
                  <a:srgbClr val="32543D"/>
                </a:solidFill>
              </a:rPr>
              <a:t>Foreword</a:t>
            </a:r>
            <a:endParaRPr lang="en-GB" sz="2800" b="1">
              <a:solidFill>
                <a:srgbClr val="007E7B"/>
              </a:solidFill>
            </a:endParaRPr>
          </a:p>
        </p:txBody>
      </p:sp>
      <p:sp>
        <p:nvSpPr>
          <p:cNvPr id="4" name="TextBox 3">
            <a:extLst>
              <a:ext uri="{FF2B5EF4-FFF2-40B4-BE49-F238E27FC236}">
                <a16:creationId xmlns:a16="http://schemas.microsoft.com/office/drawing/2014/main" id="{10F0CEA5-F683-480E-B121-F00757D57A24}"/>
              </a:ext>
            </a:extLst>
          </p:cNvPr>
          <p:cNvSpPr txBox="1"/>
          <p:nvPr/>
        </p:nvSpPr>
        <p:spPr>
          <a:xfrm>
            <a:off x="458698" y="914311"/>
            <a:ext cx="6920258" cy="3046988"/>
          </a:xfrm>
          <a:prstGeom prst="rect">
            <a:avLst/>
          </a:prstGeom>
          <a:noFill/>
        </p:spPr>
        <p:txBody>
          <a:bodyPr wrap="square" lIns="91440" tIns="45720" rIns="91440" bIns="45720" rtlCol="0" anchor="t">
            <a:spAutoFit/>
          </a:bodyPr>
          <a:lstStyle/>
          <a:p>
            <a:pPr algn="just"/>
            <a:r>
              <a:rPr lang="en-US" sz="1200">
                <a:cs typeface="Arial"/>
              </a:rPr>
              <a:t>The West Midlands Combined Authority (WMCA) is committed to protecting, restoring and enhancing our region’s natural environment; an ambition set out in the Natural Environment Plan. Since the Plan was launched, there has been significant progress across all priorities, including:</a:t>
            </a:r>
          </a:p>
          <a:p>
            <a:pPr algn="just"/>
            <a:endParaRPr lang="en-US" sz="1200">
              <a:cs typeface="Arial" panose="020B0604020202020204" pitchFamily="34" charset="0"/>
            </a:endParaRPr>
          </a:p>
          <a:p>
            <a:pPr marL="171450" indent="-171450" algn="just">
              <a:buFont typeface="Arial" panose="020B0604020202020204" pitchFamily="34" charset="0"/>
              <a:buChar char="•"/>
            </a:pPr>
            <a:r>
              <a:rPr lang="en-US" sz="1200">
                <a:cs typeface="Arial"/>
              </a:rPr>
              <a:t>The WMCA is the responsible authority for the </a:t>
            </a:r>
            <a:r>
              <a:rPr lang="en-US" sz="1200" b="1">
                <a:cs typeface="Arial"/>
              </a:rPr>
              <a:t>Local Nature Recovery Strategy</a:t>
            </a:r>
            <a:r>
              <a:rPr lang="en-US" sz="1200">
                <a:cs typeface="Arial"/>
              </a:rPr>
              <a:t>, which will produce a comprehensive spatial plan for nature across the region.</a:t>
            </a:r>
          </a:p>
          <a:p>
            <a:pPr marL="171450" indent="-171450" algn="just">
              <a:buFont typeface="Arial" panose="020B0604020202020204" pitchFamily="34" charset="0"/>
              <a:buChar char="•"/>
            </a:pPr>
            <a:r>
              <a:rPr lang="en-US" sz="1200">
                <a:cs typeface="Arial"/>
              </a:rPr>
              <a:t>The WMCA has become one of 4 pilot areas to receive funding from Defra to deliver a </a:t>
            </a:r>
            <a:r>
              <a:rPr lang="en-US" sz="1200" b="1">
                <a:cs typeface="Arial"/>
              </a:rPr>
              <a:t>Local Investment in Natural Capital </a:t>
            </a:r>
            <a:r>
              <a:rPr lang="en-US" sz="1200">
                <a:cs typeface="Arial"/>
              </a:rPr>
              <a:t>(LINC) programme to encourage private investment into natural environment projects.</a:t>
            </a:r>
          </a:p>
          <a:p>
            <a:endParaRPr lang="en-US" sz="1200">
              <a:cs typeface="Arial" panose="020B0604020202020204" pitchFamily="34" charset="0"/>
            </a:endParaRPr>
          </a:p>
          <a:p>
            <a:pPr algn="just"/>
            <a:r>
              <a:rPr lang="en-US" sz="1200">
                <a:cs typeface="Arial"/>
              </a:rPr>
              <a:t>The LINC programme is particularly exciting for the region as it will provide us with the opportunity to build a sustainable financing mechanism to support delivery of natural environment projects </a:t>
            </a:r>
            <a:r>
              <a:rPr lang="en-US" sz="1200" b="1">
                <a:cs typeface="Arial"/>
              </a:rPr>
              <a:t>at scale</a:t>
            </a:r>
            <a:r>
              <a:rPr lang="en-US" sz="1200">
                <a:cs typeface="Arial"/>
              </a:rPr>
              <a:t>. The Defra funding is enabling the production of natural capital investment plans to achieve the following outcomes:</a:t>
            </a:r>
          </a:p>
          <a:p>
            <a:pPr algn="just"/>
            <a:endParaRPr lang="en-US" sz="1200">
              <a:cs typeface="Arial" panose="020B0604020202020204" pitchFamily="34" charset="0"/>
            </a:endParaRPr>
          </a:p>
          <a:p>
            <a:pPr marL="171450" indent="-171450" algn="just">
              <a:buFont typeface="Arial" panose="020B0604020202020204" pitchFamily="34" charset="0"/>
              <a:buChar char="•"/>
            </a:pPr>
            <a:endParaRPr lang="en-GB" sz="1200">
              <a:cs typeface="Arial" panose="020B0604020202020204" pitchFamily="34" charset="0"/>
            </a:endParaRPr>
          </a:p>
        </p:txBody>
      </p:sp>
      <p:pic>
        <p:nvPicPr>
          <p:cNvPr id="9" name="Picture 8" descr="A person in a suit&#10;&#10;Description automatically generated">
            <a:extLst>
              <a:ext uri="{FF2B5EF4-FFF2-40B4-BE49-F238E27FC236}">
                <a16:creationId xmlns:a16="http://schemas.microsoft.com/office/drawing/2014/main" id="{14147F4F-997A-49D8-AD3E-F91A37BD59AA}"/>
              </a:ext>
            </a:extLst>
          </p:cNvPr>
          <p:cNvPicPr>
            <a:picLocks noChangeAspect="1"/>
          </p:cNvPicPr>
          <p:nvPr/>
        </p:nvPicPr>
        <p:blipFill rotWithShape="1">
          <a:blip r:embed="rId2">
            <a:extLst>
              <a:ext uri="{28A0092B-C50C-407E-A947-70E740481C1C}">
                <a14:useLocalDpi xmlns:a14="http://schemas.microsoft.com/office/drawing/2010/main" val="0"/>
              </a:ext>
            </a:extLst>
          </a:blip>
          <a:srcRect t="11134" b="13312"/>
          <a:stretch/>
        </p:blipFill>
        <p:spPr>
          <a:xfrm>
            <a:off x="5378961" y="3844262"/>
            <a:ext cx="1952665" cy="2211661"/>
          </a:xfrm>
          <a:prstGeom prst="rect">
            <a:avLst/>
          </a:prstGeom>
        </p:spPr>
      </p:pic>
      <p:sp>
        <p:nvSpPr>
          <p:cNvPr id="11" name="Rectangle 10">
            <a:extLst>
              <a:ext uri="{FF2B5EF4-FFF2-40B4-BE49-F238E27FC236}">
                <a16:creationId xmlns:a16="http://schemas.microsoft.com/office/drawing/2014/main" id="{40038FC5-7E1F-457D-8228-2B274A1625D3}"/>
              </a:ext>
            </a:extLst>
          </p:cNvPr>
          <p:cNvSpPr/>
          <p:nvPr/>
        </p:nvSpPr>
        <p:spPr>
          <a:xfrm>
            <a:off x="511652" y="3669783"/>
            <a:ext cx="4348724" cy="2677656"/>
          </a:xfrm>
          <a:prstGeom prst="rect">
            <a:avLst/>
          </a:prstGeom>
        </p:spPr>
        <p:txBody>
          <a:bodyPr wrap="square" lIns="91440" tIns="45720" rIns="91440" bIns="45720" anchor="t">
            <a:spAutoFit/>
          </a:bodyPr>
          <a:lstStyle/>
          <a:p>
            <a:pPr marL="171450" indent="-171450" algn="just">
              <a:buFont typeface="Arial" panose="020B0604020202020204" pitchFamily="34" charset="0"/>
              <a:buChar char="•"/>
            </a:pPr>
            <a:r>
              <a:rPr lang="en-US" sz="1200">
                <a:cs typeface="Arial"/>
              </a:rPr>
              <a:t>Investment directed to priority areas. </a:t>
            </a:r>
          </a:p>
          <a:p>
            <a:pPr marL="171450" indent="-171450" algn="just">
              <a:buFont typeface="Arial" panose="020B0604020202020204" pitchFamily="34" charset="0"/>
              <a:buChar char="•"/>
            </a:pPr>
            <a:r>
              <a:rPr lang="en-US" sz="1200">
                <a:cs typeface="Arial"/>
              </a:rPr>
              <a:t>Local areas able to access higher value finance. </a:t>
            </a:r>
          </a:p>
          <a:p>
            <a:pPr marL="171450" indent="-171450" algn="just">
              <a:buFont typeface="Arial" panose="020B0604020202020204" pitchFamily="34" charset="0"/>
              <a:buChar char="•"/>
            </a:pPr>
            <a:r>
              <a:rPr lang="en-US" sz="1200">
                <a:cs typeface="Arial"/>
              </a:rPr>
              <a:t>Local leaders, communities and stakeholders empowered, included and committed to investment in nature recovery.</a:t>
            </a:r>
          </a:p>
          <a:p>
            <a:pPr marL="171450" indent="-171450" algn="just">
              <a:buFont typeface="Arial" panose="020B0604020202020204" pitchFamily="34" charset="0"/>
              <a:buChar char="•"/>
            </a:pPr>
            <a:r>
              <a:rPr lang="en-US" sz="1200">
                <a:cs typeface="Arial"/>
              </a:rPr>
              <a:t>Local areas in a state of readiness to leverage and scale up private finance flow.</a:t>
            </a:r>
          </a:p>
          <a:p>
            <a:pPr indent="-171450" algn="just">
              <a:buFont typeface="Arial" panose="020B0604020202020204" pitchFamily="34" charset="0"/>
              <a:buChar char="•"/>
            </a:pPr>
            <a:endParaRPr lang="en-US" sz="1200">
              <a:cs typeface="Arial" panose="020B0604020202020204" pitchFamily="34" charset="0"/>
            </a:endParaRPr>
          </a:p>
          <a:p>
            <a:pPr algn="just"/>
            <a:r>
              <a:rPr lang="en-US" sz="1200">
                <a:cs typeface="Arial"/>
              </a:rPr>
              <a:t>We know that national, regional, and local stakeholders will be fundamental to the successful delivery of this programme. We have worked with many already to develop a pipeline of projects for investment, but I would like to invite you to join the conversation and help us to deliver our natural environment ambitions for all people and places across the West Midlands.</a:t>
            </a:r>
          </a:p>
          <a:p>
            <a:endParaRPr lang="en-US" sz="1200">
              <a:solidFill>
                <a:srgbClr val="007E7B"/>
              </a:solidFill>
            </a:endParaRPr>
          </a:p>
        </p:txBody>
      </p:sp>
      <p:sp>
        <p:nvSpPr>
          <p:cNvPr id="12" name="Rectangle 11">
            <a:extLst>
              <a:ext uri="{FF2B5EF4-FFF2-40B4-BE49-F238E27FC236}">
                <a16:creationId xmlns:a16="http://schemas.microsoft.com/office/drawing/2014/main" id="{3E593193-D5A1-44B8-9F45-C59297C41283}"/>
              </a:ext>
            </a:extLst>
          </p:cNvPr>
          <p:cNvSpPr/>
          <p:nvPr/>
        </p:nvSpPr>
        <p:spPr>
          <a:xfrm>
            <a:off x="5244530" y="6055923"/>
            <a:ext cx="2117952" cy="461665"/>
          </a:xfrm>
          <a:prstGeom prst="rect">
            <a:avLst/>
          </a:prstGeom>
        </p:spPr>
        <p:txBody>
          <a:bodyPr wrap="none" lIns="91440" tIns="45720" rIns="91440" bIns="45720" anchor="t">
            <a:spAutoFit/>
          </a:bodyPr>
          <a:lstStyle/>
          <a:p>
            <a:pPr algn="ctr"/>
            <a:r>
              <a:rPr lang="en-GB" sz="1200">
                <a:solidFill>
                  <a:srgbClr val="32543D"/>
                </a:solidFill>
                <a:cs typeface="Arial"/>
              </a:rPr>
              <a:t>Richard Parker </a:t>
            </a:r>
          </a:p>
          <a:p>
            <a:pPr algn="ctr"/>
            <a:r>
              <a:rPr lang="en-GB" sz="1200">
                <a:solidFill>
                  <a:srgbClr val="32543D"/>
                </a:solidFill>
                <a:cs typeface="Arial"/>
              </a:rPr>
              <a:t>  Mayor of the West Midlands </a:t>
            </a:r>
          </a:p>
        </p:txBody>
      </p:sp>
      <p:sp>
        <p:nvSpPr>
          <p:cNvPr id="2" name="TextBox 1">
            <a:extLst>
              <a:ext uri="{FF2B5EF4-FFF2-40B4-BE49-F238E27FC236}">
                <a16:creationId xmlns:a16="http://schemas.microsoft.com/office/drawing/2014/main" id="{129F87CE-DCB6-72B8-924B-FCB7FFACD0C5}"/>
              </a:ext>
            </a:extLst>
          </p:cNvPr>
          <p:cNvSpPr txBox="1"/>
          <p:nvPr/>
        </p:nvSpPr>
        <p:spPr>
          <a:xfrm>
            <a:off x="167640" y="6365240"/>
            <a:ext cx="3200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4</a:t>
            </a:r>
            <a:endParaRPr lang="en-GB" sz="1200"/>
          </a:p>
        </p:txBody>
      </p:sp>
      <p:pic>
        <p:nvPicPr>
          <p:cNvPr id="53" name="Picture 52" descr="A canal with boats on it&#10;&#10;AI-generated content may be incorrect.">
            <a:extLst>
              <a:ext uri="{FF2B5EF4-FFF2-40B4-BE49-F238E27FC236}">
                <a16:creationId xmlns:a16="http://schemas.microsoft.com/office/drawing/2014/main" id="{B2B90B6A-2988-EF03-3B6B-D47F3B74BA85}"/>
              </a:ext>
            </a:extLst>
          </p:cNvPr>
          <p:cNvPicPr>
            <a:picLocks noChangeAspect="1"/>
          </p:cNvPicPr>
          <p:nvPr/>
        </p:nvPicPr>
        <p:blipFill>
          <a:blip r:embed="rId3">
            <a:extLst>
              <a:ext uri="{28A0092B-C50C-407E-A947-70E740481C1C}">
                <a14:useLocalDpi xmlns:a14="http://schemas.microsoft.com/office/drawing/2010/main" val="0"/>
              </a:ext>
            </a:extLst>
          </a:blip>
          <a:srcRect l="33933" r="35439"/>
          <a:stretch/>
        </p:blipFill>
        <p:spPr>
          <a:xfrm>
            <a:off x="8846288" y="0"/>
            <a:ext cx="3345712" cy="6858000"/>
          </a:xfrm>
          <a:prstGeom prst="rect">
            <a:avLst/>
          </a:prstGeom>
        </p:spPr>
      </p:pic>
    </p:spTree>
    <p:extLst>
      <p:ext uri="{BB962C8B-B14F-4D97-AF65-F5344CB8AC3E}">
        <p14:creationId xmlns:p14="http://schemas.microsoft.com/office/powerpoint/2010/main" val="2285991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D687BC-19E7-CC4B-F955-0297E12486AE}"/>
              </a:ext>
            </a:extLst>
          </p:cNvPr>
          <p:cNvSpPr>
            <a:spLocks noGrp="1"/>
          </p:cNvSpPr>
          <p:nvPr>
            <p:ph type="ftr" sz="quarter" idx="11"/>
          </p:nvPr>
        </p:nvSpPr>
        <p:spPr/>
        <p:txBody>
          <a:bodyPr/>
          <a:lstStyle/>
          <a:p>
            <a:r>
              <a:rPr lang="en-GB"/>
              <a:t>Stakeholders:</a:t>
            </a:r>
          </a:p>
        </p:txBody>
      </p:sp>
      <p:sp>
        <p:nvSpPr>
          <p:cNvPr id="5" name="Slide Number Placeholder 4">
            <a:extLst>
              <a:ext uri="{FF2B5EF4-FFF2-40B4-BE49-F238E27FC236}">
                <a16:creationId xmlns:a16="http://schemas.microsoft.com/office/drawing/2014/main" id="{75E5753A-8867-3623-A653-27723012987F}"/>
              </a:ext>
            </a:extLst>
          </p:cNvPr>
          <p:cNvSpPr>
            <a:spLocks noGrp="1"/>
          </p:cNvSpPr>
          <p:nvPr>
            <p:ph type="sldNum" sz="quarter" idx="12"/>
          </p:nvPr>
        </p:nvSpPr>
        <p:spPr/>
        <p:txBody>
          <a:bodyPr/>
          <a:lstStyle/>
          <a:p>
            <a:fld id="{2382E38F-C26F-44FC-9468-03961E380AB0}" type="slidenum">
              <a:rPr lang="en-GB" smtClean="0"/>
              <a:t>40</a:t>
            </a:fld>
            <a:endParaRPr lang="en-GB"/>
          </a:p>
        </p:txBody>
      </p:sp>
      <p:sp>
        <p:nvSpPr>
          <p:cNvPr id="7" name="TextBox 6">
            <a:extLst>
              <a:ext uri="{FF2B5EF4-FFF2-40B4-BE49-F238E27FC236}">
                <a16:creationId xmlns:a16="http://schemas.microsoft.com/office/drawing/2014/main" id="{F87F77CE-BAF1-2216-21FC-69E104634492}"/>
              </a:ext>
            </a:extLst>
          </p:cNvPr>
          <p:cNvSpPr txBox="1"/>
          <p:nvPr/>
        </p:nvSpPr>
        <p:spPr>
          <a:xfrm>
            <a:off x="395478" y="988296"/>
            <a:ext cx="11365992" cy="2308324"/>
          </a:xfrm>
          <a:prstGeom prst="rect">
            <a:avLst/>
          </a:prstGeom>
          <a:noFill/>
        </p:spPr>
        <p:txBody>
          <a:bodyPr wrap="square">
            <a:spAutoFit/>
          </a:bodyPr>
          <a:lstStyle/>
          <a:p>
            <a:pPr algn="l">
              <a:buNone/>
            </a:pPr>
            <a:r>
              <a:rPr lang="en-GB" sz="1200" b="0" i="0">
                <a:solidFill>
                  <a:srgbClr val="000000"/>
                </a:solidFill>
                <a:effectLst/>
              </a:rPr>
              <a:t>The West Midlands Combined Authority is working to deliver a greener, fairer, and more prosperous region. Our Inclusive Growth Framework calls for a new kind of economic model—one that places social and environmental outcomes at its heart.</a:t>
            </a:r>
          </a:p>
          <a:p>
            <a:pPr algn="l">
              <a:buNone/>
            </a:pPr>
            <a:endParaRPr lang="en-GB" sz="1200" b="0" i="0">
              <a:solidFill>
                <a:srgbClr val="000000"/>
              </a:solidFill>
              <a:effectLst/>
            </a:endParaRPr>
          </a:p>
          <a:p>
            <a:pPr algn="l">
              <a:buNone/>
            </a:pPr>
            <a:r>
              <a:rPr lang="en-GB" sz="1200" b="0" i="0">
                <a:solidFill>
                  <a:srgbClr val="000000"/>
                </a:solidFill>
                <a:effectLst/>
              </a:rPr>
              <a:t>Our </a:t>
            </a:r>
            <a:r>
              <a:rPr lang="en-GB" sz="1200" b="1" i="0">
                <a:solidFill>
                  <a:srgbClr val="000000"/>
                </a:solidFill>
                <a:effectLst/>
              </a:rPr>
              <a:t>Local Investment in Natural Capital (LINC)</a:t>
            </a:r>
            <a:r>
              <a:rPr lang="en-GB" sz="1200" b="0" i="0">
                <a:solidFill>
                  <a:srgbClr val="000000"/>
                </a:solidFill>
                <a:effectLst/>
              </a:rPr>
              <a:t> programme is a nationally supported trailblazer, funded by Defra to test how local areas can unlock private and blended finance to support nature recovery and climate action. This programmes allows us to re-connect nature with economic planning as a driver of our economic future and not a barrier to growth.</a:t>
            </a:r>
            <a:r>
              <a:rPr lang="en-GB" sz="1200">
                <a:solidFill>
                  <a:srgbClr val="000000"/>
                </a:solidFill>
              </a:rPr>
              <a:t> </a:t>
            </a:r>
            <a:r>
              <a:rPr lang="en-GB" sz="1200" b="0" i="0">
                <a:solidFill>
                  <a:srgbClr val="000000"/>
                </a:solidFill>
                <a:effectLst/>
              </a:rPr>
              <a:t>Through LINC, we are creating the infrastructure to support a thriving funding ecosystem for nature at a regional scale. </a:t>
            </a:r>
          </a:p>
          <a:p>
            <a:pPr algn="l">
              <a:buNone/>
            </a:pPr>
            <a:endParaRPr lang="en-GB" sz="1200">
              <a:solidFill>
                <a:srgbClr val="000000"/>
              </a:solidFill>
            </a:endParaRPr>
          </a:p>
          <a:p>
            <a:r>
              <a:rPr lang="en-GB" sz="1200" b="0" i="0">
                <a:solidFill>
                  <a:srgbClr val="000000"/>
                </a:solidFill>
                <a:effectLst/>
              </a:rPr>
              <a:t>Our mission is to create a regional funding ecosystem capable of scaling investment in green infrastructure, improving health outcomes and climate resilience, and delivering the region’s Local Nature Recovery </a:t>
            </a:r>
            <a:r>
              <a:rPr lang="en-GB" sz="1200">
                <a:solidFill>
                  <a:srgbClr val="000000"/>
                </a:solidFill>
              </a:rPr>
              <a:t>Strategy. We aim to position the West Midlands as a national leader in urban nature finance and a model for how places can achieve inclusive, sustainable growth through investment in natural capital.</a:t>
            </a:r>
          </a:p>
          <a:p>
            <a:pPr algn="l">
              <a:buNone/>
            </a:pPr>
            <a:endParaRPr lang="en-GB" sz="1200">
              <a:solidFill>
                <a:srgbClr val="000000"/>
              </a:solidFill>
            </a:endParaRPr>
          </a:p>
          <a:p>
            <a:pPr algn="l">
              <a:buNone/>
            </a:pPr>
            <a:r>
              <a:rPr lang="en-GB" sz="1200" b="0" i="0">
                <a:solidFill>
                  <a:srgbClr val="000000"/>
                </a:solidFill>
                <a:effectLst/>
              </a:rPr>
              <a:t>The </a:t>
            </a:r>
            <a:r>
              <a:rPr lang="en-GB" sz="1200" b="1" i="0">
                <a:solidFill>
                  <a:srgbClr val="000000"/>
                </a:solidFill>
                <a:effectLst/>
              </a:rPr>
              <a:t>West Midlands Nature Investment Hub</a:t>
            </a:r>
            <a:r>
              <a:rPr lang="en-GB" sz="1200" b="0" i="0">
                <a:solidFill>
                  <a:srgbClr val="000000"/>
                </a:solidFill>
                <a:effectLst/>
              </a:rPr>
              <a:t>, as a digital platform  will:</a:t>
            </a:r>
            <a:endParaRPr lang="en-GB"/>
          </a:p>
        </p:txBody>
      </p:sp>
      <p:sp>
        <p:nvSpPr>
          <p:cNvPr id="9" name="TextBox 8">
            <a:extLst>
              <a:ext uri="{FF2B5EF4-FFF2-40B4-BE49-F238E27FC236}">
                <a16:creationId xmlns:a16="http://schemas.microsoft.com/office/drawing/2014/main" id="{2A2376DA-BD4D-2AFA-0235-3A131E3D1171}"/>
              </a:ext>
            </a:extLst>
          </p:cNvPr>
          <p:cNvSpPr txBox="1"/>
          <p:nvPr/>
        </p:nvSpPr>
        <p:spPr>
          <a:xfrm>
            <a:off x="395478" y="290822"/>
            <a:ext cx="10476738" cy="584775"/>
          </a:xfrm>
          <a:prstGeom prst="rect">
            <a:avLst/>
          </a:prstGeom>
          <a:noFill/>
        </p:spPr>
        <p:txBody>
          <a:bodyPr wrap="square">
            <a:spAutoFit/>
          </a:bodyPr>
          <a:lstStyle/>
          <a:p>
            <a:pPr algn="l">
              <a:buNone/>
            </a:pPr>
            <a:r>
              <a:rPr lang="en-GB" sz="3200" b="1" i="0">
                <a:solidFill>
                  <a:srgbClr val="33543D"/>
                </a:solidFill>
                <a:effectLst/>
              </a:rPr>
              <a:t>We are building a new economy—powered by nature</a:t>
            </a:r>
            <a:r>
              <a:rPr lang="en-GB" sz="1800" b="1" i="0">
                <a:solidFill>
                  <a:srgbClr val="231F20"/>
                </a:solidFill>
                <a:effectLst/>
                <a:latin typeface="DM Sans" panose="020F0502020204030204" pitchFamily="2" charset="0"/>
              </a:rPr>
              <a:t>.</a:t>
            </a:r>
          </a:p>
        </p:txBody>
      </p:sp>
      <p:pic>
        <p:nvPicPr>
          <p:cNvPr id="11" name="Picture 10">
            <a:extLst>
              <a:ext uri="{FF2B5EF4-FFF2-40B4-BE49-F238E27FC236}">
                <a16:creationId xmlns:a16="http://schemas.microsoft.com/office/drawing/2014/main" id="{64125801-03E0-64F5-9A74-98F62BA0BB6F}"/>
              </a:ext>
            </a:extLst>
          </p:cNvPr>
          <p:cNvPicPr>
            <a:picLocks noChangeAspect="1"/>
          </p:cNvPicPr>
          <p:nvPr/>
        </p:nvPicPr>
        <p:blipFill>
          <a:blip r:embed="rId3"/>
          <a:stretch>
            <a:fillRect/>
          </a:stretch>
        </p:blipFill>
        <p:spPr>
          <a:xfrm>
            <a:off x="5820156" y="2935898"/>
            <a:ext cx="5967222" cy="3343001"/>
          </a:xfrm>
          <a:prstGeom prst="rect">
            <a:avLst/>
          </a:prstGeom>
        </p:spPr>
      </p:pic>
      <p:sp>
        <p:nvSpPr>
          <p:cNvPr id="13" name="TextBox 12">
            <a:extLst>
              <a:ext uri="{FF2B5EF4-FFF2-40B4-BE49-F238E27FC236}">
                <a16:creationId xmlns:a16="http://schemas.microsoft.com/office/drawing/2014/main" id="{1759F651-17C9-40A3-1CC6-58D3B30704D0}"/>
              </a:ext>
            </a:extLst>
          </p:cNvPr>
          <p:cNvSpPr txBox="1"/>
          <p:nvPr/>
        </p:nvSpPr>
        <p:spPr>
          <a:xfrm>
            <a:off x="404622" y="3586361"/>
            <a:ext cx="4917186" cy="2862322"/>
          </a:xfrm>
          <a:prstGeom prst="rect">
            <a:avLst/>
          </a:prstGeom>
          <a:noFill/>
        </p:spPr>
        <p:txBody>
          <a:bodyPr wrap="square">
            <a:spAutoFit/>
          </a:bodyPr>
          <a:lstStyle/>
          <a:p>
            <a:pPr marL="171450" indent="-171450" algn="l">
              <a:buFont typeface="Arial" panose="020B0604020202020204" pitchFamily="34" charset="0"/>
              <a:buChar char="•"/>
            </a:pPr>
            <a:r>
              <a:rPr lang="en-GB" sz="1200" b="1"/>
              <a:t>C</a:t>
            </a:r>
            <a:r>
              <a:rPr lang="en-GB" sz="1200" b="1" i="0">
                <a:effectLst/>
              </a:rPr>
              <a:t>onnect investors, funders, and project delivery organisations.</a:t>
            </a:r>
          </a:p>
          <a:p>
            <a:pPr marL="171450" indent="-171450" algn="l">
              <a:buFont typeface="Arial" panose="020B0604020202020204" pitchFamily="34" charset="0"/>
              <a:buChar char="•"/>
            </a:pPr>
            <a:r>
              <a:rPr lang="en-GB" sz="1200" b="1" i="0">
                <a:effectLst/>
              </a:rPr>
              <a:t>Provide </a:t>
            </a:r>
            <a:r>
              <a:rPr lang="en-GB" sz="1200" b="1"/>
              <a:t>robust, transparent, and c</a:t>
            </a:r>
            <a:r>
              <a:rPr lang="en-GB" sz="1200" b="1" i="0">
                <a:effectLst/>
              </a:rPr>
              <a:t>ollaborative governance.</a:t>
            </a:r>
          </a:p>
          <a:p>
            <a:pPr marL="171450" indent="-171450" algn="l">
              <a:buFont typeface="Arial" panose="020B0604020202020204" pitchFamily="34" charset="0"/>
              <a:buChar char="•"/>
            </a:pPr>
            <a:r>
              <a:rPr lang="en-GB" sz="1200" b="1"/>
              <a:t>Support r</a:t>
            </a:r>
            <a:r>
              <a:rPr lang="en-GB" sz="1200" b="1" i="0">
                <a:effectLst/>
              </a:rPr>
              <a:t>egional capacity building and knowledge exchange.</a:t>
            </a:r>
          </a:p>
          <a:p>
            <a:pPr marL="171450" indent="-171450" algn="l">
              <a:buFont typeface="Arial" panose="020B0604020202020204" pitchFamily="34" charset="0"/>
              <a:buChar char="•"/>
            </a:pPr>
            <a:r>
              <a:rPr lang="en-GB" sz="1200" b="1" i="0">
                <a:effectLst/>
              </a:rPr>
              <a:t>Provide in-depth project screening for quality assurance.</a:t>
            </a:r>
          </a:p>
          <a:p>
            <a:pPr marL="171450" indent="-171450" algn="l">
              <a:buFont typeface="Arial" panose="020B0604020202020204" pitchFamily="34" charset="0"/>
              <a:buChar char="•"/>
            </a:pPr>
            <a:r>
              <a:rPr lang="en-GB" sz="1200" b="1" i="0">
                <a:effectLst/>
              </a:rPr>
              <a:t>Assess trusted delivery partners against established criteria.</a:t>
            </a:r>
          </a:p>
          <a:p>
            <a:pPr marL="171450" indent="-171450" algn="l">
              <a:buFont typeface="Arial" panose="020B0604020202020204" pitchFamily="34" charset="0"/>
              <a:buChar char="•"/>
            </a:pPr>
            <a:r>
              <a:rPr lang="en-GB" sz="1200" b="1" i="0">
                <a:effectLst/>
              </a:rPr>
              <a:t>Produce annual impact reports across all projects.</a:t>
            </a:r>
          </a:p>
          <a:p>
            <a:pPr marL="171450" indent="-171450" algn="l">
              <a:buFont typeface="Arial" panose="020B0604020202020204" pitchFamily="34" charset="0"/>
              <a:buChar char="•"/>
            </a:pPr>
            <a:r>
              <a:rPr lang="en-GB" sz="1200" b="1"/>
              <a:t>Measure delivery against LNRS priority actions.</a:t>
            </a:r>
            <a:endParaRPr lang="en-GB" sz="1200" b="1" i="0">
              <a:effectLst/>
            </a:endParaRPr>
          </a:p>
          <a:p>
            <a:pPr marL="171450" indent="-171450" algn="l">
              <a:buFont typeface="Arial" panose="020B0604020202020204" pitchFamily="34" charset="0"/>
              <a:buChar char="•"/>
            </a:pPr>
            <a:r>
              <a:rPr lang="en-GB" sz="1200" b="1"/>
              <a:t>Provide m</a:t>
            </a:r>
            <a:r>
              <a:rPr lang="en-GB" sz="1200" b="1" i="0">
                <a:effectLst/>
              </a:rPr>
              <a:t>arketing activities to increase funding opportunities.</a:t>
            </a:r>
          </a:p>
          <a:p>
            <a:pPr marL="171450" indent="-171450" algn="l">
              <a:buFont typeface="Arial" panose="020B0604020202020204" pitchFamily="34" charset="0"/>
              <a:buChar char="•"/>
            </a:pPr>
            <a:r>
              <a:rPr lang="en-GB" sz="1200" b="1" i="0">
                <a:effectLst/>
              </a:rPr>
              <a:t>Allow buyers and funders to easily identify and compare projects.</a:t>
            </a:r>
          </a:p>
          <a:p>
            <a:pPr marL="171450" indent="-171450" algn="l">
              <a:buFont typeface="Arial" panose="020B0604020202020204" pitchFamily="34" charset="0"/>
              <a:buChar char="•"/>
            </a:pPr>
            <a:r>
              <a:rPr lang="en-GB" sz="1200" b="1" i="0">
                <a:effectLst/>
              </a:rPr>
              <a:t>Act as a single front door for the region’s natural capital.</a:t>
            </a:r>
          </a:p>
          <a:p>
            <a:pPr marL="171450" indent="-171450" algn="l">
              <a:buFont typeface="Arial" panose="020B0604020202020204" pitchFamily="34" charset="0"/>
              <a:buChar char="•"/>
            </a:pPr>
            <a:r>
              <a:rPr lang="en-GB" sz="1200" b="1"/>
              <a:t>S</a:t>
            </a:r>
            <a:r>
              <a:rPr lang="en-GB" sz="1200" b="1" i="0">
                <a:effectLst/>
              </a:rPr>
              <a:t>tandardise metrics and approaches to reporting.</a:t>
            </a:r>
          </a:p>
          <a:p>
            <a:pPr marL="171450" indent="-171450" algn="l">
              <a:buFont typeface="Arial" panose="020B0604020202020204" pitchFamily="34" charset="0"/>
              <a:buChar char="•"/>
            </a:pPr>
            <a:r>
              <a:rPr lang="en-GB" sz="1200" b="1" i="0">
                <a:effectLst/>
              </a:rPr>
              <a:t>Provide technical support to transition stakeholder projects to investment readiness.</a:t>
            </a:r>
          </a:p>
          <a:p>
            <a:pPr marL="171450" indent="-171450" algn="l">
              <a:buFont typeface="Arial" panose="020B0604020202020204" pitchFamily="34" charset="0"/>
              <a:buChar char="•"/>
            </a:pPr>
            <a:endParaRPr lang="en-GB" sz="1200" b="1" i="0">
              <a:effectLst/>
            </a:endParaRPr>
          </a:p>
          <a:p>
            <a:pPr marL="171450" indent="-171450" algn="l">
              <a:buFont typeface="Arial" panose="020B0604020202020204" pitchFamily="34" charset="0"/>
              <a:buChar char="•"/>
            </a:pPr>
            <a:endParaRPr lang="en-GB" sz="1200" b="1" i="0">
              <a:effectLst/>
            </a:endParaRPr>
          </a:p>
        </p:txBody>
      </p:sp>
      <p:sp>
        <p:nvSpPr>
          <p:cNvPr id="14" name="TextBox 13">
            <a:extLst>
              <a:ext uri="{FF2B5EF4-FFF2-40B4-BE49-F238E27FC236}">
                <a16:creationId xmlns:a16="http://schemas.microsoft.com/office/drawing/2014/main" id="{7C03D459-A5AE-E56B-DCAB-BC8FD53790A5}"/>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40</a:t>
            </a:r>
            <a:endParaRPr lang="en-GB" sz="1200"/>
          </a:p>
        </p:txBody>
      </p:sp>
    </p:spTree>
    <p:extLst>
      <p:ext uri="{BB962C8B-B14F-4D97-AF65-F5344CB8AC3E}">
        <p14:creationId xmlns:p14="http://schemas.microsoft.com/office/powerpoint/2010/main" val="2788105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FC562-5480-9FD2-02B9-74FC566BFDC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3628668-A391-CA33-E029-C31D36F3BF62}"/>
              </a:ext>
            </a:extLst>
          </p:cNvPr>
          <p:cNvSpPr txBox="1"/>
          <p:nvPr/>
        </p:nvSpPr>
        <p:spPr>
          <a:xfrm>
            <a:off x="432496" y="909640"/>
            <a:ext cx="4345244" cy="4524315"/>
          </a:xfrm>
          <a:prstGeom prst="rect">
            <a:avLst/>
          </a:prstGeom>
          <a:noFill/>
        </p:spPr>
        <p:txBody>
          <a:bodyPr wrap="square" lIns="91440" tIns="45720" rIns="91440" bIns="45720" anchor="t">
            <a:spAutoFit/>
          </a:bodyPr>
          <a:lstStyle/>
          <a:p>
            <a:pPr algn="just"/>
            <a:endParaRPr lang="en-US" sz="1200">
              <a:ea typeface="Gadugi" panose="020B0502040204020203" pitchFamily="34" charset="0"/>
            </a:endParaRPr>
          </a:p>
          <a:p>
            <a:pPr algn="just"/>
            <a:r>
              <a:rPr lang="en-US" sz="1200">
                <a:ea typeface="Gadugi"/>
              </a:rPr>
              <a:t>70-80% of projects in the regional pipeline do not have a clear route to existing unit-based nature markets. In addition, few projects have identified viable revenue generating opportunities. Most projects are therefore ineligible for investment in the form of repayable finance. </a:t>
            </a:r>
          </a:p>
          <a:p>
            <a:pPr algn="just"/>
            <a:endParaRPr lang="en-US" sz="1200">
              <a:ea typeface="Gadugi"/>
            </a:endParaRPr>
          </a:p>
          <a:p>
            <a:pPr algn="just"/>
            <a:r>
              <a:rPr lang="en-US" sz="1200">
                <a:ea typeface="Gadugi"/>
              </a:rPr>
              <a:t>To address this challenge, the Nature Investment Hub will initially focus on securing funding from regional SME’s and corporates for projects which can deliver measurable social and environmental impact. The focus here will be on Environmental, Social, Governance (ESG) frameworks and Corporate Social Responsibility (CSR). The “Hub” will expand to include BNG and sale of ecosystem services in 2027. </a:t>
            </a:r>
          </a:p>
          <a:p>
            <a:pPr algn="just"/>
            <a:endParaRPr lang="en-US" sz="1200">
              <a:ea typeface="Gadugi"/>
            </a:endParaRPr>
          </a:p>
          <a:p>
            <a:pPr algn="just"/>
            <a:r>
              <a:rPr lang="en-US" sz="1200">
                <a:ea typeface="Gadugi"/>
              </a:rPr>
              <a:t>T</a:t>
            </a:r>
            <a:r>
              <a:rPr lang="en-GB" sz="1200"/>
              <a:t>he Nature Investment Hub is an online, market-facing platform designed to accelerate investment in regional nature-based projects by connecting high-quality projects and their delivery organisations with public and private buyers, investors, and funders. Acting as a single, trusted front door, the Hub showcases a curated pipeline of “shovel-ready” projects, providing visibility, confidence, and transparency at a regional scale.</a:t>
            </a:r>
          </a:p>
          <a:p>
            <a:pPr algn="just"/>
            <a:endParaRPr lang="en-US" sz="1200">
              <a:ea typeface="Gadugi"/>
            </a:endParaRPr>
          </a:p>
        </p:txBody>
      </p:sp>
      <p:sp>
        <p:nvSpPr>
          <p:cNvPr id="9" name="TextBox 8">
            <a:extLst>
              <a:ext uri="{FF2B5EF4-FFF2-40B4-BE49-F238E27FC236}">
                <a16:creationId xmlns:a16="http://schemas.microsoft.com/office/drawing/2014/main" id="{A02F1D97-0891-8E65-07F7-7F3043A4E073}"/>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41</a:t>
            </a:r>
            <a:endParaRPr lang="en-GB" sz="1200"/>
          </a:p>
        </p:txBody>
      </p:sp>
      <p:sp>
        <p:nvSpPr>
          <p:cNvPr id="5" name="TextBox 4">
            <a:extLst>
              <a:ext uri="{FF2B5EF4-FFF2-40B4-BE49-F238E27FC236}">
                <a16:creationId xmlns:a16="http://schemas.microsoft.com/office/drawing/2014/main" id="{3EBDF4AB-7646-4671-B2EC-54A925DD50EA}"/>
              </a:ext>
            </a:extLst>
          </p:cNvPr>
          <p:cNvSpPr txBox="1"/>
          <p:nvPr/>
        </p:nvSpPr>
        <p:spPr>
          <a:xfrm>
            <a:off x="408702" y="247780"/>
            <a:ext cx="4529058" cy="601255"/>
          </a:xfrm>
          <a:prstGeom prst="rect">
            <a:avLst/>
          </a:prstGeom>
          <a:noFill/>
        </p:spPr>
        <p:txBody>
          <a:bodyPr wrap="square" lIns="91440" tIns="45720" rIns="91440" bIns="45720" anchor="t">
            <a:spAutoFit/>
          </a:bodyPr>
          <a:lstStyle/>
          <a:p>
            <a:pPr>
              <a:lnSpc>
                <a:spcPct val="107000"/>
              </a:lnSpc>
              <a:spcAft>
                <a:spcPts val="800"/>
              </a:spcAft>
            </a:pPr>
            <a:r>
              <a:rPr lang="en-US" sz="3200" b="1">
                <a:solidFill>
                  <a:srgbClr val="32543D"/>
                </a:solidFill>
                <a:ea typeface="Calibri" panose="020F0502020204030204" pitchFamily="34" charset="0"/>
                <a:cs typeface="Arial" panose="020B0604020202020204" pitchFamily="34" charset="0"/>
              </a:rPr>
              <a:t>Nature Investment Hub</a:t>
            </a:r>
          </a:p>
        </p:txBody>
      </p:sp>
      <p:pic>
        <p:nvPicPr>
          <p:cNvPr id="7" name="Picture 6">
            <a:extLst>
              <a:ext uri="{FF2B5EF4-FFF2-40B4-BE49-F238E27FC236}">
                <a16:creationId xmlns:a16="http://schemas.microsoft.com/office/drawing/2014/main" id="{78545C8D-B6B8-1CB6-488A-B90E98206885}"/>
              </a:ext>
            </a:extLst>
          </p:cNvPr>
          <p:cNvPicPr>
            <a:picLocks noChangeAspect="1"/>
          </p:cNvPicPr>
          <p:nvPr/>
        </p:nvPicPr>
        <p:blipFill>
          <a:blip r:embed="rId3"/>
          <a:stretch>
            <a:fillRect/>
          </a:stretch>
        </p:blipFill>
        <p:spPr>
          <a:xfrm>
            <a:off x="5296662" y="422677"/>
            <a:ext cx="6981554" cy="2920609"/>
          </a:xfrm>
          <a:prstGeom prst="rect">
            <a:avLst/>
          </a:prstGeom>
        </p:spPr>
      </p:pic>
      <p:pic>
        <p:nvPicPr>
          <p:cNvPr id="11" name="Picture 10">
            <a:extLst>
              <a:ext uri="{FF2B5EF4-FFF2-40B4-BE49-F238E27FC236}">
                <a16:creationId xmlns:a16="http://schemas.microsoft.com/office/drawing/2014/main" id="{5C82BF35-0FA4-2394-B198-47569EDF8CE1}"/>
              </a:ext>
            </a:extLst>
          </p:cNvPr>
          <p:cNvPicPr>
            <a:picLocks noChangeAspect="1"/>
          </p:cNvPicPr>
          <p:nvPr/>
        </p:nvPicPr>
        <p:blipFill>
          <a:blip r:embed="rId4"/>
          <a:stretch>
            <a:fillRect/>
          </a:stretch>
        </p:blipFill>
        <p:spPr>
          <a:xfrm>
            <a:off x="5296662" y="3424128"/>
            <a:ext cx="2996522" cy="1404199"/>
          </a:xfrm>
          <a:prstGeom prst="rect">
            <a:avLst/>
          </a:prstGeom>
        </p:spPr>
      </p:pic>
      <p:pic>
        <p:nvPicPr>
          <p:cNvPr id="13" name="Picture 12">
            <a:extLst>
              <a:ext uri="{FF2B5EF4-FFF2-40B4-BE49-F238E27FC236}">
                <a16:creationId xmlns:a16="http://schemas.microsoft.com/office/drawing/2014/main" id="{10992BA6-6A08-EA53-BA5F-F86EF9CD653A}"/>
              </a:ext>
            </a:extLst>
          </p:cNvPr>
          <p:cNvPicPr>
            <a:picLocks noChangeAspect="1"/>
          </p:cNvPicPr>
          <p:nvPr/>
        </p:nvPicPr>
        <p:blipFill>
          <a:blip r:embed="rId5"/>
          <a:stretch>
            <a:fillRect/>
          </a:stretch>
        </p:blipFill>
        <p:spPr>
          <a:xfrm>
            <a:off x="8415128" y="3424128"/>
            <a:ext cx="3163462" cy="1404199"/>
          </a:xfrm>
          <a:prstGeom prst="rect">
            <a:avLst/>
          </a:prstGeom>
        </p:spPr>
      </p:pic>
      <p:pic>
        <p:nvPicPr>
          <p:cNvPr id="15" name="Picture 14">
            <a:extLst>
              <a:ext uri="{FF2B5EF4-FFF2-40B4-BE49-F238E27FC236}">
                <a16:creationId xmlns:a16="http://schemas.microsoft.com/office/drawing/2014/main" id="{7D8E66F1-065C-A11E-2B8E-6A0F450FA7AE}"/>
              </a:ext>
            </a:extLst>
          </p:cNvPr>
          <p:cNvPicPr>
            <a:picLocks noChangeAspect="1"/>
          </p:cNvPicPr>
          <p:nvPr/>
        </p:nvPicPr>
        <p:blipFill>
          <a:blip r:embed="rId6"/>
          <a:stretch>
            <a:fillRect/>
          </a:stretch>
        </p:blipFill>
        <p:spPr>
          <a:xfrm>
            <a:off x="5296662" y="4956881"/>
            <a:ext cx="3020308" cy="1404199"/>
          </a:xfrm>
          <a:prstGeom prst="rect">
            <a:avLst/>
          </a:prstGeom>
        </p:spPr>
      </p:pic>
      <p:pic>
        <p:nvPicPr>
          <p:cNvPr id="17" name="Picture 16">
            <a:extLst>
              <a:ext uri="{FF2B5EF4-FFF2-40B4-BE49-F238E27FC236}">
                <a16:creationId xmlns:a16="http://schemas.microsoft.com/office/drawing/2014/main" id="{D71E1BAA-86E8-2400-E7DD-03C2655C7DD5}"/>
              </a:ext>
            </a:extLst>
          </p:cNvPr>
          <p:cNvPicPr>
            <a:picLocks noChangeAspect="1"/>
          </p:cNvPicPr>
          <p:nvPr/>
        </p:nvPicPr>
        <p:blipFill>
          <a:blip r:embed="rId7"/>
          <a:stretch>
            <a:fillRect/>
          </a:stretch>
        </p:blipFill>
        <p:spPr>
          <a:xfrm>
            <a:off x="8415128" y="4956881"/>
            <a:ext cx="3163462" cy="1467007"/>
          </a:xfrm>
          <a:prstGeom prst="rect">
            <a:avLst/>
          </a:prstGeom>
        </p:spPr>
      </p:pic>
    </p:spTree>
    <p:extLst>
      <p:ext uri="{BB962C8B-B14F-4D97-AF65-F5344CB8AC3E}">
        <p14:creationId xmlns:p14="http://schemas.microsoft.com/office/powerpoint/2010/main" val="2521397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CEAE3-8DA1-5103-8BE7-A28574A9FAF2}"/>
            </a:ext>
          </a:extLst>
        </p:cNvPr>
        <p:cNvGrpSpPr/>
        <p:nvPr/>
      </p:nvGrpSpPr>
      <p:grpSpPr>
        <a:xfrm>
          <a:off x="0" y="0"/>
          <a:ext cx="0" cy="0"/>
          <a:chOff x="0" y="0"/>
          <a:chExt cx="0" cy="0"/>
        </a:xfrm>
      </p:grpSpPr>
      <p:pic>
        <p:nvPicPr>
          <p:cNvPr id="14" name="Picture 13" descr="A screenshot of a website&#10;&#10;AI-generated content may be incorrect.">
            <a:extLst>
              <a:ext uri="{FF2B5EF4-FFF2-40B4-BE49-F238E27FC236}">
                <a16:creationId xmlns:a16="http://schemas.microsoft.com/office/drawing/2014/main" id="{091E2A75-5082-0609-E627-67FBDE3BB13D}"/>
              </a:ext>
            </a:extLst>
          </p:cNvPr>
          <p:cNvPicPr>
            <a:picLocks noChangeAspect="1"/>
          </p:cNvPicPr>
          <p:nvPr/>
        </p:nvPicPr>
        <p:blipFill>
          <a:blip r:embed="rId3"/>
          <a:srcRect t="498" b="4551"/>
          <a:stretch>
            <a:fillRect/>
          </a:stretch>
        </p:blipFill>
        <p:spPr>
          <a:xfrm>
            <a:off x="5310379" y="4029102"/>
            <a:ext cx="2933017" cy="1915334"/>
          </a:xfrm>
          <a:prstGeom prst="rect">
            <a:avLst/>
          </a:prstGeom>
        </p:spPr>
      </p:pic>
      <p:sp>
        <p:nvSpPr>
          <p:cNvPr id="5" name="TextBox 4">
            <a:extLst>
              <a:ext uri="{FF2B5EF4-FFF2-40B4-BE49-F238E27FC236}">
                <a16:creationId xmlns:a16="http://schemas.microsoft.com/office/drawing/2014/main" id="{31D7CC64-AA4D-7BBB-5ABA-2F2594FA1E50}"/>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42</a:t>
            </a:r>
            <a:endParaRPr lang="en-GB" sz="1200"/>
          </a:p>
        </p:txBody>
      </p:sp>
      <p:sp>
        <p:nvSpPr>
          <p:cNvPr id="10" name="TextBox 9">
            <a:extLst>
              <a:ext uri="{FF2B5EF4-FFF2-40B4-BE49-F238E27FC236}">
                <a16:creationId xmlns:a16="http://schemas.microsoft.com/office/drawing/2014/main" id="{C1901154-7837-772B-CF5E-02B360EA616B}"/>
              </a:ext>
            </a:extLst>
          </p:cNvPr>
          <p:cNvSpPr txBox="1"/>
          <p:nvPr/>
        </p:nvSpPr>
        <p:spPr>
          <a:xfrm>
            <a:off x="408702" y="247780"/>
            <a:ext cx="11213224" cy="601255"/>
          </a:xfrm>
          <a:prstGeom prst="rect">
            <a:avLst/>
          </a:prstGeom>
          <a:noFill/>
        </p:spPr>
        <p:txBody>
          <a:bodyPr wrap="square" lIns="91440" tIns="45720" rIns="91440" bIns="45720" anchor="t">
            <a:spAutoFit/>
          </a:bodyPr>
          <a:lstStyle/>
          <a:p>
            <a:pPr>
              <a:lnSpc>
                <a:spcPct val="107000"/>
              </a:lnSpc>
              <a:spcAft>
                <a:spcPts val="800"/>
              </a:spcAft>
            </a:pPr>
            <a:r>
              <a:rPr lang="en-US" sz="3200" b="1">
                <a:solidFill>
                  <a:srgbClr val="32543D"/>
                </a:solidFill>
                <a:ea typeface="Calibri" panose="020F0502020204030204" pitchFamily="34" charset="0"/>
                <a:cs typeface="Arial" panose="020B0604020202020204" pitchFamily="34" charset="0"/>
              </a:rPr>
              <a:t>Nature Investment Hub</a:t>
            </a:r>
          </a:p>
        </p:txBody>
      </p:sp>
      <p:pic>
        <p:nvPicPr>
          <p:cNvPr id="11" name="Picture 10">
            <a:extLst>
              <a:ext uri="{FF2B5EF4-FFF2-40B4-BE49-F238E27FC236}">
                <a16:creationId xmlns:a16="http://schemas.microsoft.com/office/drawing/2014/main" id="{D943DE77-52CD-826A-8237-4C5D1CCF3DE2}"/>
              </a:ext>
            </a:extLst>
          </p:cNvPr>
          <p:cNvPicPr>
            <a:picLocks noChangeAspect="1"/>
          </p:cNvPicPr>
          <p:nvPr/>
        </p:nvPicPr>
        <p:blipFill>
          <a:blip r:embed="rId4"/>
          <a:stretch>
            <a:fillRect/>
          </a:stretch>
        </p:blipFill>
        <p:spPr>
          <a:xfrm>
            <a:off x="8385047" y="4029101"/>
            <a:ext cx="3209545" cy="1915335"/>
          </a:xfrm>
          <a:prstGeom prst="rect">
            <a:avLst/>
          </a:prstGeom>
        </p:spPr>
      </p:pic>
      <p:pic>
        <p:nvPicPr>
          <p:cNvPr id="20" name="Picture 19">
            <a:extLst>
              <a:ext uri="{FF2B5EF4-FFF2-40B4-BE49-F238E27FC236}">
                <a16:creationId xmlns:a16="http://schemas.microsoft.com/office/drawing/2014/main" id="{E512896D-904A-E262-228D-F3319DDC7F35}"/>
              </a:ext>
            </a:extLst>
          </p:cNvPr>
          <p:cNvPicPr>
            <a:picLocks noChangeAspect="1"/>
          </p:cNvPicPr>
          <p:nvPr/>
        </p:nvPicPr>
        <p:blipFill>
          <a:blip r:embed="rId5"/>
          <a:srcRect b="51887"/>
          <a:stretch>
            <a:fillRect/>
          </a:stretch>
        </p:blipFill>
        <p:spPr>
          <a:xfrm>
            <a:off x="5304454" y="433083"/>
            <a:ext cx="6318504" cy="999384"/>
          </a:xfrm>
          <a:prstGeom prst="rect">
            <a:avLst/>
          </a:prstGeom>
        </p:spPr>
      </p:pic>
      <p:pic>
        <p:nvPicPr>
          <p:cNvPr id="23" name="Picture 22">
            <a:extLst>
              <a:ext uri="{FF2B5EF4-FFF2-40B4-BE49-F238E27FC236}">
                <a16:creationId xmlns:a16="http://schemas.microsoft.com/office/drawing/2014/main" id="{52ED5ADB-9700-455C-FAD1-1F81C600F4AE}"/>
              </a:ext>
            </a:extLst>
          </p:cNvPr>
          <p:cNvPicPr>
            <a:picLocks noChangeAspect="1"/>
          </p:cNvPicPr>
          <p:nvPr/>
        </p:nvPicPr>
        <p:blipFill>
          <a:blip r:embed="rId6"/>
          <a:stretch>
            <a:fillRect/>
          </a:stretch>
        </p:blipFill>
        <p:spPr>
          <a:xfrm>
            <a:off x="5302290" y="1432467"/>
            <a:ext cx="6320668" cy="2225133"/>
          </a:xfrm>
          <a:prstGeom prst="rect">
            <a:avLst/>
          </a:prstGeom>
        </p:spPr>
      </p:pic>
      <p:sp>
        <p:nvSpPr>
          <p:cNvPr id="24" name="TextBox 23">
            <a:extLst>
              <a:ext uri="{FF2B5EF4-FFF2-40B4-BE49-F238E27FC236}">
                <a16:creationId xmlns:a16="http://schemas.microsoft.com/office/drawing/2014/main" id="{F12CF7EE-4DC0-B1C7-FF1A-ED81C9561683}"/>
              </a:ext>
            </a:extLst>
          </p:cNvPr>
          <p:cNvSpPr txBox="1"/>
          <p:nvPr/>
        </p:nvSpPr>
        <p:spPr>
          <a:xfrm>
            <a:off x="408702" y="1051560"/>
            <a:ext cx="4382754" cy="5262979"/>
          </a:xfrm>
          <a:prstGeom prst="rect">
            <a:avLst/>
          </a:prstGeom>
          <a:noFill/>
        </p:spPr>
        <p:txBody>
          <a:bodyPr wrap="square">
            <a:spAutoFit/>
          </a:bodyPr>
          <a:lstStyle/>
          <a:p>
            <a:pPr algn="just">
              <a:buNone/>
            </a:pPr>
            <a:r>
              <a:rPr lang="en-GB" sz="1200"/>
              <a:t>The Hub supports the development of a blended funding ecosystem by bringing together public-sector funding, private capital, and philanthropic investment—particularly for non-revenue-generating projects that deliver significant public and environmental value. </a:t>
            </a:r>
          </a:p>
          <a:p>
            <a:pPr algn="just">
              <a:buNone/>
            </a:pPr>
            <a:endParaRPr lang="en-GB" sz="1200"/>
          </a:p>
          <a:p>
            <a:pPr algn="just">
              <a:buNone/>
            </a:pPr>
            <a:r>
              <a:rPr lang="en-GB" sz="1200"/>
              <a:t>By increasing opportunities for match-funding and co-investment, the platform helps unlock finance that might otherwise remain inaccessible. For revenue-generating nature-based projects, the Hub enables access to markets for ecosystem services, such as Biodiversity Net Gain (BNG), supporting the sale and aggregation of verified environmental outcomes.</a:t>
            </a:r>
          </a:p>
          <a:p>
            <a:pPr algn="just">
              <a:buNone/>
            </a:pPr>
            <a:endParaRPr lang="en-GB" sz="1200"/>
          </a:p>
          <a:p>
            <a:pPr algn="just">
              <a:buNone/>
            </a:pPr>
            <a:r>
              <a:rPr lang="en-GB" sz="1200"/>
              <a:t>Through standardised metrics and consistent project screening, the Nature Investment Hub provides quality assurance and comparability across projects. This approach builds market confidence while allowing the platform to demonstrate the collective scale, impact, and replicability of regional projects using scalable operating models. </a:t>
            </a:r>
          </a:p>
          <a:p>
            <a:pPr algn="just">
              <a:buNone/>
            </a:pPr>
            <a:endParaRPr lang="en-GB" sz="1200"/>
          </a:p>
          <a:p>
            <a:pPr algn="just">
              <a:buNone/>
            </a:pPr>
            <a:r>
              <a:rPr lang="en-GB" sz="1200"/>
              <a:t>Annual impact reporting further strengthens transparency, enabling investors, policymakers, and communities to understand environmental, social, and economic outcomes over time. Beyond project visibility, the Hub acts as a central point for engagement and collaboration. It facilitates knowledge sharing, resources, and partnership opportunities between project developers, buyers, and funders. </a:t>
            </a:r>
          </a:p>
        </p:txBody>
      </p:sp>
    </p:spTree>
    <p:extLst>
      <p:ext uri="{BB962C8B-B14F-4D97-AF65-F5344CB8AC3E}">
        <p14:creationId xmlns:p14="http://schemas.microsoft.com/office/powerpoint/2010/main" val="2764243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10B89-D2BA-CC97-60FD-6F30D43C5486}"/>
            </a:ext>
          </a:extLst>
        </p:cNvPr>
        <p:cNvGrpSpPr/>
        <p:nvPr/>
      </p:nvGrpSpPr>
      <p:grpSpPr>
        <a:xfrm>
          <a:off x="0" y="0"/>
          <a:ext cx="0" cy="0"/>
          <a:chOff x="0" y="0"/>
          <a:chExt cx="0" cy="0"/>
        </a:xfrm>
      </p:grpSpPr>
      <p:pic>
        <p:nvPicPr>
          <p:cNvPr id="7172" name="Picture 4">
            <a:extLst>
              <a:ext uri="{FF2B5EF4-FFF2-40B4-BE49-F238E27FC236}">
                <a16:creationId xmlns:a16="http://schemas.microsoft.com/office/drawing/2014/main" id="{DE7CADA8-42BB-B39F-1E0D-3AE92552F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362" y="0"/>
            <a:ext cx="10307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29FEBEB-B541-8D7B-F82D-6E5845C6D310}"/>
              </a:ext>
            </a:extLst>
          </p:cNvPr>
          <p:cNvSpPr/>
          <p:nvPr/>
        </p:nvSpPr>
        <p:spPr>
          <a:xfrm>
            <a:off x="1" y="0"/>
            <a:ext cx="4678325" cy="6857990"/>
          </a:xfrm>
          <a:prstGeom prst="rect">
            <a:avLst/>
          </a:prstGeom>
          <a:solidFill>
            <a:srgbClr val="32543D"/>
          </a:solidFill>
          <a:ln>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6368A0-C3F8-07C6-5818-A955529A2524}"/>
              </a:ext>
            </a:extLst>
          </p:cNvPr>
          <p:cNvSpPr txBox="1"/>
          <p:nvPr/>
        </p:nvSpPr>
        <p:spPr>
          <a:xfrm>
            <a:off x="498217" y="2281054"/>
            <a:ext cx="3499626" cy="744836"/>
          </a:xfrm>
          <a:prstGeom prst="rect">
            <a:avLst/>
          </a:prstGeom>
        </p:spPr>
        <p:txBody>
          <a:bodyPr vert="horz" lIns="91440" tIns="45720" rIns="91440" bIns="45720" rtlCol="0" anchor="ctr">
            <a:noAutofit/>
          </a:bodyPr>
          <a:lstStyle/>
          <a:p>
            <a:pPr>
              <a:lnSpc>
                <a:spcPct val="90000"/>
              </a:lnSpc>
              <a:spcBef>
                <a:spcPct val="0"/>
              </a:spcBef>
              <a:spcAft>
                <a:spcPts val="600"/>
              </a:spcAft>
            </a:pPr>
            <a:r>
              <a:rPr lang="nn-NO" sz="3200" b="1">
                <a:solidFill>
                  <a:schemeClr val="bg1"/>
                </a:solidFill>
                <a:latin typeface="Calibri" panose="020F0502020204030204" pitchFamily="34" charset="0"/>
                <a:ea typeface="Calibri" panose="020F0502020204030204" pitchFamily="34" charset="0"/>
                <a:cs typeface="Calibri" panose="020F0502020204030204" pitchFamily="34" charset="0"/>
              </a:rPr>
              <a:t>Accelerator programmes</a:t>
            </a:r>
            <a:endParaRPr lang="en-US" sz="3200" b="1">
              <a:solidFill>
                <a:schemeClr val="bg1"/>
              </a:solidFill>
            </a:endParaRPr>
          </a:p>
        </p:txBody>
      </p:sp>
    </p:spTree>
    <p:extLst>
      <p:ext uri="{BB962C8B-B14F-4D97-AF65-F5344CB8AC3E}">
        <p14:creationId xmlns:p14="http://schemas.microsoft.com/office/powerpoint/2010/main" val="277698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A5193-DF78-7711-4ACF-ABE1F57C8E65}"/>
            </a:ext>
          </a:extLst>
        </p:cNvPr>
        <p:cNvGrpSpPr/>
        <p:nvPr/>
      </p:nvGrpSpPr>
      <p:grpSpPr>
        <a:xfrm>
          <a:off x="0" y="0"/>
          <a:ext cx="0" cy="0"/>
          <a:chOff x="0" y="0"/>
          <a:chExt cx="0" cy="0"/>
        </a:xfrm>
      </p:grpSpPr>
      <p:sp>
        <p:nvSpPr>
          <p:cNvPr id="28" name="Text Placeholder 3">
            <a:extLst>
              <a:ext uri="{FF2B5EF4-FFF2-40B4-BE49-F238E27FC236}">
                <a16:creationId xmlns:a16="http://schemas.microsoft.com/office/drawing/2014/main" id="{8E51F569-2065-3CF6-2477-4A0AFF1B6D1A}"/>
              </a:ext>
            </a:extLst>
          </p:cNvPr>
          <p:cNvSpPr txBox="1">
            <a:spLocks/>
          </p:cNvSpPr>
          <p:nvPr/>
        </p:nvSpPr>
        <p:spPr>
          <a:xfrm>
            <a:off x="410980" y="724959"/>
            <a:ext cx="10634133" cy="776339"/>
          </a:xfrm>
          <a:prstGeom prst="rect">
            <a:avLst/>
          </a:prstGeom>
        </p:spPr>
        <p:txBody>
          <a:bodyPr vert="horz" lIns="91440" tIns="45720" rIns="91440" bIns="45720" rtlCol="0">
            <a:noAutofit/>
          </a:bodyPr>
          <a:lstStyle>
            <a:lvl1pPr marL="0" indent="0" algn="l" defTabSz="514363" rtl="0" eaLnBrk="1" latinLnBrk="0" hangingPunct="1">
              <a:lnSpc>
                <a:spcPct val="100000"/>
              </a:lnSpc>
              <a:spcBef>
                <a:spcPts val="900"/>
              </a:spcBef>
              <a:buFont typeface="Arial" panose="020B0604020202020204" pitchFamily="34" charset="0"/>
              <a:buNone/>
              <a:defRPr sz="1800" b="1" kern="1200">
                <a:solidFill>
                  <a:schemeClr val="bg2"/>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63" rtl="0" eaLnBrk="1" fontAlgn="auto" latinLnBrk="0" hangingPunct="1">
              <a:lnSpc>
                <a:spcPct val="100000"/>
              </a:lnSpc>
              <a:spcBef>
                <a:spcPts val="900"/>
              </a:spcBef>
              <a:spcAft>
                <a:spcPts val="0"/>
              </a:spcAft>
              <a:buClrTx/>
              <a:buSzTx/>
              <a:buFont typeface="Arial" panose="020B0604020202020204" pitchFamily="34" charset="0"/>
              <a:buNone/>
              <a:tabLst/>
              <a:defRPr/>
            </a:pPr>
            <a:endParaRPr kumimoji="0" lang="en-GB" sz="1200" b="1" i="0" u="none" strike="noStrike" kern="1200" cap="none" spc="0" normalizeH="0" baseline="0" noProof="0">
              <a:ln>
                <a:noFill/>
              </a:ln>
              <a:solidFill>
                <a:srgbClr val="1E243A"/>
              </a:solidFill>
              <a:effectLst/>
              <a:uLnTx/>
              <a:uFillTx/>
              <a:latin typeface="Aptos" panose="02110004020202020204"/>
              <a:ea typeface="+mn-ea"/>
              <a:cs typeface="+mn-cs"/>
            </a:endParaRPr>
          </a:p>
        </p:txBody>
      </p:sp>
      <p:sp>
        <p:nvSpPr>
          <p:cNvPr id="2" name="Text Placeholder 3">
            <a:extLst>
              <a:ext uri="{FF2B5EF4-FFF2-40B4-BE49-F238E27FC236}">
                <a16:creationId xmlns:a16="http://schemas.microsoft.com/office/drawing/2014/main" id="{3F6ACC99-6C6B-4F08-5F52-77EDE22CD83A}"/>
              </a:ext>
            </a:extLst>
          </p:cNvPr>
          <p:cNvSpPr txBox="1">
            <a:spLocks/>
          </p:cNvSpPr>
          <p:nvPr/>
        </p:nvSpPr>
        <p:spPr>
          <a:xfrm>
            <a:off x="439486" y="926899"/>
            <a:ext cx="11217640" cy="459811"/>
          </a:xfrm>
          <a:prstGeom prst="rect">
            <a:avLst/>
          </a:prstGeom>
        </p:spPr>
        <p:txBody>
          <a:bodyPr vert="horz" lIns="91440" tIns="45720" rIns="91440" bIns="45720" rtlCol="0">
            <a:noAutofit/>
          </a:bodyPr>
          <a:lstStyle>
            <a:lvl1pPr marL="0" indent="0" algn="l" defTabSz="514363" rtl="0" eaLnBrk="1" latinLnBrk="0" hangingPunct="1">
              <a:lnSpc>
                <a:spcPct val="100000"/>
              </a:lnSpc>
              <a:spcBef>
                <a:spcPts val="900"/>
              </a:spcBef>
              <a:buFont typeface="Arial" panose="020B0604020202020204" pitchFamily="34" charset="0"/>
              <a:buNone/>
              <a:defRPr sz="1800" b="1" kern="1200">
                <a:solidFill>
                  <a:schemeClr val="bg2"/>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63"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1E243A"/>
                </a:solidFill>
                <a:effectLst/>
                <a:uLnTx/>
                <a:uFillTx/>
                <a:latin typeface="Aptos" panose="02110004020202020204"/>
                <a:ea typeface="+mn-ea"/>
                <a:cs typeface="+mn-cs"/>
              </a:rPr>
              <a:t>WMCA  launched two Accelerator programmes during LINC focused on </a:t>
            </a:r>
            <a:r>
              <a:rPr lang="en-GB" sz="1200">
                <a:solidFill>
                  <a:srgbClr val="1E243A"/>
                </a:solidFill>
                <a:latin typeface="Aptos" panose="02110004020202020204"/>
              </a:rPr>
              <a:t>1) </a:t>
            </a:r>
            <a:r>
              <a:rPr kumimoji="0" lang="en-GB" sz="1200" b="1" i="0" u="none" strike="noStrike" kern="1200" cap="none" spc="0" normalizeH="0" baseline="0" noProof="0">
                <a:ln>
                  <a:noFill/>
                </a:ln>
                <a:solidFill>
                  <a:srgbClr val="1E243A"/>
                </a:solidFill>
                <a:effectLst/>
                <a:uLnTx/>
                <a:uFillTx/>
                <a:latin typeface="Aptos" panose="02110004020202020204"/>
                <a:ea typeface="+mn-ea"/>
                <a:cs typeface="+mn-cs"/>
              </a:rPr>
              <a:t>Biodiversity Net Gain and 2) Urban Greening.   </a:t>
            </a:r>
          </a:p>
        </p:txBody>
      </p:sp>
      <p:graphicFrame>
        <p:nvGraphicFramePr>
          <p:cNvPr id="4" name="Diagram 3">
            <a:extLst>
              <a:ext uri="{FF2B5EF4-FFF2-40B4-BE49-F238E27FC236}">
                <a16:creationId xmlns:a16="http://schemas.microsoft.com/office/drawing/2014/main" id="{4C4C8ABD-8FA6-9EDA-5BF0-9827F593D37B}"/>
              </a:ext>
            </a:extLst>
          </p:cNvPr>
          <p:cNvGraphicFramePr/>
          <p:nvPr/>
        </p:nvGraphicFramePr>
        <p:xfrm>
          <a:off x="-1783707" y="1522882"/>
          <a:ext cx="14474603" cy="4465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Merger with solid fill">
            <a:extLst>
              <a:ext uri="{FF2B5EF4-FFF2-40B4-BE49-F238E27FC236}">
                <a16:creationId xmlns:a16="http://schemas.microsoft.com/office/drawing/2014/main" id="{1221DAE5-4736-A139-2A64-637498B4A6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5110" y="1522882"/>
            <a:ext cx="622371" cy="622371"/>
          </a:xfrm>
          <a:prstGeom prst="rect">
            <a:avLst/>
          </a:prstGeom>
        </p:spPr>
      </p:pic>
      <p:pic>
        <p:nvPicPr>
          <p:cNvPr id="9" name="Graphic 8" descr="Social network with solid fill">
            <a:extLst>
              <a:ext uri="{FF2B5EF4-FFF2-40B4-BE49-F238E27FC236}">
                <a16:creationId xmlns:a16="http://schemas.microsoft.com/office/drawing/2014/main" id="{A878C865-D9FF-CA3C-F69D-C12BAAB4108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5110" y="3861311"/>
            <a:ext cx="540332" cy="540332"/>
          </a:xfrm>
          <a:prstGeom prst="rect">
            <a:avLst/>
          </a:prstGeom>
        </p:spPr>
      </p:pic>
      <p:pic>
        <p:nvPicPr>
          <p:cNvPr id="11" name="Graphic 10" descr="Money with solid fill">
            <a:extLst>
              <a:ext uri="{FF2B5EF4-FFF2-40B4-BE49-F238E27FC236}">
                <a16:creationId xmlns:a16="http://schemas.microsoft.com/office/drawing/2014/main" id="{A60A7C95-AAB4-72CA-4675-11825D2882A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2593" y="5469744"/>
            <a:ext cx="376592" cy="376592"/>
          </a:xfrm>
          <a:prstGeom prst="rect">
            <a:avLst/>
          </a:prstGeom>
        </p:spPr>
      </p:pic>
      <p:pic>
        <p:nvPicPr>
          <p:cNvPr id="13" name="Graphic 12" descr="Blueprint with solid fill">
            <a:extLst>
              <a:ext uri="{FF2B5EF4-FFF2-40B4-BE49-F238E27FC236}">
                <a16:creationId xmlns:a16="http://schemas.microsoft.com/office/drawing/2014/main" id="{D0194D3F-3683-F5E1-924A-0ADF51361D5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71756" y="3141713"/>
            <a:ext cx="447040" cy="447040"/>
          </a:xfrm>
          <a:prstGeom prst="rect">
            <a:avLst/>
          </a:prstGeom>
        </p:spPr>
      </p:pic>
      <p:pic>
        <p:nvPicPr>
          <p:cNvPr id="16" name="Graphic 15" descr="Checklist with solid fill">
            <a:extLst>
              <a:ext uri="{FF2B5EF4-FFF2-40B4-BE49-F238E27FC236}">
                <a16:creationId xmlns:a16="http://schemas.microsoft.com/office/drawing/2014/main" id="{C2073373-A8EF-A0AC-2693-982E7F7317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96656" y="4702875"/>
            <a:ext cx="406400" cy="406400"/>
          </a:xfrm>
          <a:prstGeom prst="rect">
            <a:avLst/>
          </a:prstGeom>
        </p:spPr>
      </p:pic>
      <p:pic>
        <p:nvPicPr>
          <p:cNvPr id="18" name="Graphic 17" descr="Open hand with plant with solid fill">
            <a:extLst>
              <a:ext uri="{FF2B5EF4-FFF2-40B4-BE49-F238E27FC236}">
                <a16:creationId xmlns:a16="http://schemas.microsoft.com/office/drawing/2014/main" id="{943B9940-2333-3D89-EED3-4AA45120FEB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71756" y="2361332"/>
            <a:ext cx="447040" cy="447040"/>
          </a:xfrm>
          <a:prstGeom prst="rect">
            <a:avLst/>
          </a:prstGeom>
        </p:spPr>
      </p:pic>
      <p:sp>
        <p:nvSpPr>
          <p:cNvPr id="107" name="TextBox 106">
            <a:extLst>
              <a:ext uri="{FF2B5EF4-FFF2-40B4-BE49-F238E27FC236}">
                <a16:creationId xmlns:a16="http://schemas.microsoft.com/office/drawing/2014/main" id="{393EB823-C645-B209-CB09-B6DF2EC40B0D}"/>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44</a:t>
            </a:r>
            <a:endParaRPr lang="en-GB" sz="1200"/>
          </a:p>
        </p:txBody>
      </p:sp>
      <p:sp>
        <p:nvSpPr>
          <p:cNvPr id="3" name="TextBox 2">
            <a:extLst>
              <a:ext uri="{FF2B5EF4-FFF2-40B4-BE49-F238E27FC236}">
                <a16:creationId xmlns:a16="http://schemas.microsoft.com/office/drawing/2014/main" id="{3335940F-A05E-4854-1E65-EBAA3FCD9E3E}"/>
              </a:ext>
            </a:extLst>
          </p:cNvPr>
          <p:cNvSpPr txBox="1"/>
          <p:nvPr/>
        </p:nvSpPr>
        <p:spPr>
          <a:xfrm>
            <a:off x="408702" y="247780"/>
            <a:ext cx="11213224" cy="601255"/>
          </a:xfrm>
          <a:prstGeom prst="rect">
            <a:avLst/>
          </a:prstGeom>
          <a:noFill/>
        </p:spPr>
        <p:txBody>
          <a:bodyPr wrap="square" lIns="91440" tIns="45720" rIns="91440" bIns="45720" anchor="t">
            <a:spAutoFit/>
          </a:bodyPr>
          <a:lstStyle/>
          <a:p>
            <a:pPr lvl="0">
              <a:lnSpc>
                <a:spcPct val="107000"/>
              </a:lnSpc>
              <a:spcAft>
                <a:spcPts val="800"/>
              </a:spcAft>
              <a:defRPr/>
            </a:pPr>
            <a:r>
              <a:rPr lang="en-US" sz="3200" b="1">
                <a:solidFill>
                  <a:srgbClr val="32543D"/>
                </a:solidFill>
                <a:ea typeface="Calibri" panose="020F0502020204030204" pitchFamily="34" charset="0"/>
                <a:cs typeface="Arial" panose="020B0604020202020204" pitchFamily="34" charset="0"/>
              </a:rPr>
              <a:t>Accelerator objectives</a:t>
            </a:r>
          </a:p>
        </p:txBody>
      </p:sp>
    </p:spTree>
    <p:extLst>
      <p:ext uri="{BB962C8B-B14F-4D97-AF65-F5344CB8AC3E}">
        <p14:creationId xmlns:p14="http://schemas.microsoft.com/office/powerpoint/2010/main" val="2909514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CBB6-4288-4879-F35F-A2203C912AF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984F5D0-DC70-74EB-6417-C8C4BA445C34}"/>
              </a:ext>
            </a:extLst>
          </p:cNvPr>
          <p:cNvSpPr>
            <a:spLocks noGrp="1"/>
          </p:cNvSpPr>
          <p:nvPr>
            <p:ph type="body" sz="quarter" idx="12"/>
          </p:nvPr>
        </p:nvSpPr>
        <p:spPr>
          <a:xfrm>
            <a:off x="408702" y="1097742"/>
            <a:ext cx="10634133" cy="425758"/>
          </a:xfr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tx1"/>
                </a:solidFill>
              </a:rPr>
              <a:t>Biodiversity Net Gain accelerator and Urban Greening Innovator projects have been engaged through various community of practice sessions and structured workshops.</a:t>
            </a:r>
          </a:p>
        </p:txBody>
      </p:sp>
      <p:sp>
        <p:nvSpPr>
          <p:cNvPr id="2" name="Content Placeholder 23">
            <a:extLst>
              <a:ext uri="{FF2B5EF4-FFF2-40B4-BE49-F238E27FC236}">
                <a16:creationId xmlns:a16="http://schemas.microsoft.com/office/drawing/2014/main" id="{FE4AE794-61F0-E152-20FC-5E63E39C2337}"/>
              </a:ext>
            </a:extLst>
          </p:cNvPr>
          <p:cNvSpPr txBox="1">
            <a:spLocks/>
          </p:cNvSpPr>
          <p:nvPr/>
        </p:nvSpPr>
        <p:spPr>
          <a:xfrm>
            <a:off x="467421" y="2017507"/>
            <a:ext cx="5698895" cy="3650973"/>
          </a:xfrm>
          <a:prstGeom prst="rect">
            <a:avLst/>
          </a:prstGeom>
          <a:solidFill>
            <a:srgbClr val="32543D">
              <a:alpha val="20000"/>
            </a:srgbClr>
          </a:solidFill>
        </p:spPr>
        <p:txBody>
          <a:bodyPr vert="horz" wrap="square" lIns="91440" tIns="45720" rIns="91440" bIns="45720" rtlCol="0" anchor="t">
            <a:noAutofit/>
          </a:bodyPr>
          <a:lstStyle>
            <a:lvl1pPr marL="128591" indent="-128591" algn="l" defTabSz="514363" rtl="0" eaLnBrk="1" latinLnBrk="0" hangingPunct="1">
              <a:lnSpc>
                <a:spcPct val="100000"/>
              </a:lnSpc>
              <a:spcBef>
                <a:spcPts val="900"/>
              </a:spcBef>
              <a:buFont typeface="Arial" panose="020B0604020202020204" pitchFamily="34" charset="0"/>
              <a:buChar char="•"/>
              <a:defRPr sz="1200" kern="1200">
                <a:solidFill>
                  <a:schemeClr val="bg1"/>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128270" indent="-128270">
              <a:spcBef>
                <a:spcPts val="600"/>
              </a:spcBef>
            </a:pPr>
            <a:r>
              <a:rPr lang="en-GB">
                <a:solidFill>
                  <a:schemeClr val="tx1"/>
                </a:solidFill>
              </a:rPr>
              <a:t>Since the selection of the BNG Accelerator projects in October, there has been ongoing engagement with relevant stakeholders. This has included various workshops focused on:</a:t>
            </a:r>
          </a:p>
          <a:p>
            <a:pPr marL="385445" lvl="1" indent="-128270">
              <a:spcBef>
                <a:spcPts val="600"/>
              </a:spcBef>
              <a:buFont typeface="Courier New" panose="020B0604020202020204" pitchFamily="34" charset="0"/>
              <a:buChar char="o"/>
            </a:pPr>
            <a:r>
              <a:rPr lang="en-GB">
                <a:solidFill>
                  <a:schemeClr val="tx1"/>
                </a:solidFill>
                <a:ea typeface="Calibri"/>
                <a:cs typeface="Calibri"/>
              </a:rPr>
              <a:t>Fundamentals of BNG.</a:t>
            </a:r>
          </a:p>
          <a:p>
            <a:pPr marL="385445" lvl="1" indent="-128270">
              <a:spcBef>
                <a:spcPts val="600"/>
              </a:spcBef>
              <a:buFont typeface="Courier New" panose="020B0604020202020204" pitchFamily="34" charset="0"/>
              <a:buChar char="o"/>
            </a:pPr>
            <a:r>
              <a:rPr lang="en-GB">
                <a:solidFill>
                  <a:schemeClr val="tx1"/>
                </a:solidFill>
                <a:ea typeface="Calibri"/>
                <a:cs typeface="Calibri"/>
              </a:rPr>
              <a:t>Building an investment case.</a:t>
            </a:r>
          </a:p>
          <a:p>
            <a:pPr marL="385445" lvl="1" indent="-128270">
              <a:spcBef>
                <a:spcPts val="600"/>
              </a:spcBef>
              <a:buFont typeface="Courier New" panose="020B0604020202020204" pitchFamily="34" charset="0"/>
              <a:buChar char="o"/>
            </a:pPr>
            <a:r>
              <a:rPr lang="en-GB">
                <a:solidFill>
                  <a:schemeClr val="tx1"/>
                </a:solidFill>
                <a:ea typeface="Calibri"/>
                <a:cs typeface="Calibri"/>
              </a:rPr>
              <a:t>Modelling cashflows from individual projects.</a:t>
            </a:r>
          </a:p>
          <a:p>
            <a:pPr marL="385445" lvl="1" indent="-128270">
              <a:spcBef>
                <a:spcPts val="600"/>
              </a:spcBef>
              <a:buFont typeface="Courier New" panose="020B0604020202020204" pitchFamily="34" charset="0"/>
              <a:buChar char="o"/>
            </a:pPr>
            <a:r>
              <a:rPr lang="en-GB">
                <a:solidFill>
                  <a:schemeClr val="tx1"/>
                </a:solidFill>
                <a:ea typeface="Calibri"/>
                <a:cs typeface="Calibri"/>
              </a:rPr>
              <a:t>Governance and structuring.</a:t>
            </a:r>
          </a:p>
          <a:p>
            <a:pPr marL="128270" indent="-128270">
              <a:spcBef>
                <a:spcPts val="600"/>
              </a:spcBef>
            </a:pPr>
            <a:r>
              <a:rPr lang="en-GB">
                <a:solidFill>
                  <a:schemeClr val="tx1"/>
                </a:solidFill>
                <a:ea typeface="Calibri"/>
                <a:cs typeface="Calibri"/>
              </a:rPr>
              <a:t>1:1 sessions to provide additional guidance to LAs.</a:t>
            </a:r>
          </a:p>
          <a:p>
            <a:pPr marL="128270" indent="-128270">
              <a:spcBef>
                <a:spcPts val="600"/>
              </a:spcBef>
            </a:pPr>
            <a:r>
              <a:rPr lang="en-GB">
                <a:solidFill>
                  <a:schemeClr val="tx1"/>
                </a:solidFill>
                <a:ea typeface="Calibri"/>
                <a:cs typeface="Calibri"/>
              </a:rPr>
              <a:t>Financial assessment for the 7 pilot sites across 6 LAs. The financial modelling outputs have been shared.</a:t>
            </a:r>
          </a:p>
          <a:p>
            <a:pPr marL="128270" indent="-128270">
              <a:spcBef>
                <a:spcPts val="600"/>
              </a:spcBef>
            </a:pPr>
            <a:r>
              <a:rPr lang="en-GB">
                <a:solidFill>
                  <a:schemeClr val="tx1"/>
                </a:solidFill>
                <a:ea typeface="Calibri"/>
                <a:cs typeface="Calibri"/>
              </a:rPr>
              <a:t>An aggregated financial model and Feasibility Study for the regional BNG vehicle has been produced. </a:t>
            </a:r>
          </a:p>
          <a:p>
            <a:pPr marL="128270" indent="-128270">
              <a:spcBef>
                <a:spcPts val="600"/>
              </a:spcBef>
            </a:pPr>
            <a:r>
              <a:rPr lang="en-GB">
                <a:solidFill>
                  <a:schemeClr val="tx1"/>
                </a:solidFill>
                <a:ea typeface="Calibri"/>
                <a:cs typeface="Calibri"/>
              </a:rPr>
              <a:t>For the Urban Greening Innovator, our consultants worked with three LAs to identify planting opportunities at scale. All LAs have shown strong support for the potential of this model, in keeping with wider market actors interviewed.</a:t>
            </a:r>
          </a:p>
        </p:txBody>
      </p:sp>
      <p:sp>
        <p:nvSpPr>
          <p:cNvPr id="10" name="TextBox 9">
            <a:extLst>
              <a:ext uri="{FF2B5EF4-FFF2-40B4-BE49-F238E27FC236}">
                <a16:creationId xmlns:a16="http://schemas.microsoft.com/office/drawing/2014/main" id="{704B243E-9A82-4A23-9E2D-9E97D4EDB66A}"/>
              </a:ext>
            </a:extLst>
          </p:cNvPr>
          <p:cNvSpPr txBox="1"/>
          <p:nvPr/>
        </p:nvSpPr>
        <p:spPr>
          <a:xfrm>
            <a:off x="467422" y="1678954"/>
            <a:ext cx="5698894" cy="338554"/>
          </a:xfrm>
          <a:prstGeom prst="rect">
            <a:avLst/>
          </a:prstGeom>
          <a:solidFill>
            <a:srgbClr val="32543D"/>
          </a:solidFill>
        </p:spPr>
        <p:txBody>
          <a:bodyPr wrap="square" rtlCol="0">
            <a:spAutoFit/>
          </a:bodyPr>
          <a:lstStyle/>
          <a:p>
            <a:pPr algn="ctr"/>
            <a:r>
              <a:rPr lang="en-GB" sz="1600" b="1">
                <a:solidFill>
                  <a:schemeClr val="bg1"/>
                </a:solidFill>
              </a:rPr>
              <a:t>Key updates</a:t>
            </a:r>
          </a:p>
        </p:txBody>
      </p:sp>
      <p:grpSp>
        <p:nvGrpSpPr>
          <p:cNvPr id="4" name="Group 3">
            <a:extLst>
              <a:ext uri="{FF2B5EF4-FFF2-40B4-BE49-F238E27FC236}">
                <a16:creationId xmlns:a16="http://schemas.microsoft.com/office/drawing/2014/main" id="{369F4E0E-619F-E094-99F7-4F0441E96A06}"/>
              </a:ext>
            </a:extLst>
          </p:cNvPr>
          <p:cNvGrpSpPr/>
          <p:nvPr/>
        </p:nvGrpSpPr>
        <p:grpSpPr>
          <a:xfrm>
            <a:off x="6393273" y="1645170"/>
            <a:ext cx="5325600" cy="887127"/>
            <a:chOff x="598122" y="1861153"/>
            <a:chExt cx="5325600" cy="887127"/>
          </a:xfrm>
        </p:grpSpPr>
        <p:sp>
          <p:nvSpPr>
            <p:cNvPr id="5" name="Rectangle: Rounded Corners 4">
              <a:extLst>
                <a:ext uri="{FF2B5EF4-FFF2-40B4-BE49-F238E27FC236}">
                  <a16:creationId xmlns:a16="http://schemas.microsoft.com/office/drawing/2014/main" id="{5D8B424B-642D-0B78-ADD6-E799DDC3E64F}"/>
                </a:ext>
              </a:extLst>
            </p:cNvPr>
            <p:cNvSpPr/>
            <p:nvPr/>
          </p:nvSpPr>
          <p:spPr>
            <a:xfrm>
              <a:off x="1514475" y="1894840"/>
              <a:ext cx="4409247" cy="853440"/>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400">
                  <a:solidFill>
                    <a:schemeClr val="bg1"/>
                  </a:solidFill>
                </a:rPr>
                <a:t>Number of BNG accelerator pilot sites assessed across the West Midlands</a:t>
              </a:r>
            </a:p>
          </p:txBody>
        </p:sp>
        <p:sp>
          <p:nvSpPr>
            <p:cNvPr id="6" name="Oval 5">
              <a:extLst>
                <a:ext uri="{FF2B5EF4-FFF2-40B4-BE49-F238E27FC236}">
                  <a16:creationId xmlns:a16="http://schemas.microsoft.com/office/drawing/2014/main" id="{370C0C60-C03E-D935-588B-0AABCA0EFBA9}"/>
                </a:ext>
              </a:extLst>
            </p:cNvPr>
            <p:cNvSpPr/>
            <p:nvPr/>
          </p:nvSpPr>
          <p:spPr>
            <a:xfrm>
              <a:off x="598122" y="1861153"/>
              <a:ext cx="857006" cy="882851"/>
            </a:xfrm>
            <a:prstGeom prst="ellipse">
              <a:avLst/>
            </a:prstGeom>
            <a:solidFill>
              <a:srgbClr val="32543D">
                <a:alpha val="20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ea typeface="Calibri"/>
                  <a:cs typeface="Calibri"/>
                </a:rPr>
                <a:t>7</a:t>
              </a:r>
              <a:endParaRPr lang="en-GB" sz="1400">
                <a:solidFill>
                  <a:schemeClr val="tx1"/>
                </a:solidFill>
              </a:endParaRPr>
            </a:p>
          </p:txBody>
        </p:sp>
      </p:grpSp>
      <p:grpSp>
        <p:nvGrpSpPr>
          <p:cNvPr id="8" name="Group 7">
            <a:extLst>
              <a:ext uri="{FF2B5EF4-FFF2-40B4-BE49-F238E27FC236}">
                <a16:creationId xmlns:a16="http://schemas.microsoft.com/office/drawing/2014/main" id="{CE85ADB6-A601-A333-26E8-EA28041648AC}"/>
              </a:ext>
            </a:extLst>
          </p:cNvPr>
          <p:cNvGrpSpPr/>
          <p:nvPr/>
        </p:nvGrpSpPr>
        <p:grpSpPr>
          <a:xfrm>
            <a:off x="6393274" y="3786163"/>
            <a:ext cx="5325600" cy="882851"/>
            <a:chOff x="598122" y="1883561"/>
            <a:chExt cx="5325600" cy="882851"/>
          </a:xfrm>
        </p:grpSpPr>
        <p:sp>
          <p:nvSpPr>
            <p:cNvPr id="11" name="Rectangle: Rounded Corners 10">
              <a:extLst>
                <a:ext uri="{FF2B5EF4-FFF2-40B4-BE49-F238E27FC236}">
                  <a16:creationId xmlns:a16="http://schemas.microsoft.com/office/drawing/2014/main" id="{552D1BDC-EE94-8AEF-DBC0-B5F700DB3E43}"/>
                </a:ext>
              </a:extLst>
            </p:cNvPr>
            <p:cNvSpPr/>
            <p:nvPr/>
          </p:nvSpPr>
          <p:spPr>
            <a:xfrm>
              <a:off x="1514475" y="1894840"/>
              <a:ext cx="4409247" cy="853440"/>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a:solidFill>
                    <a:schemeClr val="bg1"/>
                  </a:solidFill>
                </a:rPr>
                <a:t>LAs engaging to support Urban Greening Innovator (with 1200 planting opportunities identified in Wolverhampton alone)</a:t>
              </a:r>
            </a:p>
          </p:txBody>
        </p:sp>
        <p:sp>
          <p:nvSpPr>
            <p:cNvPr id="12" name="Oval 11">
              <a:extLst>
                <a:ext uri="{FF2B5EF4-FFF2-40B4-BE49-F238E27FC236}">
                  <a16:creationId xmlns:a16="http://schemas.microsoft.com/office/drawing/2014/main" id="{0C75F0C5-E48B-C476-9941-45A6D2C1B798}"/>
                </a:ext>
              </a:extLst>
            </p:cNvPr>
            <p:cNvSpPr/>
            <p:nvPr/>
          </p:nvSpPr>
          <p:spPr>
            <a:xfrm>
              <a:off x="598122" y="1883561"/>
              <a:ext cx="857006" cy="882851"/>
            </a:xfrm>
            <a:prstGeom prst="ellipse">
              <a:avLst/>
            </a:prstGeom>
            <a:solidFill>
              <a:srgbClr val="32543D">
                <a:alpha val="20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ea typeface="Calibri"/>
                  <a:cs typeface="Calibri"/>
                </a:rPr>
                <a:t>5</a:t>
              </a:r>
              <a:endParaRPr lang="en-GB" sz="1400">
                <a:solidFill>
                  <a:schemeClr val="tx1"/>
                </a:solidFill>
              </a:endParaRPr>
            </a:p>
          </p:txBody>
        </p:sp>
      </p:grpSp>
      <p:grpSp>
        <p:nvGrpSpPr>
          <p:cNvPr id="17" name="Group 16">
            <a:extLst>
              <a:ext uri="{FF2B5EF4-FFF2-40B4-BE49-F238E27FC236}">
                <a16:creationId xmlns:a16="http://schemas.microsoft.com/office/drawing/2014/main" id="{9D16B4CE-ABC5-786C-24DF-345B6C466E01}"/>
              </a:ext>
            </a:extLst>
          </p:cNvPr>
          <p:cNvGrpSpPr/>
          <p:nvPr/>
        </p:nvGrpSpPr>
        <p:grpSpPr>
          <a:xfrm>
            <a:off x="6393273" y="4807320"/>
            <a:ext cx="5325600" cy="883454"/>
            <a:chOff x="598122" y="1894840"/>
            <a:chExt cx="5325600" cy="883454"/>
          </a:xfrm>
        </p:grpSpPr>
        <p:sp>
          <p:nvSpPr>
            <p:cNvPr id="18" name="Rectangle: Rounded Corners 17">
              <a:extLst>
                <a:ext uri="{FF2B5EF4-FFF2-40B4-BE49-F238E27FC236}">
                  <a16:creationId xmlns:a16="http://schemas.microsoft.com/office/drawing/2014/main" id="{8328BF96-B842-7F4D-87AC-DB2E78CB207A}"/>
                </a:ext>
              </a:extLst>
            </p:cNvPr>
            <p:cNvSpPr/>
            <p:nvPr/>
          </p:nvSpPr>
          <p:spPr>
            <a:xfrm>
              <a:off x="1514475" y="1894840"/>
              <a:ext cx="4409247" cy="853440"/>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400">
                  <a:solidFill>
                    <a:schemeClr val="bg1"/>
                  </a:solidFill>
                  <a:ea typeface="Calibri"/>
                  <a:cs typeface="Calibri"/>
                </a:rPr>
                <a:t>Market stakeholders engaged across both programmes</a:t>
              </a:r>
            </a:p>
          </p:txBody>
        </p:sp>
        <p:sp>
          <p:nvSpPr>
            <p:cNvPr id="20" name="Oval 19">
              <a:extLst>
                <a:ext uri="{FF2B5EF4-FFF2-40B4-BE49-F238E27FC236}">
                  <a16:creationId xmlns:a16="http://schemas.microsoft.com/office/drawing/2014/main" id="{E29804C7-3562-16F5-84A1-56BDE9B1D905}"/>
                </a:ext>
              </a:extLst>
            </p:cNvPr>
            <p:cNvSpPr/>
            <p:nvPr/>
          </p:nvSpPr>
          <p:spPr>
            <a:xfrm>
              <a:off x="598122" y="1895443"/>
              <a:ext cx="857006" cy="882851"/>
            </a:xfrm>
            <a:prstGeom prst="ellipse">
              <a:avLst/>
            </a:prstGeom>
            <a:solidFill>
              <a:srgbClr val="32543D">
                <a:alpha val="20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ea typeface="Calibri"/>
                  <a:cs typeface="Calibri"/>
                </a:rPr>
                <a:t>17</a:t>
              </a:r>
            </a:p>
          </p:txBody>
        </p:sp>
      </p:grpSp>
      <p:grpSp>
        <p:nvGrpSpPr>
          <p:cNvPr id="13" name="Group 12">
            <a:extLst>
              <a:ext uri="{FF2B5EF4-FFF2-40B4-BE49-F238E27FC236}">
                <a16:creationId xmlns:a16="http://schemas.microsoft.com/office/drawing/2014/main" id="{66C6F376-1B92-917C-4D5E-A0017FDB6D14}"/>
              </a:ext>
            </a:extLst>
          </p:cNvPr>
          <p:cNvGrpSpPr/>
          <p:nvPr/>
        </p:nvGrpSpPr>
        <p:grpSpPr>
          <a:xfrm>
            <a:off x="6393273" y="2714935"/>
            <a:ext cx="5325600" cy="898557"/>
            <a:chOff x="598122" y="1849723"/>
            <a:chExt cx="5325600" cy="898557"/>
          </a:xfrm>
        </p:grpSpPr>
        <p:sp>
          <p:nvSpPr>
            <p:cNvPr id="14" name="Rectangle: Rounded Corners 13">
              <a:extLst>
                <a:ext uri="{FF2B5EF4-FFF2-40B4-BE49-F238E27FC236}">
                  <a16:creationId xmlns:a16="http://schemas.microsoft.com/office/drawing/2014/main" id="{1343D007-8290-10D9-46B0-490E11E53C2C}"/>
                </a:ext>
              </a:extLst>
            </p:cNvPr>
            <p:cNvSpPr/>
            <p:nvPr/>
          </p:nvSpPr>
          <p:spPr>
            <a:xfrm>
              <a:off x="1514475" y="1894840"/>
              <a:ext cx="4409247" cy="853440"/>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a:solidFill>
                    <a:schemeClr val="bg1"/>
                  </a:solidFill>
                </a:rPr>
                <a:t>Workshops and engagement sessions held with LAs through BNG accelerator</a:t>
              </a:r>
            </a:p>
          </p:txBody>
        </p:sp>
        <p:sp>
          <p:nvSpPr>
            <p:cNvPr id="15" name="Oval 14">
              <a:extLst>
                <a:ext uri="{FF2B5EF4-FFF2-40B4-BE49-F238E27FC236}">
                  <a16:creationId xmlns:a16="http://schemas.microsoft.com/office/drawing/2014/main" id="{8BAD433B-EC87-B6DD-2B32-72B37C5ABA2A}"/>
                </a:ext>
              </a:extLst>
            </p:cNvPr>
            <p:cNvSpPr/>
            <p:nvPr/>
          </p:nvSpPr>
          <p:spPr>
            <a:xfrm>
              <a:off x="598122" y="1849723"/>
              <a:ext cx="857006" cy="882851"/>
            </a:xfrm>
            <a:prstGeom prst="ellipse">
              <a:avLst/>
            </a:prstGeom>
            <a:solidFill>
              <a:srgbClr val="32543D">
                <a:alpha val="20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rPr>
                <a:t>13</a:t>
              </a:r>
            </a:p>
          </p:txBody>
        </p:sp>
      </p:grpSp>
      <p:sp>
        <p:nvSpPr>
          <p:cNvPr id="21" name="TextBox 20">
            <a:extLst>
              <a:ext uri="{FF2B5EF4-FFF2-40B4-BE49-F238E27FC236}">
                <a16:creationId xmlns:a16="http://schemas.microsoft.com/office/drawing/2014/main" id="{3F6FAAC6-02D5-D52D-19E3-84CE002C8531}"/>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45</a:t>
            </a:r>
            <a:endParaRPr lang="en-GB" sz="1200"/>
          </a:p>
        </p:txBody>
      </p:sp>
      <p:sp>
        <p:nvSpPr>
          <p:cNvPr id="9" name="TextBox 8">
            <a:extLst>
              <a:ext uri="{FF2B5EF4-FFF2-40B4-BE49-F238E27FC236}">
                <a16:creationId xmlns:a16="http://schemas.microsoft.com/office/drawing/2014/main" id="{BA509AE4-BEB1-9049-A715-4227D944A224}"/>
              </a:ext>
            </a:extLst>
          </p:cNvPr>
          <p:cNvSpPr txBox="1"/>
          <p:nvPr/>
        </p:nvSpPr>
        <p:spPr>
          <a:xfrm>
            <a:off x="408702" y="247780"/>
            <a:ext cx="11213224" cy="601255"/>
          </a:xfrm>
          <a:prstGeom prst="rect">
            <a:avLst/>
          </a:prstGeom>
          <a:noFill/>
        </p:spPr>
        <p:txBody>
          <a:bodyPr wrap="square" lIns="91440" tIns="45720" rIns="91440" bIns="45720" anchor="t">
            <a:spAutoFit/>
          </a:bodyPr>
          <a:lstStyle/>
          <a:p>
            <a:pPr lvl="0">
              <a:lnSpc>
                <a:spcPct val="107000"/>
              </a:lnSpc>
              <a:spcAft>
                <a:spcPts val="800"/>
              </a:spcAft>
              <a:defRPr/>
            </a:pPr>
            <a:r>
              <a:rPr lang="en-GB" sz="3200" b="1">
                <a:solidFill>
                  <a:srgbClr val="32543D"/>
                </a:solidFill>
                <a:ea typeface="Calibri"/>
                <a:cs typeface="Arial"/>
              </a:rPr>
              <a:t>Accelerator</a:t>
            </a:r>
            <a:r>
              <a:rPr lang="en-GB" sz="3200" b="1">
                <a:solidFill>
                  <a:srgbClr val="007976"/>
                </a:solidFill>
                <a:ea typeface="Calibri"/>
                <a:cs typeface="Arial"/>
              </a:rPr>
              <a:t> </a:t>
            </a:r>
            <a:r>
              <a:rPr lang="en-GB" sz="3200" b="1">
                <a:solidFill>
                  <a:srgbClr val="32543D"/>
                </a:solidFill>
                <a:ea typeface="Calibri"/>
                <a:cs typeface="Arial"/>
              </a:rPr>
              <a:t>programme engagement activities</a:t>
            </a:r>
            <a:endParaRPr lang="en-US" sz="3200" b="1">
              <a:solidFill>
                <a:srgbClr val="32543D"/>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63243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A5AB7-D32C-69A8-020C-8D201A8BCA3B}"/>
            </a:ext>
          </a:extLst>
        </p:cNvPr>
        <p:cNvGrpSpPr/>
        <p:nvPr/>
      </p:nvGrpSpPr>
      <p:grpSpPr>
        <a:xfrm>
          <a:off x="0" y="0"/>
          <a:ext cx="0" cy="0"/>
          <a:chOff x="0" y="0"/>
          <a:chExt cx="0" cy="0"/>
        </a:xfrm>
      </p:grpSpPr>
      <p:sp>
        <p:nvSpPr>
          <p:cNvPr id="28" name="Text Placeholder 3">
            <a:extLst>
              <a:ext uri="{FF2B5EF4-FFF2-40B4-BE49-F238E27FC236}">
                <a16:creationId xmlns:a16="http://schemas.microsoft.com/office/drawing/2014/main" id="{55F78537-F59F-F20C-A650-58C8DDDE87A7}"/>
              </a:ext>
            </a:extLst>
          </p:cNvPr>
          <p:cNvSpPr txBox="1">
            <a:spLocks/>
          </p:cNvSpPr>
          <p:nvPr/>
        </p:nvSpPr>
        <p:spPr>
          <a:xfrm>
            <a:off x="314158" y="897087"/>
            <a:ext cx="10634133" cy="776339"/>
          </a:xfrm>
          <a:prstGeom prst="rect">
            <a:avLst/>
          </a:prstGeom>
        </p:spPr>
        <p:txBody>
          <a:bodyPr vert="horz" lIns="91440" tIns="45720" rIns="91440" bIns="45720" rtlCol="0">
            <a:noAutofit/>
          </a:bodyPr>
          <a:lstStyle>
            <a:lvl1pPr marL="0" indent="0" algn="l" defTabSz="514363" rtl="0" eaLnBrk="1" latinLnBrk="0" hangingPunct="1">
              <a:lnSpc>
                <a:spcPct val="100000"/>
              </a:lnSpc>
              <a:spcBef>
                <a:spcPts val="900"/>
              </a:spcBef>
              <a:buFont typeface="Arial" panose="020B0604020202020204" pitchFamily="34" charset="0"/>
              <a:buNone/>
              <a:defRPr sz="1800" b="1" kern="1200">
                <a:solidFill>
                  <a:schemeClr val="bg2"/>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63" rtl="0" eaLnBrk="1" fontAlgn="auto" latinLnBrk="0" hangingPunct="1">
              <a:lnSpc>
                <a:spcPct val="100000"/>
              </a:lnSpc>
              <a:spcBef>
                <a:spcPts val="90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1E243A"/>
              </a:solidFill>
              <a:effectLst/>
              <a:uLnTx/>
              <a:uFillTx/>
              <a:latin typeface="Aptos" panose="02110004020202020204"/>
              <a:ea typeface="+mn-ea"/>
              <a:cs typeface="+mn-cs"/>
            </a:endParaRPr>
          </a:p>
        </p:txBody>
      </p:sp>
      <p:sp>
        <p:nvSpPr>
          <p:cNvPr id="29" name="Rectangle: Rounded Corners 28">
            <a:extLst>
              <a:ext uri="{FF2B5EF4-FFF2-40B4-BE49-F238E27FC236}">
                <a16:creationId xmlns:a16="http://schemas.microsoft.com/office/drawing/2014/main" id="{A03FE5B0-03E3-2D52-0FB2-260D610CED14}"/>
              </a:ext>
            </a:extLst>
          </p:cNvPr>
          <p:cNvSpPr/>
          <p:nvPr/>
        </p:nvSpPr>
        <p:spPr>
          <a:xfrm>
            <a:off x="458248" y="1673426"/>
            <a:ext cx="4703192" cy="281620"/>
          </a:xfrm>
          <a:prstGeom prst="roundRect">
            <a:avLst/>
          </a:prstGeom>
          <a:solidFill>
            <a:srgbClr val="32543D"/>
          </a:solid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400" b="1" i="0" u="none" strike="noStrike" kern="0" cap="none" spc="0" normalizeH="0" baseline="0" noProof="0">
                <a:ln>
                  <a:noFill/>
                </a:ln>
                <a:solidFill>
                  <a:prstClr val="white"/>
                </a:solidFill>
                <a:effectLst/>
                <a:uLnTx/>
                <a:uFillTx/>
                <a:latin typeface="Aptos" panose="02110004020202020204"/>
                <a:ea typeface="+mn-ea"/>
                <a:cs typeface="+mn-cs"/>
              </a:rPr>
              <a:t>Overview</a:t>
            </a:r>
          </a:p>
        </p:txBody>
      </p:sp>
      <p:sp>
        <p:nvSpPr>
          <p:cNvPr id="2" name="Text Placeholder 3">
            <a:extLst>
              <a:ext uri="{FF2B5EF4-FFF2-40B4-BE49-F238E27FC236}">
                <a16:creationId xmlns:a16="http://schemas.microsoft.com/office/drawing/2014/main" id="{04371A4F-70A9-B882-6F27-E3AA400B208C}"/>
              </a:ext>
            </a:extLst>
          </p:cNvPr>
          <p:cNvSpPr txBox="1">
            <a:spLocks/>
          </p:cNvSpPr>
          <p:nvPr/>
        </p:nvSpPr>
        <p:spPr>
          <a:xfrm>
            <a:off x="396454" y="974071"/>
            <a:ext cx="11217640" cy="776339"/>
          </a:xfrm>
          <a:prstGeom prst="rect">
            <a:avLst/>
          </a:prstGeom>
        </p:spPr>
        <p:txBody>
          <a:bodyPr vert="horz" lIns="91440" tIns="45720" rIns="91440" bIns="45720" rtlCol="0">
            <a:noAutofit/>
          </a:bodyPr>
          <a:lstStyle>
            <a:lvl1pPr marL="0" indent="0" algn="l" defTabSz="514363" rtl="0" eaLnBrk="1" latinLnBrk="0" hangingPunct="1">
              <a:lnSpc>
                <a:spcPct val="100000"/>
              </a:lnSpc>
              <a:spcBef>
                <a:spcPts val="900"/>
              </a:spcBef>
              <a:buFont typeface="Arial" panose="020B0604020202020204" pitchFamily="34" charset="0"/>
              <a:buNone/>
              <a:defRPr sz="1800" b="1" kern="1200">
                <a:solidFill>
                  <a:schemeClr val="bg2"/>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63"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1E243A"/>
                </a:solidFill>
                <a:effectLst/>
                <a:uLnTx/>
                <a:uFillTx/>
                <a:latin typeface="Aptos" panose="02110004020202020204"/>
                <a:ea typeface="+mn-ea"/>
                <a:cs typeface="+mn-cs"/>
              </a:rPr>
              <a:t>Through the WMCA Biodiversity Net Gain accelerator, a feasibility study was conducted to assess the opportunities for a regional scale approach to delivering BNG to unlock housing development while delivering high-quality outcomes for nature. </a:t>
            </a:r>
            <a:r>
              <a:rPr lang="en-GB" sz="1200">
                <a:solidFill>
                  <a:srgbClr val="1E243A"/>
                </a:solidFill>
                <a:latin typeface="Aptos" panose="02110004020202020204"/>
              </a:rPr>
              <a:t>LINC phase 2 will transition the feasibility study to a full business case.</a:t>
            </a:r>
            <a:endParaRPr kumimoji="0" lang="en-GB" sz="1200" b="1" i="0" u="none" strike="noStrike" kern="1200" cap="none" spc="0" normalizeH="0" baseline="0" noProof="0">
              <a:ln>
                <a:noFill/>
              </a:ln>
              <a:solidFill>
                <a:srgbClr val="1E243A"/>
              </a:solidFill>
              <a:effectLst/>
              <a:uLnTx/>
              <a:uFillTx/>
              <a:latin typeface="Aptos" panose="02110004020202020204"/>
              <a:ea typeface="+mn-ea"/>
              <a:cs typeface="+mn-cs"/>
            </a:endParaRPr>
          </a:p>
        </p:txBody>
      </p:sp>
      <p:sp>
        <p:nvSpPr>
          <p:cNvPr id="62" name="TextBox 61">
            <a:extLst>
              <a:ext uri="{FF2B5EF4-FFF2-40B4-BE49-F238E27FC236}">
                <a16:creationId xmlns:a16="http://schemas.microsoft.com/office/drawing/2014/main" id="{55DE3F3F-8F69-F1B3-1E70-94D8952690C5}"/>
              </a:ext>
            </a:extLst>
          </p:cNvPr>
          <p:cNvSpPr txBox="1"/>
          <p:nvPr/>
        </p:nvSpPr>
        <p:spPr>
          <a:xfrm>
            <a:off x="458247" y="1964292"/>
            <a:ext cx="4751128" cy="172354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WMCA LINC has provided </a:t>
            </a:r>
            <a:r>
              <a:rPr kumimoji="0" lang="en-GB" sz="1200" b="1" i="0" u="none" strike="noStrike" kern="1200" cap="none" spc="0" normalizeH="0" baseline="0" noProof="0">
                <a:ln>
                  <a:noFill/>
                </a:ln>
                <a:solidFill>
                  <a:prstClr val="black"/>
                </a:solidFill>
                <a:effectLst/>
                <a:uLnTx/>
                <a:uFillTx/>
                <a:latin typeface="Aptos" panose="02110004020202020204"/>
                <a:ea typeface="+mn-ea"/>
                <a:cs typeface="+mn-cs"/>
              </a:rPr>
              <a:t>targeted financial and technical advice</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to local authority teams to unlock BNG sites across the West Midlands through an Accelerator programme.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A range of sites have been prepared for BNG, totalling </a:t>
            </a:r>
            <a:r>
              <a:rPr lang="en-GB" sz="1200" b="1">
                <a:solidFill>
                  <a:prstClr val="black"/>
                </a:solidFill>
                <a:latin typeface="Aptos" panose="02110004020202020204"/>
              </a:rPr>
              <a:t>187ha</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of priority enhancement, aligned to the </a:t>
            </a:r>
            <a:r>
              <a:rPr kumimoji="0" lang="en-GB" sz="1200" b="1" i="0" u="none" strike="noStrike" kern="1200" cap="none" spc="0" normalizeH="0" baseline="0" noProof="0">
                <a:ln>
                  <a:noFill/>
                </a:ln>
                <a:solidFill>
                  <a:prstClr val="black"/>
                </a:solidFill>
                <a:effectLst/>
                <a:uLnTx/>
                <a:uFillTx/>
                <a:latin typeface="Aptos" panose="02110004020202020204"/>
                <a:ea typeface="+mn-ea"/>
                <a:cs typeface="+mn-cs"/>
              </a:rPr>
              <a:t>Local Nature Recovery Strategy.</a:t>
            </a:r>
            <a:endParaRPr lang="en-GB" sz="1200" b="1" i="0" u="none" strike="noStrike" kern="1200" cap="none" spc="0" normalizeH="0" baseline="0" noProof="0">
              <a:ln>
                <a:noFill/>
              </a:ln>
              <a:solidFill>
                <a:prstClr val="black"/>
              </a:solidFill>
              <a:effectLst/>
              <a:uLnTx/>
              <a:uFillTx/>
              <a:latin typeface="Aptos" panose="02110004020202020204"/>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Combined, sites represent BNG delivery of </a:t>
            </a:r>
            <a:r>
              <a:rPr lang="en-GB" sz="1200">
                <a:solidFill>
                  <a:prstClr val="black"/>
                </a:solidFill>
                <a:latin typeface="Aptos" panose="02110004020202020204"/>
              </a:rPr>
              <a:t>852</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saleable Units, meeting </a:t>
            </a:r>
            <a:r>
              <a:rPr lang="en-GB" sz="1200">
                <a:solidFill>
                  <a:prstClr val="black"/>
                </a:solidFill>
                <a:latin typeface="Aptos" panose="02110004020202020204"/>
              </a:rPr>
              <a:t>48</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of regional demand to 2035.</a:t>
            </a:r>
            <a:endParaRPr lang="en-GB" sz="1200" b="0" i="0" u="none" strike="noStrike" kern="1200" cap="none" spc="0" normalizeH="0" baseline="0" noProof="0">
              <a:ln>
                <a:noFill/>
              </a:ln>
              <a:solidFill>
                <a:prstClr val="black"/>
              </a:solidFill>
              <a:effectLst/>
              <a:uLnTx/>
              <a:uFillTx/>
              <a:latin typeface="Aptos" panose="02110004020202020204"/>
            </a:endParaRPr>
          </a:p>
        </p:txBody>
      </p:sp>
      <p:sp>
        <p:nvSpPr>
          <p:cNvPr id="1039" name="Rectangle: Rounded Corners 1038">
            <a:extLst>
              <a:ext uri="{FF2B5EF4-FFF2-40B4-BE49-F238E27FC236}">
                <a16:creationId xmlns:a16="http://schemas.microsoft.com/office/drawing/2014/main" id="{2F7740BC-9540-917A-B105-536D8946715F}"/>
              </a:ext>
            </a:extLst>
          </p:cNvPr>
          <p:cNvSpPr/>
          <p:nvPr/>
        </p:nvSpPr>
        <p:spPr>
          <a:xfrm>
            <a:off x="408702" y="3702437"/>
            <a:ext cx="4751127" cy="281620"/>
          </a:xfrm>
          <a:prstGeom prst="roundRect">
            <a:avLst/>
          </a:prstGeom>
          <a:solidFill>
            <a:srgbClr val="32543D"/>
          </a:solid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400" b="1" i="0" u="none" strike="noStrike" kern="0" cap="none" spc="0" normalizeH="0" baseline="0" noProof="0">
                <a:ln>
                  <a:noFill/>
                </a:ln>
                <a:solidFill>
                  <a:prstClr val="white"/>
                </a:solidFill>
                <a:effectLst/>
                <a:uLnTx/>
                <a:uFillTx/>
                <a:latin typeface="Aptos" panose="02110004020202020204"/>
                <a:ea typeface="+mn-ea"/>
                <a:cs typeface="+mn-cs"/>
              </a:rPr>
              <a:t>Delivery of a market-leading approach </a:t>
            </a:r>
          </a:p>
        </p:txBody>
      </p:sp>
      <p:sp>
        <p:nvSpPr>
          <p:cNvPr id="1040" name="TextBox 1039">
            <a:extLst>
              <a:ext uri="{FF2B5EF4-FFF2-40B4-BE49-F238E27FC236}">
                <a16:creationId xmlns:a16="http://schemas.microsoft.com/office/drawing/2014/main" id="{C72047C9-DF83-F99A-0484-6C1E70AAEE2F}"/>
              </a:ext>
            </a:extLst>
          </p:cNvPr>
          <p:cNvSpPr txBox="1"/>
          <p:nvPr/>
        </p:nvSpPr>
        <p:spPr>
          <a:xfrm>
            <a:off x="410418" y="3972160"/>
            <a:ext cx="4749411" cy="172354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Options for governance and structuring have been assessed and will inform a business case.</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A regional-scale approach to delivering BNG could provide key delivery efficiencies, consistency of supply and contracting, coherent nature recovery and confidence to developers in the quality of BNG uplift. </a:t>
            </a:r>
            <a:endParaRPr lang="en-GB" sz="1200" b="0" i="0" u="none" strike="noStrike" kern="1200" cap="none" spc="0" normalizeH="0" baseline="0" noProof="0">
              <a:ln>
                <a:noFill/>
              </a:ln>
              <a:solidFill>
                <a:prstClr val="black"/>
              </a:solidFill>
              <a:effectLst/>
              <a:uLnTx/>
              <a:uFillTx/>
              <a:latin typeface="Aptos" panose="02110004020202020204"/>
            </a:endParaRPr>
          </a:p>
          <a:p>
            <a:pPr marL="285750" indent="-285750">
              <a:spcBef>
                <a:spcPts val="600"/>
              </a:spcBef>
              <a:buFont typeface="Arial" panose="020B0604020202020204" pitchFamily="34" charset="0"/>
              <a:buChar char="•"/>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This </a:t>
            </a:r>
            <a:r>
              <a:rPr lang="en-GB" sz="1200">
                <a:solidFill>
                  <a:prstClr val="black"/>
                </a:solidFill>
                <a:latin typeface="Aptos" panose="02110004020202020204"/>
              </a:rPr>
              <a:t>work </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demonstrates the critical role of such </a:t>
            </a:r>
            <a:r>
              <a:rPr kumimoji="0" lang="en-GB" sz="1200" b="1" i="0" u="none" strike="noStrike" kern="1200" cap="none" spc="0" normalizeH="0" baseline="0" noProof="0">
                <a:ln>
                  <a:noFill/>
                </a:ln>
                <a:solidFill>
                  <a:prstClr val="black"/>
                </a:solidFill>
                <a:effectLst/>
                <a:uLnTx/>
                <a:uFillTx/>
                <a:latin typeface="Aptos" panose="02110004020202020204"/>
                <a:ea typeface="+mn-ea"/>
                <a:cs typeface="+mn-cs"/>
              </a:rPr>
              <a:t>Accelerator and Aggregator programmes </a:t>
            </a: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to unlock investment in nature at scale. </a:t>
            </a:r>
            <a:endParaRPr lang="en-GB" sz="1200" b="0" i="0" u="none" strike="noStrike" kern="1200" cap="none" spc="0" normalizeH="0" baseline="0" noProof="0">
              <a:ln>
                <a:noFill/>
              </a:ln>
              <a:solidFill>
                <a:prstClr val="black"/>
              </a:solidFill>
              <a:effectLst/>
              <a:uLnTx/>
              <a:uFillTx/>
              <a:latin typeface="Aptos" panose="02110004020202020204"/>
            </a:endParaRPr>
          </a:p>
        </p:txBody>
      </p:sp>
      <p:sp>
        <p:nvSpPr>
          <p:cNvPr id="32" name="Rectangle: Rounded Corners 31">
            <a:extLst>
              <a:ext uri="{FF2B5EF4-FFF2-40B4-BE49-F238E27FC236}">
                <a16:creationId xmlns:a16="http://schemas.microsoft.com/office/drawing/2014/main" id="{4242123B-6F19-8FA2-23BC-2192CD822D8D}"/>
              </a:ext>
            </a:extLst>
          </p:cNvPr>
          <p:cNvSpPr/>
          <p:nvPr/>
        </p:nvSpPr>
        <p:spPr>
          <a:xfrm>
            <a:off x="1812446" y="5852371"/>
            <a:ext cx="7820490" cy="542135"/>
          </a:xfrm>
          <a:prstGeom prst="roundRect">
            <a:avLst/>
          </a:prstGeom>
          <a:solidFill>
            <a:srgbClr val="32543D"/>
          </a:solidFill>
          <a:ln w="19050" cap="flat" cmpd="sng" algn="ctr">
            <a:noFill/>
            <a:prstDash val="solid"/>
            <a:miter lim="800000"/>
          </a:ln>
          <a:effectLst/>
        </p:spPr>
        <p:txBody>
          <a:bodyPr lIns="91440" tIns="45720" rIns="91440" bIns="45720" rtlCol="0" anchor="ctr"/>
          <a:lstStyle/>
          <a:p>
            <a:pPr algn="ctr">
              <a:spcAft>
                <a:spcPts val="1200"/>
              </a:spcAft>
              <a:defRPr/>
            </a:pPr>
            <a:r>
              <a:rPr lang="en-GB" sz="1400" b="1" kern="0">
                <a:solidFill>
                  <a:prstClr val="white"/>
                </a:solidFill>
                <a:latin typeface="Aptos" panose="02110004020202020204"/>
              </a:rPr>
              <a:t>£4m investment</a:t>
            </a:r>
            <a:r>
              <a:rPr lang="en-GB" sz="1400" b="1" kern="0">
                <a:latin typeface="Aptos" panose="02110004020202020204"/>
              </a:rPr>
              <a:t> </a:t>
            </a:r>
            <a:r>
              <a:rPr kumimoji="0" lang="en-GB" sz="1400" b="1" i="0" u="none" strike="noStrike" kern="0" cap="none" spc="0" normalizeH="0" baseline="0" noProof="0">
                <a:ln>
                  <a:noFill/>
                </a:ln>
                <a:solidFill>
                  <a:prstClr val="white"/>
                </a:solidFill>
                <a:effectLst/>
                <a:uLnTx/>
                <a:uFillTx/>
                <a:latin typeface="Aptos" panose="02110004020202020204"/>
                <a:ea typeface="+mn-ea"/>
                <a:cs typeface="+mn-cs"/>
              </a:rPr>
              <a:t>for Council owned BNG delivery sites could generate £15m profit to fund non-revenue generating natural capital projects in the region.</a:t>
            </a:r>
          </a:p>
        </p:txBody>
      </p:sp>
      <p:sp>
        <p:nvSpPr>
          <p:cNvPr id="18" name="Rectangle: Rounded Corners 17">
            <a:extLst>
              <a:ext uri="{FF2B5EF4-FFF2-40B4-BE49-F238E27FC236}">
                <a16:creationId xmlns:a16="http://schemas.microsoft.com/office/drawing/2014/main" id="{41624DA5-0EF5-AF0B-2413-3EC0E85C6D23}"/>
              </a:ext>
            </a:extLst>
          </p:cNvPr>
          <p:cNvSpPr/>
          <p:nvPr/>
        </p:nvSpPr>
        <p:spPr>
          <a:xfrm>
            <a:off x="6208886" y="1702009"/>
            <a:ext cx="4703192" cy="281620"/>
          </a:xfrm>
          <a:prstGeom prst="roundRect">
            <a:avLst/>
          </a:prstGeom>
          <a:solidFill>
            <a:srgbClr val="32543D"/>
          </a:solid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GB" sz="1400" b="1" kern="0">
                <a:solidFill>
                  <a:prstClr val="white"/>
                </a:solidFill>
                <a:latin typeface="Aptos" panose="02110004020202020204"/>
              </a:rPr>
              <a:t>Key Estimated Benefits</a:t>
            </a:r>
            <a:endParaRPr kumimoji="0" lang="en-GB" sz="1400" b="1"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54" name="Group 53">
            <a:extLst>
              <a:ext uri="{FF2B5EF4-FFF2-40B4-BE49-F238E27FC236}">
                <a16:creationId xmlns:a16="http://schemas.microsoft.com/office/drawing/2014/main" id="{D99126EB-C9F5-49F6-5CF0-E1A1274CEE60}"/>
              </a:ext>
            </a:extLst>
          </p:cNvPr>
          <p:cNvGrpSpPr/>
          <p:nvPr/>
        </p:nvGrpSpPr>
        <p:grpSpPr>
          <a:xfrm>
            <a:off x="6236008" y="4487780"/>
            <a:ext cx="4990658" cy="648000"/>
            <a:chOff x="6040692" y="3975248"/>
            <a:chExt cx="5316838" cy="648000"/>
          </a:xfrm>
        </p:grpSpPr>
        <p:sp>
          <p:nvSpPr>
            <p:cNvPr id="51" name="TextBox 50">
              <a:extLst>
                <a:ext uri="{FF2B5EF4-FFF2-40B4-BE49-F238E27FC236}">
                  <a16:creationId xmlns:a16="http://schemas.microsoft.com/office/drawing/2014/main" id="{8AA67FDB-6292-5880-5D96-B870ECFE7A8E}"/>
                </a:ext>
              </a:extLst>
            </p:cNvPr>
            <p:cNvSpPr txBox="1"/>
            <p:nvPr/>
          </p:nvSpPr>
          <p:spPr>
            <a:xfrm>
              <a:off x="6654338" y="4037638"/>
              <a:ext cx="4703192" cy="523220"/>
            </a:xfrm>
            <a:prstGeom prst="rect">
              <a:avLst/>
            </a:prstGeom>
            <a:noFill/>
          </p:spPr>
          <p:txBody>
            <a:bodyPr wrap="square">
              <a:spAutoFit/>
            </a:bodyPr>
            <a:lstStyle/>
            <a:p>
              <a:r>
                <a:rPr lang="en-GB" sz="1400" b="1">
                  <a:solidFill>
                    <a:srgbClr val="33543D"/>
                  </a:solidFill>
                  <a:latin typeface="Aptos" panose="020B0004020202020204" pitchFamily="34" charset="0"/>
                </a:rPr>
                <a:t>Several social and health benefits </a:t>
              </a:r>
              <a:r>
                <a:rPr lang="en-GB" sz="1400">
                  <a:solidFill>
                    <a:srgbClr val="33543D"/>
                  </a:solidFill>
                  <a:latin typeface="Aptos" panose="020B0004020202020204" pitchFamily="34" charset="0"/>
                </a:rPr>
                <a:t>from retained and enhanced urban greenspace</a:t>
              </a:r>
            </a:p>
          </p:txBody>
        </p:sp>
        <p:pic>
          <p:nvPicPr>
            <p:cNvPr id="53" name="Graphic 52" descr="Cycle with people with solid fill">
              <a:extLst>
                <a:ext uri="{FF2B5EF4-FFF2-40B4-BE49-F238E27FC236}">
                  <a16:creationId xmlns:a16="http://schemas.microsoft.com/office/drawing/2014/main" id="{95AF4748-6EC4-642F-3F79-A1D7272A23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0692" y="3975248"/>
              <a:ext cx="725091" cy="648000"/>
            </a:xfrm>
            <a:prstGeom prst="rect">
              <a:avLst/>
            </a:prstGeom>
          </p:spPr>
        </p:pic>
      </p:grpSp>
      <p:grpSp>
        <p:nvGrpSpPr>
          <p:cNvPr id="57" name="Group 56">
            <a:extLst>
              <a:ext uri="{FF2B5EF4-FFF2-40B4-BE49-F238E27FC236}">
                <a16:creationId xmlns:a16="http://schemas.microsoft.com/office/drawing/2014/main" id="{A70EB07C-F2B0-E7C7-F25C-057C17A76C42}"/>
              </a:ext>
            </a:extLst>
          </p:cNvPr>
          <p:cNvGrpSpPr/>
          <p:nvPr/>
        </p:nvGrpSpPr>
        <p:grpSpPr>
          <a:xfrm>
            <a:off x="6236008" y="3683118"/>
            <a:ext cx="4745727" cy="648000"/>
            <a:chOff x="6138098" y="2678787"/>
            <a:chExt cx="4745727" cy="648000"/>
          </a:xfrm>
        </p:grpSpPr>
        <p:pic>
          <p:nvPicPr>
            <p:cNvPr id="26" name="Graphic 25" descr="Plant With Roots with solid fill">
              <a:extLst>
                <a:ext uri="{FF2B5EF4-FFF2-40B4-BE49-F238E27FC236}">
                  <a16:creationId xmlns:a16="http://schemas.microsoft.com/office/drawing/2014/main" id="{171C2417-4829-86A6-96A2-C556E18DFB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38098" y="2678787"/>
              <a:ext cx="648000" cy="648000"/>
            </a:xfrm>
            <a:prstGeom prst="rect">
              <a:avLst/>
            </a:prstGeom>
          </p:spPr>
        </p:pic>
        <p:sp>
          <p:nvSpPr>
            <p:cNvPr id="56" name="TextBox 55">
              <a:extLst>
                <a:ext uri="{FF2B5EF4-FFF2-40B4-BE49-F238E27FC236}">
                  <a16:creationId xmlns:a16="http://schemas.microsoft.com/office/drawing/2014/main" id="{94F287CF-A042-C77E-3FEF-1DB800FD46D1}"/>
                </a:ext>
              </a:extLst>
            </p:cNvPr>
            <p:cNvSpPr txBox="1"/>
            <p:nvPr/>
          </p:nvSpPr>
          <p:spPr>
            <a:xfrm>
              <a:off x="6635775" y="2848899"/>
              <a:ext cx="4248050" cy="307777"/>
            </a:xfrm>
            <a:prstGeom prst="rect">
              <a:avLst/>
            </a:prstGeom>
            <a:noFill/>
          </p:spPr>
          <p:txBody>
            <a:bodyPr wrap="square">
              <a:spAutoFit/>
            </a:bodyPr>
            <a:lstStyle/>
            <a:p>
              <a:r>
                <a:rPr lang="en-GB" sz="1400" b="1">
                  <a:solidFill>
                    <a:srgbClr val="33543D"/>
                  </a:solidFill>
                  <a:latin typeface="Aptos" panose="020B0004020202020204" pitchFamily="34" charset="0"/>
                </a:rPr>
                <a:t> 187 ha </a:t>
              </a:r>
              <a:r>
                <a:rPr lang="en-GB" sz="1400">
                  <a:solidFill>
                    <a:srgbClr val="33543D"/>
                  </a:solidFill>
                  <a:latin typeface="Aptos" panose="020B0004020202020204" pitchFamily="34" charset="0"/>
                </a:rPr>
                <a:t>of strategic nature recovery supported locally </a:t>
              </a:r>
            </a:p>
          </p:txBody>
        </p:sp>
      </p:grpSp>
      <p:grpSp>
        <p:nvGrpSpPr>
          <p:cNvPr id="4" name="Group 3">
            <a:extLst>
              <a:ext uri="{FF2B5EF4-FFF2-40B4-BE49-F238E27FC236}">
                <a16:creationId xmlns:a16="http://schemas.microsoft.com/office/drawing/2014/main" id="{057CADBC-B2F1-7CA8-55D1-5EF0193E9A03}"/>
              </a:ext>
            </a:extLst>
          </p:cNvPr>
          <p:cNvGrpSpPr/>
          <p:nvPr/>
        </p:nvGrpSpPr>
        <p:grpSpPr>
          <a:xfrm>
            <a:off x="6236008" y="2878456"/>
            <a:ext cx="4853420" cy="648000"/>
            <a:chOff x="6433295" y="2731706"/>
            <a:chExt cx="4853420" cy="648000"/>
          </a:xfrm>
        </p:grpSpPr>
        <p:pic>
          <p:nvPicPr>
            <p:cNvPr id="58" name="Content Placeholder 31" descr="Piggy Bank with solid fill">
              <a:extLst>
                <a:ext uri="{FF2B5EF4-FFF2-40B4-BE49-F238E27FC236}">
                  <a16:creationId xmlns:a16="http://schemas.microsoft.com/office/drawing/2014/main" id="{8B888FD9-ED7F-F23C-D349-6D643ACCAF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33295" y="2731706"/>
              <a:ext cx="648000" cy="648000"/>
            </a:xfrm>
            <a:prstGeom prst="rect">
              <a:avLst/>
            </a:prstGeom>
          </p:spPr>
        </p:pic>
        <p:sp>
          <p:nvSpPr>
            <p:cNvPr id="60" name="TextBox 59">
              <a:extLst>
                <a:ext uri="{FF2B5EF4-FFF2-40B4-BE49-F238E27FC236}">
                  <a16:creationId xmlns:a16="http://schemas.microsoft.com/office/drawing/2014/main" id="{9562EE7D-5E5E-4C7A-F4AF-6CFD7D15AC8E}"/>
                </a:ext>
              </a:extLst>
            </p:cNvPr>
            <p:cNvSpPr txBox="1"/>
            <p:nvPr/>
          </p:nvSpPr>
          <p:spPr>
            <a:xfrm>
              <a:off x="7038665" y="2794096"/>
              <a:ext cx="4248050" cy="523220"/>
            </a:xfrm>
            <a:prstGeom prst="rect">
              <a:avLst/>
            </a:prstGeom>
            <a:noFill/>
          </p:spPr>
          <p:txBody>
            <a:bodyPr wrap="square">
              <a:spAutoFit/>
            </a:bodyPr>
            <a:lstStyle/>
            <a:p>
              <a:r>
                <a:rPr lang="en-GB" sz="1400" b="1">
                  <a:solidFill>
                    <a:srgbClr val="33543D"/>
                  </a:solidFill>
                  <a:latin typeface="Aptos" panose="020B0004020202020204" pitchFamily="34" charset="0"/>
                </a:rPr>
                <a:t>Significant savings </a:t>
              </a:r>
              <a:r>
                <a:rPr lang="en-GB" sz="1400">
                  <a:solidFill>
                    <a:srgbClr val="33543D"/>
                  </a:solidFill>
                  <a:latin typeface="Aptos" panose="020B0004020202020204" pitchFamily="34" charset="0"/>
                </a:rPr>
                <a:t>for LA parks and green estate teams</a:t>
              </a:r>
            </a:p>
          </p:txBody>
        </p:sp>
      </p:grpSp>
      <p:grpSp>
        <p:nvGrpSpPr>
          <p:cNvPr id="10" name="Group 9">
            <a:extLst>
              <a:ext uri="{FF2B5EF4-FFF2-40B4-BE49-F238E27FC236}">
                <a16:creationId xmlns:a16="http://schemas.microsoft.com/office/drawing/2014/main" id="{B006E80F-4200-CA2A-36B9-D2563B1325EA}"/>
              </a:ext>
            </a:extLst>
          </p:cNvPr>
          <p:cNvGrpSpPr/>
          <p:nvPr/>
        </p:nvGrpSpPr>
        <p:grpSpPr>
          <a:xfrm>
            <a:off x="6236008" y="2145794"/>
            <a:ext cx="4635839" cy="576000"/>
            <a:chOff x="6649548" y="2110826"/>
            <a:chExt cx="4635839" cy="576000"/>
          </a:xfrm>
        </p:grpSpPr>
        <p:pic>
          <p:nvPicPr>
            <p:cNvPr id="7" name="Graphic 6" descr="Money with solid fill">
              <a:extLst>
                <a:ext uri="{FF2B5EF4-FFF2-40B4-BE49-F238E27FC236}">
                  <a16:creationId xmlns:a16="http://schemas.microsoft.com/office/drawing/2014/main" id="{EF62D148-0CE4-0F45-D529-87952CBC02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49548" y="2110826"/>
              <a:ext cx="576000" cy="576000"/>
            </a:xfrm>
            <a:prstGeom prst="rect">
              <a:avLst/>
            </a:prstGeom>
          </p:spPr>
        </p:pic>
        <p:sp>
          <p:nvSpPr>
            <p:cNvPr id="9" name="TextBox 8">
              <a:extLst>
                <a:ext uri="{FF2B5EF4-FFF2-40B4-BE49-F238E27FC236}">
                  <a16:creationId xmlns:a16="http://schemas.microsoft.com/office/drawing/2014/main" id="{624B5F93-B9AB-9999-BDBF-A4610BAAE3DA}"/>
                </a:ext>
              </a:extLst>
            </p:cNvPr>
            <p:cNvSpPr txBox="1"/>
            <p:nvPr/>
          </p:nvSpPr>
          <p:spPr>
            <a:xfrm>
              <a:off x="7225548" y="2260327"/>
              <a:ext cx="4059839" cy="307777"/>
            </a:xfrm>
            <a:prstGeom prst="rect">
              <a:avLst/>
            </a:prstGeom>
            <a:noFill/>
          </p:spPr>
          <p:txBody>
            <a:bodyPr wrap="square" lIns="91440" tIns="45720" rIns="91440" bIns="45720" anchor="t">
              <a:spAutoFit/>
            </a:bodyPr>
            <a:lstStyle/>
            <a:p>
              <a:r>
                <a:rPr lang="en-GB" sz="1400" b="1">
                  <a:solidFill>
                    <a:srgbClr val="33543D"/>
                  </a:solidFill>
                  <a:latin typeface="Aptos"/>
                </a:rPr>
                <a:t>£36m revenue </a:t>
              </a:r>
              <a:r>
                <a:rPr lang="en-GB" sz="1400">
                  <a:solidFill>
                    <a:srgbClr val="33543D"/>
                  </a:solidFill>
                  <a:latin typeface="Aptos"/>
                </a:rPr>
                <a:t>and £15m profit over 30 years²</a:t>
              </a:r>
            </a:p>
          </p:txBody>
        </p:sp>
      </p:grpSp>
      <p:sp>
        <p:nvSpPr>
          <p:cNvPr id="13" name="TextBox 12">
            <a:extLst>
              <a:ext uri="{FF2B5EF4-FFF2-40B4-BE49-F238E27FC236}">
                <a16:creationId xmlns:a16="http://schemas.microsoft.com/office/drawing/2014/main" id="{2049F00C-BD70-F382-3D9C-1F47149A61C2}"/>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prstClr val="black"/>
                </a:solidFill>
                <a:latin typeface="Aptos" panose="02110004020202020204"/>
              </a:rPr>
              <a:t>46</a:t>
            </a:r>
            <a:endParaRPr lang="en-GB" sz="1200">
              <a:solidFill>
                <a:prstClr val="black"/>
              </a:solidFill>
              <a:latin typeface="Aptos" panose="02110004020202020204"/>
            </a:endParaRPr>
          </a:p>
        </p:txBody>
      </p:sp>
      <p:sp>
        <p:nvSpPr>
          <p:cNvPr id="3" name="TextBox 2">
            <a:extLst>
              <a:ext uri="{FF2B5EF4-FFF2-40B4-BE49-F238E27FC236}">
                <a16:creationId xmlns:a16="http://schemas.microsoft.com/office/drawing/2014/main" id="{01BCCE69-57CB-0628-7811-4B66CEEF3118}"/>
              </a:ext>
            </a:extLst>
          </p:cNvPr>
          <p:cNvSpPr txBox="1"/>
          <p:nvPr/>
        </p:nvSpPr>
        <p:spPr>
          <a:xfrm>
            <a:off x="408702" y="247780"/>
            <a:ext cx="11213224" cy="601255"/>
          </a:xfrm>
          <a:prstGeom prst="rect">
            <a:avLst/>
          </a:prstGeom>
          <a:noFill/>
        </p:spPr>
        <p:txBody>
          <a:bodyPr wrap="square" lIns="91440" tIns="45720" rIns="91440" bIns="45720" anchor="t">
            <a:spAutoFit/>
          </a:bodyPr>
          <a:lstStyle/>
          <a:p>
            <a:pPr lvl="0">
              <a:lnSpc>
                <a:spcPct val="107000"/>
              </a:lnSpc>
              <a:spcAft>
                <a:spcPts val="800"/>
              </a:spcAft>
              <a:defRPr/>
            </a:pPr>
            <a:r>
              <a:rPr lang="en-US" sz="3200" b="1">
                <a:solidFill>
                  <a:srgbClr val="32543D"/>
                </a:solidFill>
                <a:latin typeface="Aptos" panose="02110004020202020204"/>
                <a:ea typeface="Calibri" panose="020F0502020204030204" pitchFamily="34" charset="0"/>
                <a:cs typeface="Arial" panose="020B0604020202020204" pitchFamily="34" charset="0"/>
              </a:rPr>
              <a:t>A regional approach to delivering Biodiversity Net Gain </a:t>
            </a:r>
          </a:p>
        </p:txBody>
      </p:sp>
    </p:spTree>
    <p:extLst>
      <p:ext uri="{BB962C8B-B14F-4D97-AF65-F5344CB8AC3E}">
        <p14:creationId xmlns:p14="http://schemas.microsoft.com/office/powerpoint/2010/main" val="1379734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EF1C2-DF21-CB49-E625-416C4BC1B8C2}"/>
            </a:ext>
          </a:extLst>
        </p:cNvPr>
        <p:cNvGrpSpPr/>
        <p:nvPr/>
      </p:nvGrpSpPr>
      <p:grpSpPr>
        <a:xfrm>
          <a:off x="0" y="0"/>
          <a:ext cx="0" cy="0"/>
          <a:chOff x="0" y="0"/>
          <a:chExt cx="0" cy="0"/>
        </a:xfrm>
      </p:grpSpPr>
      <p:grpSp>
        <p:nvGrpSpPr>
          <p:cNvPr id="49" name="Group 48">
            <a:extLst>
              <a:ext uri="{FF2B5EF4-FFF2-40B4-BE49-F238E27FC236}">
                <a16:creationId xmlns:a16="http://schemas.microsoft.com/office/drawing/2014/main" id="{4ECCF806-1663-DEC1-BD98-A5C928254CEA}"/>
              </a:ext>
            </a:extLst>
          </p:cNvPr>
          <p:cNvGrpSpPr/>
          <p:nvPr/>
        </p:nvGrpSpPr>
        <p:grpSpPr>
          <a:xfrm>
            <a:off x="502588" y="1196778"/>
            <a:ext cx="11297937" cy="4182046"/>
            <a:chOff x="771530" y="1829622"/>
            <a:chExt cx="10641400" cy="3939022"/>
          </a:xfrm>
        </p:grpSpPr>
        <p:sp>
          <p:nvSpPr>
            <p:cNvPr id="12" name="Arrow: Chevron 11">
              <a:extLst>
                <a:ext uri="{FF2B5EF4-FFF2-40B4-BE49-F238E27FC236}">
                  <a16:creationId xmlns:a16="http://schemas.microsoft.com/office/drawing/2014/main" id="{D11DB889-247A-AFCF-72A4-35197581A04D}"/>
                </a:ext>
              </a:extLst>
            </p:cNvPr>
            <p:cNvSpPr/>
            <p:nvPr/>
          </p:nvSpPr>
          <p:spPr>
            <a:xfrm>
              <a:off x="778935" y="1829622"/>
              <a:ext cx="1900638" cy="992045"/>
            </a:xfrm>
            <a:prstGeom prst="chevron">
              <a:avLst>
                <a:gd name="adj" fmla="val 2009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E243A"/>
                  </a:solidFill>
                  <a:effectLst/>
                  <a:uLnTx/>
                  <a:uFillTx/>
                  <a:latin typeface="Calibri" panose="020F0502020204030204"/>
                  <a:ea typeface="+mn-ea"/>
                  <a:cs typeface="+mn-cs"/>
                </a:rPr>
                <a:t>Project overview</a:t>
              </a:r>
            </a:p>
          </p:txBody>
        </p:sp>
        <p:sp>
          <p:nvSpPr>
            <p:cNvPr id="14" name="Arrow: Chevron 13">
              <a:extLst>
                <a:ext uri="{FF2B5EF4-FFF2-40B4-BE49-F238E27FC236}">
                  <a16:creationId xmlns:a16="http://schemas.microsoft.com/office/drawing/2014/main" id="{D574197E-017C-7DAA-3402-EB9F2E5C04DD}"/>
                </a:ext>
              </a:extLst>
            </p:cNvPr>
            <p:cNvSpPr/>
            <p:nvPr/>
          </p:nvSpPr>
          <p:spPr>
            <a:xfrm>
              <a:off x="2525607" y="1839288"/>
              <a:ext cx="1900638" cy="988593"/>
            </a:xfrm>
            <a:prstGeom prst="chevron">
              <a:avLst>
                <a:gd name="adj" fmla="val 20094"/>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E243A"/>
                  </a:solidFill>
                  <a:effectLst/>
                  <a:uLnTx/>
                  <a:uFillTx/>
                  <a:latin typeface="Calibri" panose="020F0502020204030204"/>
                  <a:ea typeface="+mn-ea"/>
                  <a:cs typeface="+mn-cs"/>
                </a:rPr>
                <a:t>Market analysis</a:t>
              </a:r>
            </a:p>
          </p:txBody>
        </p:sp>
        <p:sp>
          <p:nvSpPr>
            <p:cNvPr id="17" name="Arrow: Chevron 16">
              <a:extLst>
                <a:ext uri="{FF2B5EF4-FFF2-40B4-BE49-F238E27FC236}">
                  <a16:creationId xmlns:a16="http://schemas.microsoft.com/office/drawing/2014/main" id="{F6DC31D2-1373-CCD7-2616-F6976F6BB41F}"/>
                </a:ext>
              </a:extLst>
            </p:cNvPr>
            <p:cNvSpPr/>
            <p:nvPr/>
          </p:nvSpPr>
          <p:spPr>
            <a:xfrm>
              <a:off x="4272278" y="1842049"/>
              <a:ext cx="1900638" cy="988593"/>
            </a:xfrm>
            <a:prstGeom prst="chevron">
              <a:avLst>
                <a:gd name="adj" fmla="val 2009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E243A"/>
                  </a:solidFill>
                  <a:effectLst/>
                  <a:uLnTx/>
                  <a:uFillTx/>
                  <a:latin typeface="Calibri" panose="020F0502020204030204"/>
                  <a:ea typeface="+mn-ea"/>
                  <a:cs typeface="+mn-cs"/>
                </a:rPr>
                <a:t>Financial summary</a:t>
              </a:r>
            </a:p>
          </p:txBody>
        </p:sp>
        <p:sp>
          <p:nvSpPr>
            <p:cNvPr id="20" name="Arrow: Chevron 19">
              <a:extLst>
                <a:ext uri="{FF2B5EF4-FFF2-40B4-BE49-F238E27FC236}">
                  <a16:creationId xmlns:a16="http://schemas.microsoft.com/office/drawing/2014/main" id="{4B8B9410-345B-BC7C-EE78-EDD5B4A9E0EA}"/>
                </a:ext>
              </a:extLst>
            </p:cNvPr>
            <p:cNvSpPr/>
            <p:nvPr/>
          </p:nvSpPr>
          <p:spPr>
            <a:xfrm>
              <a:off x="6018949" y="1841359"/>
              <a:ext cx="1900638" cy="992045"/>
            </a:xfrm>
            <a:prstGeom prst="chevron">
              <a:avLst>
                <a:gd name="adj" fmla="val 2009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Governance structure</a:t>
              </a:r>
            </a:p>
          </p:txBody>
        </p:sp>
        <p:sp>
          <p:nvSpPr>
            <p:cNvPr id="22" name="Arrow: Chevron 21">
              <a:extLst>
                <a:ext uri="{FF2B5EF4-FFF2-40B4-BE49-F238E27FC236}">
                  <a16:creationId xmlns:a16="http://schemas.microsoft.com/office/drawing/2014/main" id="{C4D8FD19-2601-3319-87FF-D44255FA17E6}"/>
                </a:ext>
              </a:extLst>
            </p:cNvPr>
            <p:cNvSpPr/>
            <p:nvPr/>
          </p:nvSpPr>
          <p:spPr>
            <a:xfrm>
              <a:off x="7765620" y="1839288"/>
              <a:ext cx="1900638" cy="991354"/>
            </a:xfrm>
            <a:prstGeom prst="chevron">
              <a:avLst>
                <a:gd name="adj" fmla="val 20094"/>
              </a:avLst>
            </a:prstGeom>
            <a:solidFill>
              <a:srgbClr val="00989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Risk register</a:t>
              </a:r>
            </a:p>
          </p:txBody>
        </p:sp>
        <p:sp>
          <p:nvSpPr>
            <p:cNvPr id="24" name="Arrow: Chevron 23">
              <a:extLst>
                <a:ext uri="{FF2B5EF4-FFF2-40B4-BE49-F238E27FC236}">
                  <a16:creationId xmlns:a16="http://schemas.microsoft.com/office/drawing/2014/main" id="{D84130B4-D87B-963B-0AD6-B9C6BF96196F}"/>
                </a:ext>
              </a:extLst>
            </p:cNvPr>
            <p:cNvSpPr/>
            <p:nvPr/>
          </p:nvSpPr>
          <p:spPr>
            <a:xfrm>
              <a:off x="9512292" y="1838598"/>
              <a:ext cx="1900638" cy="983069"/>
            </a:xfrm>
            <a:prstGeom prst="chevron">
              <a:avLst>
                <a:gd name="adj" fmla="val 20094"/>
              </a:avLst>
            </a:prstGeom>
            <a:solidFill>
              <a:srgbClr val="32543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5720" rIns="3600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Investment raising</a:t>
              </a:r>
            </a:p>
          </p:txBody>
        </p:sp>
        <p:sp>
          <p:nvSpPr>
            <p:cNvPr id="27" name="TextBox 26">
              <a:extLst>
                <a:ext uri="{FF2B5EF4-FFF2-40B4-BE49-F238E27FC236}">
                  <a16:creationId xmlns:a16="http://schemas.microsoft.com/office/drawing/2014/main" id="{C227D48C-4529-6D70-EEC6-A3A41B9431B2}"/>
                </a:ext>
              </a:extLst>
            </p:cNvPr>
            <p:cNvSpPr txBox="1"/>
            <p:nvPr/>
          </p:nvSpPr>
          <p:spPr>
            <a:xfrm>
              <a:off x="778936" y="2845671"/>
              <a:ext cx="1699911" cy="266400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Provides a </a:t>
              </a:r>
              <a:r>
                <a:rPr kumimoji="0" lang="en-GB" sz="1300" b="1" i="0" u="none" strike="noStrike" kern="1200" cap="none" spc="0" normalizeH="0" baseline="0" noProof="0">
                  <a:ln>
                    <a:noFill/>
                  </a:ln>
                  <a:solidFill>
                    <a:srgbClr val="1E243A"/>
                  </a:solidFill>
                  <a:effectLst/>
                  <a:uLnTx/>
                  <a:uFillTx/>
                  <a:latin typeface="Calibri" panose="020F0502020204030204"/>
                  <a:ea typeface="+mn-ea"/>
                  <a:cs typeface="+mn-cs"/>
                </a:rPr>
                <a:t>high-level summary of key project information </a:t>
              </a: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including: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Opportunity identification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Goal setting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Key project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Key stakeholders and their roles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Feasibility testing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5B0C37C-83A4-08DD-A52C-FABF6BD38B39}"/>
                </a:ext>
              </a:extLst>
            </p:cNvPr>
            <p:cNvSpPr txBox="1"/>
            <p:nvPr/>
          </p:nvSpPr>
          <p:spPr>
            <a:xfrm>
              <a:off x="2525607" y="2845672"/>
              <a:ext cx="1699911" cy="266400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Provides an </a:t>
              </a:r>
              <a:r>
                <a:rPr kumimoji="0" lang="en-GB" sz="1300" b="1" i="0" u="none" strike="noStrike" kern="1200" cap="none" spc="0" normalizeH="0" baseline="0" noProof="0">
                  <a:ln>
                    <a:noFill/>
                  </a:ln>
                  <a:solidFill>
                    <a:srgbClr val="1E243A"/>
                  </a:solidFill>
                  <a:effectLst/>
                  <a:uLnTx/>
                  <a:uFillTx/>
                  <a:latin typeface="Calibri" panose="020F0502020204030204"/>
                  <a:ea typeface="+mn-ea"/>
                  <a:cs typeface="+mn-cs"/>
                </a:rPr>
                <a:t>overview of the local market for BNG units</a:t>
              </a: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Market sizing/demand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Planned/intended route to market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Expected local BNG unit supply*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1B65650F-19D7-5712-3623-395DECB3150D}"/>
                </a:ext>
              </a:extLst>
            </p:cNvPr>
            <p:cNvSpPr txBox="1"/>
            <p:nvPr/>
          </p:nvSpPr>
          <p:spPr>
            <a:xfrm>
              <a:off x="4272278" y="2845672"/>
              <a:ext cx="1699911" cy="266400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Provides an </a:t>
              </a:r>
              <a:r>
                <a:rPr kumimoji="0" lang="en-US" sz="1300" b="1" i="0" u="none" strike="noStrike" kern="1200" cap="none" spc="0" normalizeH="0" baseline="0" noProof="0">
                  <a:ln>
                    <a:noFill/>
                  </a:ln>
                  <a:solidFill>
                    <a:srgbClr val="1E243A"/>
                  </a:solidFill>
                  <a:effectLst/>
                  <a:uLnTx/>
                  <a:uFillTx/>
                  <a:latin typeface="Calibri" panose="020F0502020204030204"/>
                  <a:ea typeface="+mn-ea"/>
                  <a:cs typeface="+mn-cs"/>
                </a:rPr>
                <a:t>overview of the financial viability analysis</a:t>
              </a: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Key assumptions for costs and revenue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Proposed unit sales approach/timing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Full project cashflow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Exit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C38AC82-4C9E-49AA-E3EE-F1B99A26FBA2}"/>
                </a:ext>
              </a:extLst>
            </p:cNvPr>
            <p:cNvSpPr txBox="1"/>
            <p:nvPr/>
          </p:nvSpPr>
          <p:spPr>
            <a:xfrm>
              <a:off x="6022862" y="2845672"/>
              <a:ext cx="1718272" cy="2693045"/>
            </a:xfrm>
            <a:prstGeom prst="rect">
              <a:avLst/>
            </a:prstGeom>
            <a:solidFill>
              <a:schemeClr val="tx2"/>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Provides an </a:t>
              </a:r>
              <a:r>
                <a:rPr kumimoji="0" lang="en-US" sz="1300" b="1" i="0" u="none" strike="noStrike" kern="1200" cap="none" spc="0" normalizeH="0" baseline="0" noProof="0">
                  <a:ln>
                    <a:noFill/>
                  </a:ln>
                  <a:solidFill>
                    <a:srgbClr val="1E243A"/>
                  </a:solidFill>
                  <a:effectLst/>
                  <a:uLnTx/>
                  <a:uFillTx/>
                  <a:latin typeface="Calibri" panose="020F0502020204030204"/>
                  <a:ea typeface="+mn-ea"/>
                  <a:cs typeface="+mn-cs"/>
                </a:rPr>
                <a:t>overview of the proposed legal structure, governance arrangements</a:t>
              </a: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Key contracts</a:t>
              </a:r>
              <a:endParaRPr kumimoji="0" lang="en-US" sz="1300" b="0" i="0" u="none" strike="noStrike" kern="1200" cap="none" spc="0" normalizeH="0" baseline="0" noProof="0">
                <a:ln>
                  <a:noFill/>
                </a:ln>
                <a:solidFill>
                  <a:srgbClr val="1E243A"/>
                </a:solidFill>
                <a:effectLst/>
                <a:uLnTx/>
                <a:uFillTx/>
                <a:latin typeface="Calibri" panose="020F0502020204030204"/>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Financing considerations</a:t>
              </a:r>
              <a:endParaRPr kumimoji="0" lang="en-US" sz="1300" b="0" i="0" u="none" strike="noStrike" kern="1200" cap="none" spc="0" normalizeH="0" baseline="0" noProof="0">
                <a:ln>
                  <a:noFill/>
                </a:ln>
                <a:solidFill>
                  <a:srgbClr val="1E243A"/>
                </a:solidFill>
                <a:effectLst/>
                <a:uLnTx/>
                <a:uFillTx/>
                <a:latin typeface="Calibri" panose="020F0502020204030204"/>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Governance structure and key governance roles</a:t>
              </a:r>
              <a:endParaRPr kumimoji="0" lang="en-US" sz="1300" b="0" i="0" u="none" strike="noStrike" kern="1200" cap="none" spc="0" normalizeH="0" baseline="0" noProof="0">
                <a:ln>
                  <a:noFill/>
                </a:ln>
                <a:solidFill>
                  <a:srgbClr val="1E243A"/>
                </a:solidFill>
                <a:effectLst/>
                <a:uLnTx/>
                <a:uFillTx/>
                <a:latin typeface="Calibri" panose="020F0502020204030204"/>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Details of the legal entity and ownership</a:t>
              </a:r>
            </a:p>
          </p:txBody>
        </p:sp>
        <p:sp>
          <p:nvSpPr>
            <p:cNvPr id="38" name="TextBox 37">
              <a:extLst>
                <a:ext uri="{FF2B5EF4-FFF2-40B4-BE49-F238E27FC236}">
                  <a16:creationId xmlns:a16="http://schemas.microsoft.com/office/drawing/2014/main" id="{C3C2EDB1-532A-1204-5BEB-F519C7BE6017}"/>
                </a:ext>
              </a:extLst>
            </p:cNvPr>
            <p:cNvSpPr txBox="1"/>
            <p:nvPr/>
          </p:nvSpPr>
          <p:spPr>
            <a:xfrm>
              <a:off x="7773446" y="2845672"/>
              <a:ext cx="1699911" cy="266400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Enables the </a:t>
              </a:r>
              <a:r>
                <a:rPr kumimoji="0" lang="en-GB" sz="1300" b="1" i="0" u="none" strike="noStrike" kern="1200" cap="none" spc="0" normalizeH="0" baseline="0" noProof="0">
                  <a:ln>
                    <a:noFill/>
                  </a:ln>
                  <a:solidFill>
                    <a:srgbClr val="1E243A"/>
                  </a:solidFill>
                  <a:effectLst/>
                  <a:uLnTx/>
                  <a:uFillTx/>
                  <a:latin typeface="Calibri" panose="020F0502020204030204"/>
                  <a:ea typeface="+mn-ea"/>
                  <a:cs typeface="+mn-cs"/>
                </a:rPr>
                <a:t>identification, assessment and management of potential risks</a:t>
              </a: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 that could impact the project’s objectives including: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Delivery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Market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rPr>
                <a:t>Development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00" b="0" i="0" u="none" strike="noStrike" kern="1200" cap="none" spc="0" normalizeH="0" baseline="0" noProof="0">
                <a:ln>
                  <a:noFill/>
                </a:ln>
                <a:solidFill>
                  <a:srgbClr val="1E243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0F9AF6D3-234B-EFA2-FC5F-A6B14B964869}"/>
                </a:ext>
              </a:extLst>
            </p:cNvPr>
            <p:cNvSpPr txBox="1"/>
            <p:nvPr/>
          </p:nvSpPr>
          <p:spPr>
            <a:xfrm>
              <a:off x="9524030" y="2845672"/>
              <a:ext cx="1699911" cy="2693045"/>
            </a:xfrm>
            <a:prstGeom prst="rect">
              <a:avLst/>
            </a:prstGeom>
            <a:solidFill>
              <a:schemeClr val="tx2"/>
            </a:solid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Need mapping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Assumptions soft testing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Market engagement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Investment options mapping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Early funder engagement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rPr>
                <a:t>Investment marketing and initial commitment.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1E243A"/>
                </a:solidFill>
                <a:effectLst/>
                <a:uLnTx/>
                <a:uFillTx/>
                <a:latin typeface="Calibri" panose="020F0502020204030204"/>
                <a:ea typeface="+mn-ea"/>
                <a:cs typeface="+mn-cs"/>
              </a:endParaRPr>
            </a:p>
          </p:txBody>
        </p:sp>
        <p:sp>
          <p:nvSpPr>
            <p:cNvPr id="42" name="Arrow: Chevron 41">
              <a:extLst>
                <a:ext uri="{FF2B5EF4-FFF2-40B4-BE49-F238E27FC236}">
                  <a16:creationId xmlns:a16="http://schemas.microsoft.com/office/drawing/2014/main" id="{D962A5E3-C681-BB01-3616-370266B4FBD5}"/>
                </a:ext>
              </a:extLst>
            </p:cNvPr>
            <p:cNvSpPr/>
            <p:nvPr/>
          </p:nvSpPr>
          <p:spPr>
            <a:xfrm>
              <a:off x="771530" y="5518388"/>
              <a:ext cx="3453987" cy="250256"/>
            </a:xfrm>
            <a:prstGeom prst="chevron">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Arrow: Chevron 43">
              <a:extLst>
                <a:ext uri="{FF2B5EF4-FFF2-40B4-BE49-F238E27FC236}">
                  <a16:creationId xmlns:a16="http://schemas.microsoft.com/office/drawing/2014/main" id="{A101CA27-BBAD-C37F-59DB-C4B1BB31032C}"/>
                </a:ext>
              </a:extLst>
            </p:cNvPr>
            <p:cNvSpPr/>
            <p:nvPr/>
          </p:nvSpPr>
          <p:spPr>
            <a:xfrm>
              <a:off x="4139535" y="5518388"/>
              <a:ext cx="1879414" cy="250256"/>
            </a:xfrm>
            <a:prstGeom prst="chevron">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Arrow: Chevron 45">
              <a:extLst>
                <a:ext uri="{FF2B5EF4-FFF2-40B4-BE49-F238E27FC236}">
                  <a16:creationId xmlns:a16="http://schemas.microsoft.com/office/drawing/2014/main" id="{A5B17A13-E90F-99B3-F0C3-C53B4D926545}"/>
                </a:ext>
              </a:extLst>
            </p:cNvPr>
            <p:cNvSpPr/>
            <p:nvPr/>
          </p:nvSpPr>
          <p:spPr>
            <a:xfrm>
              <a:off x="5929984" y="5518388"/>
              <a:ext cx="3629998" cy="250256"/>
            </a:xfrm>
            <a:prstGeom prst="chevron">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3-5</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Arrow: Chevron 47">
              <a:extLst>
                <a:ext uri="{FF2B5EF4-FFF2-40B4-BE49-F238E27FC236}">
                  <a16:creationId xmlns:a16="http://schemas.microsoft.com/office/drawing/2014/main" id="{C6F7E178-00FF-A09B-D2C1-E34A7499DA77}"/>
                </a:ext>
              </a:extLst>
            </p:cNvPr>
            <p:cNvSpPr/>
            <p:nvPr/>
          </p:nvSpPr>
          <p:spPr>
            <a:xfrm>
              <a:off x="9459075" y="5536792"/>
              <a:ext cx="1820463" cy="229090"/>
            </a:xfrm>
            <a:prstGeom prst="chevron">
              <a:avLst/>
            </a:prstGeom>
            <a:solidFill>
              <a:srgbClr val="3254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6+</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4240FE98-F0D3-D41C-E60D-0A05ECB3E2AD}"/>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47</a:t>
            </a: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F107BE1F-4D83-BD8A-A9E7-F7C775A2B020}"/>
              </a:ext>
            </a:extLst>
          </p:cNvPr>
          <p:cNvSpPr txBox="1"/>
          <p:nvPr/>
        </p:nvSpPr>
        <p:spPr>
          <a:xfrm>
            <a:off x="408702" y="247780"/>
            <a:ext cx="11213224" cy="60125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a:ln>
                  <a:noFill/>
                </a:ln>
                <a:solidFill>
                  <a:srgbClr val="32543D"/>
                </a:solidFill>
                <a:effectLst/>
                <a:uLnTx/>
                <a:uFillTx/>
                <a:latin typeface="Aptos" panose="02110004020202020204"/>
                <a:ea typeface="Calibri" panose="020F0502020204030204" pitchFamily="34" charset="0"/>
                <a:cs typeface="Arial" panose="020B0604020202020204" pitchFamily="34" charset="0"/>
              </a:rPr>
              <a:t>Regional BNG Habitat Bank development process</a:t>
            </a:r>
            <a:endParaRPr kumimoji="0" lang="en-US" sz="3200" b="0" i="0" u="none" strike="noStrike" kern="1200" cap="none" spc="0" normalizeH="0" baseline="0" noProof="0">
              <a:ln>
                <a:noFill/>
              </a:ln>
              <a:solidFill>
                <a:srgbClr val="32543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628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855E6-CA6B-111C-D419-7C98662DAC5C}"/>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A8FA7A0F-4902-9C90-702B-F4B8054E3AD8}"/>
              </a:ext>
            </a:extLst>
          </p:cNvPr>
          <p:cNvGrpSpPr/>
          <p:nvPr/>
        </p:nvGrpSpPr>
        <p:grpSpPr>
          <a:xfrm>
            <a:off x="485387" y="3884674"/>
            <a:ext cx="4934005" cy="560380"/>
            <a:chOff x="784611" y="3655816"/>
            <a:chExt cx="4934005" cy="560380"/>
          </a:xfrm>
        </p:grpSpPr>
        <p:sp>
          <p:nvSpPr>
            <p:cNvPr id="8" name="Rectangle: Rounded Corners 7">
              <a:extLst>
                <a:ext uri="{FF2B5EF4-FFF2-40B4-BE49-F238E27FC236}">
                  <a16:creationId xmlns:a16="http://schemas.microsoft.com/office/drawing/2014/main" id="{6E18BEC4-2A7A-1287-748F-98F3A03C6C6B}"/>
                </a:ext>
              </a:extLst>
            </p:cNvPr>
            <p:cNvSpPr/>
            <p:nvPr/>
          </p:nvSpPr>
          <p:spPr>
            <a:xfrm>
              <a:off x="1252730" y="3717808"/>
              <a:ext cx="4465886" cy="44271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Clearly ringfenced surpluses </a:t>
              </a: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for re-investment into other ecosystem services projects.</a:t>
              </a:r>
            </a:p>
          </p:txBody>
        </p:sp>
        <p:sp>
          <p:nvSpPr>
            <p:cNvPr id="11" name="Oval 10">
              <a:extLst>
                <a:ext uri="{FF2B5EF4-FFF2-40B4-BE49-F238E27FC236}">
                  <a16:creationId xmlns:a16="http://schemas.microsoft.com/office/drawing/2014/main" id="{5BDA5369-90CB-6AA5-378F-7D8A9064116D}"/>
                </a:ext>
              </a:extLst>
            </p:cNvPr>
            <p:cNvSpPr/>
            <p:nvPr/>
          </p:nvSpPr>
          <p:spPr>
            <a:xfrm>
              <a:off x="784611" y="3655816"/>
              <a:ext cx="599223" cy="560380"/>
            </a:xfrm>
            <a:prstGeom prst="ellipse">
              <a:avLst/>
            </a:prstGeom>
            <a:solidFill>
              <a:schemeClr val="bg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12" name="Graphic 11" descr="Open hand with plant with solid fill">
              <a:extLst>
                <a:ext uri="{FF2B5EF4-FFF2-40B4-BE49-F238E27FC236}">
                  <a16:creationId xmlns:a16="http://schemas.microsoft.com/office/drawing/2014/main" id="{FB63C18E-9D15-ECA4-727F-D2245A38FE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907" y="3663241"/>
              <a:ext cx="528549" cy="528549"/>
            </a:xfrm>
            <a:prstGeom prst="rect">
              <a:avLst/>
            </a:prstGeom>
          </p:spPr>
        </p:pic>
      </p:grpSp>
      <p:grpSp>
        <p:nvGrpSpPr>
          <p:cNvPr id="27" name="Group 26">
            <a:extLst>
              <a:ext uri="{FF2B5EF4-FFF2-40B4-BE49-F238E27FC236}">
                <a16:creationId xmlns:a16="http://schemas.microsoft.com/office/drawing/2014/main" id="{267F1D67-CE47-440E-3D49-02037E5D4DEE}"/>
              </a:ext>
            </a:extLst>
          </p:cNvPr>
          <p:cNvGrpSpPr/>
          <p:nvPr/>
        </p:nvGrpSpPr>
        <p:grpSpPr>
          <a:xfrm>
            <a:off x="479707" y="2592810"/>
            <a:ext cx="4945366" cy="560380"/>
            <a:chOff x="778931" y="2349555"/>
            <a:chExt cx="4945366" cy="560380"/>
          </a:xfrm>
        </p:grpSpPr>
        <p:sp>
          <p:nvSpPr>
            <p:cNvPr id="20" name="Rectangle: Rounded Corners 19">
              <a:extLst>
                <a:ext uri="{FF2B5EF4-FFF2-40B4-BE49-F238E27FC236}">
                  <a16:creationId xmlns:a16="http://schemas.microsoft.com/office/drawing/2014/main" id="{DB5A3436-5F4F-C8B5-C158-A8997C055FFC}"/>
                </a:ext>
              </a:extLst>
            </p:cNvPr>
            <p:cNvSpPr/>
            <p:nvPr/>
          </p:nvSpPr>
          <p:spPr>
            <a:xfrm>
              <a:off x="1258411" y="2424800"/>
              <a:ext cx="4465886" cy="44271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Allows LPAs to make profits </a:t>
              </a: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from the sale of BNG units through the SPV route.</a:t>
              </a:r>
            </a:p>
          </p:txBody>
        </p:sp>
        <p:sp>
          <p:nvSpPr>
            <p:cNvPr id="22" name="Oval 21">
              <a:extLst>
                <a:ext uri="{FF2B5EF4-FFF2-40B4-BE49-F238E27FC236}">
                  <a16:creationId xmlns:a16="http://schemas.microsoft.com/office/drawing/2014/main" id="{3FE0091D-4D59-20D4-6B99-FCCC82C98C70}"/>
                </a:ext>
              </a:extLst>
            </p:cNvPr>
            <p:cNvSpPr/>
            <p:nvPr/>
          </p:nvSpPr>
          <p:spPr>
            <a:xfrm>
              <a:off x="778931" y="2349555"/>
              <a:ext cx="599223" cy="560380"/>
            </a:xfrm>
            <a:prstGeom prst="ellipse">
              <a:avLst/>
            </a:prstGeom>
            <a:solidFill>
              <a:schemeClr val="bg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24" name="Graphic 23" descr="Money outline">
              <a:extLst>
                <a:ext uri="{FF2B5EF4-FFF2-40B4-BE49-F238E27FC236}">
                  <a16:creationId xmlns:a16="http://schemas.microsoft.com/office/drawing/2014/main" id="{9140D298-AA38-8E02-0954-695EF0095A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440" y="2401826"/>
              <a:ext cx="424756" cy="424756"/>
            </a:xfrm>
            <a:prstGeom prst="rect">
              <a:avLst/>
            </a:prstGeom>
          </p:spPr>
        </p:pic>
      </p:grpSp>
      <p:grpSp>
        <p:nvGrpSpPr>
          <p:cNvPr id="40" name="Group 39">
            <a:extLst>
              <a:ext uri="{FF2B5EF4-FFF2-40B4-BE49-F238E27FC236}">
                <a16:creationId xmlns:a16="http://schemas.microsoft.com/office/drawing/2014/main" id="{877C403A-626D-E027-0C79-A8E562A618BF}"/>
              </a:ext>
            </a:extLst>
          </p:cNvPr>
          <p:cNvGrpSpPr/>
          <p:nvPr/>
        </p:nvGrpSpPr>
        <p:grpSpPr>
          <a:xfrm>
            <a:off x="485387" y="3238742"/>
            <a:ext cx="4934005" cy="560380"/>
            <a:chOff x="784611" y="2979162"/>
            <a:chExt cx="4934005" cy="560380"/>
          </a:xfrm>
        </p:grpSpPr>
        <p:sp>
          <p:nvSpPr>
            <p:cNvPr id="34" name="Rectangle: Rounded Corners 33">
              <a:extLst>
                <a:ext uri="{FF2B5EF4-FFF2-40B4-BE49-F238E27FC236}">
                  <a16:creationId xmlns:a16="http://schemas.microsoft.com/office/drawing/2014/main" id="{7611CFEA-A4BE-2B74-EEBF-AF7C93AF2BBB}"/>
                </a:ext>
              </a:extLst>
            </p:cNvPr>
            <p:cNvSpPr/>
            <p:nvPr/>
          </p:nvSpPr>
          <p:spPr>
            <a:xfrm>
              <a:off x="1252730" y="3064560"/>
              <a:ext cx="4465886" cy="44271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Crowds in new and alternative forms of repayable and non-repayable capital </a:t>
              </a: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that may not be available.</a:t>
              </a:r>
              <a:endParaRPr kumimoji="0" lang="en-GB" sz="1200" b="1"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36" name="Oval 35">
              <a:extLst>
                <a:ext uri="{FF2B5EF4-FFF2-40B4-BE49-F238E27FC236}">
                  <a16:creationId xmlns:a16="http://schemas.microsoft.com/office/drawing/2014/main" id="{B924597A-ED54-4ED1-55B5-0001C5539087}"/>
                </a:ext>
              </a:extLst>
            </p:cNvPr>
            <p:cNvSpPr/>
            <p:nvPr/>
          </p:nvSpPr>
          <p:spPr>
            <a:xfrm>
              <a:off x="784611" y="2979162"/>
              <a:ext cx="599223" cy="560380"/>
            </a:xfrm>
            <a:prstGeom prst="ellipse">
              <a:avLst/>
            </a:prstGeom>
            <a:solidFill>
              <a:schemeClr val="bg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38" name="Graphic 37" descr="Add with solid fill">
              <a:extLst>
                <a:ext uri="{FF2B5EF4-FFF2-40B4-BE49-F238E27FC236}">
                  <a16:creationId xmlns:a16="http://schemas.microsoft.com/office/drawing/2014/main" id="{9D9E50D8-CBD5-AC8C-E812-B075869126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4376" y="3036619"/>
              <a:ext cx="478381" cy="478381"/>
            </a:xfrm>
            <a:prstGeom prst="rect">
              <a:avLst/>
            </a:prstGeom>
          </p:spPr>
        </p:pic>
      </p:grpSp>
      <p:grpSp>
        <p:nvGrpSpPr>
          <p:cNvPr id="49" name="Group 48">
            <a:extLst>
              <a:ext uri="{FF2B5EF4-FFF2-40B4-BE49-F238E27FC236}">
                <a16:creationId xmlns:a16="http://schemas.microsoft.com/office/drawing/2014/main" id="{29936C99-0CDC-3A17-5403-08D59E7A5E6D}"/>
              </a:ext>
            </a:extLst>
          </p:cNvPr>
          <p:cNvGrpSpPr/>
          <p:nvPr/>
        </p:nvGrpSpPr>
        <p:grpSpPr>
          <a:xfrm>
            <a:off x="485454" y="4530606"/>
            <a:ext cx="4933871" cy="560380"/>
            <a:chOff x="784678" y="4281868"/>
            <a:chExt cx="4933871" cy="560380"/>
          </a:xfrm>
        </p:grpSpPr>
        <p:sp>
          <p:nvSpPr>
            <p:cNvPr id="44" name="Rectangle: Rounded Corners 43">
              <a:extLst>
                <a:ext uri="{FF2B5EF4-FFF2-40B4-BE49-F238E27FC236}">
                  <a16:creationId xmlns:a16="http://schemas.microsoft.com/office/drawing/2014/main" id="{0E34F5EA-0CF3-F746-0ACC-AD786A75C371}"/>
                </a:ext>
              </a:extLst>
            </p:cNvPr>
            <p:cNvSpPr/>
            <p:nvPr/>
          </p:nvSpPr>
          <p:spPr>
            <a:xfrm>
              <a:off x="1252663" y="4362377"/>
              <a:ext cx="4465886" cy="44271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E243A"/>
                  </a:solidFill>
                  <a:effectLst/>
                  <a:uLnTx/>
                  <a:uFillTx/>
                  <a:latin typeface="Aptos" panose="020B0004020202020204" pitchFamily="34" charset="0"/>
                </a:rPr>
                <a:t>Reduce potential conflict of interests </a:t>
              </a:r>
              <a:r>
                <a:rPr kumimoji="0" lang="en-GB" sz="1200" b="0" i="0" u="none" strike="noStrike" kern="1200" cap="none" spc="0" normalizeH="0" baseline="0" noProof="0">
                  <a:ln>
                    <a:noFill/>
                  </a:ln>
                  <a:solidFill>
                    <a:srgbClr val="1E243A"/>
                  </a:solidFill>
                  <a:effectLst/>
                  <a:uLnTx/>
                  <a:uFillTx/>
                  <a:latin typeface="Aptos" panose="020B0004020202020204" pitchFamily="34" charset="0"/>
                </a:rPr>
                <a:t>amongst the various broader roles that the LPAs play in the BNG market.</a:t>
              </a:r>
              <a:endParaRPr kumimoji="0" lang="en-GB" sz="1200" b="1" i="0" u="none" strike="noStrike" kern="1200" cap="none" spc="0" normalizeH="0" baseline="0" noProof="0">
                <a:ln>
                  <a:noFill/>
                </a:ln>
                <a:solidFill>
                  <a:srgbClr val="1E243A"/>
                </a:solidFill>
                <a:effectLst/>
                <a:uLnTx/>
                <a:uFillTx/>
                <a:latin typeface="Aptos" panose="020B0004020202020204" pitchFamily="34" charset="0"/>
              </a:endParaRPr>
            </a:p>
          </p:txBody>
        </p:sp>
        <p:sp>
          <p:nvSpPr>
            <p:cNvPr id="46" name="Oval 45">
              <a:extLst>
                <a:ext uri="{FF2B5EF4-FFF2-40B4-BE49-F238E27FC236}">
                  <a16:creationId xmlns:a16="http://schemas.microsoft.com/office/drawing/2014/main" id="{6E4603D3-3E27-FCE2-D87D-53CFFB3CE542}"/>
                </a:ext>
              </a:extLst>
            </p:cNvPr>
            <p:cNvSpPr/>
            <p:nvPr/>
          </p:nvSpPr>
          <p:spPr>
            <a:xfrm>
              <a:off x="784678" y="4281868"/>
              <a:ext cx="599223" cy="560380"/>
            </a:xfrm>
            <a:prstGeom prst="ellipse">
              <a:avLst/>
            </a:prstGeom>
            <a:solidFill>
              <a:schemeClr val="bg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48" name="Graphic 47" descr="Customer review with solid fill">
              <a:extLst>
                <a:ext uri="{FF2B5EF4-FFF2-40B4-BE49-F238E27FC236}">
                  <a16:creationId xmlns:a16="http://schemas.microsoft.com/office/drawing/2014/main" id="{6F4A8E91-3103-73C3-EBA0-D0C3FB1BF6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8042" y="4375387"/>
              <a:ext cx="432493" cy="432493"/>
            </a:xfrm>
            <a:prstGeom prst="rect">
              <a:avLst/>
            </a:prstGeom>
          </p:spPr>
        </p:pic>
      </p:grpSp>
      <p:grpSp>
        <p:nvGrpSpPr>
          <p:cNvPr id="58" name="Group 57">
            <a:extLst>
              <a:ext uri="{FF2B5EF4-FFF2-40B4-BE49-F238E27FC236}">
                <a16:creationId xmlns:a16="http://schemas.microsoft.com/office/drawing/2014/main" id="{53826F3D-119A-C626-8D76-FFE40017CFD0}"/>
              </a:ext>
            </a:extLst>
          </p:cNvPr>
          <p:cNvGrpSpPr/>
          <p:nvPr/>
        </p:nvGrpSpPr>
        <p:grpSpPr>
          <a:xfrm>
            <a:off x="485387" y="1946878"/>
            <a:ext cx="4934005" cy="560380"/>
            <a:chOff x="784611" y="1730964"/>
            <a:chExt cx="4934005" cy="560380"/>
          </a:xfrm>
        </p:grpSpPr>
        <p:sp>
          <p:nvSpPr>
            <p:cNvPr id="54" name="Rectangle: Rounded Corners 53">
              <a:extLst>
                <a:ext uri="{FF2B5EF4-FFF2-40B4-BE49-F238E27FC236}">
                  <a16:creationId xmlns:a16="http://schemas.microsoft.com/office/drawing/2014/main" id="{08330128-51A6-B334-5166-5463878DC5BE}"/>
                </a:ext>
              </a:extLst>
            </p:cNvPr>
            <p:cNvSpPr/>
            <p:nvPr/>
          </p:nvSpPr>
          <p:spPr>
            <a:xfrm>
              <a:off x="1252730" y="1803109"/>
              <a:ext cx="4465886" cy="44271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Protects LPAs from </a:t>
              </a:r>
              <a:r>
                <a:rPr kumimoji="0" lang="en-GB" sz="1200" b="1"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financial/tax complexity and financing for exploratory models remain </a:t>
              </a: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off balance sheet.</a:t>
              </a:r>
              <a:endParaRPr kumimoji="0" lang="en-GB" sz="1200" b="1"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56" name="Oval 55">
              <a:extLst>
                <a:ext uri="{FF2B5EF4-FFF2-40B4-BE49-F238E27FC236}">
                  <a16:creationId xmlns:a16="http://schemas.microsoft.com/office/drawing/2014/main" id="{1D956B1C-F0FC-DA45-856F-83A64D795DCE}"/>
                </a:ext>
              </a:extLst>
            </p:cNvPr>
            <p:cNvSpPr/>
            <p:nvPr/>
          </p:nvSpPr>
          <p:spPr>
            <a:xfrm>
              <a:off x="784611" y="1730964"/>
              <a:ext cx="599223" cy="560380"/>
            </a:xfrm>
            <a:prstGeom prst="ellipse">
              <a:avLst/>
            </a:prstGeom>
            <a:solidFill>
              <a:schemeClr val="bg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57" name="Graphic 56" descr="Tax outline">
              <a:extLst>
                <a:ext uri="{FF2B5EF4-FFF2-40B4-BE49-F238E27FC236}">
                  <a16:creationId xmlns:a16="http://schemas.microsoft.com/office/drawing/2014/main" id="{4AF61F40-FC77-B756-4150-08A96257FA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9041" y="1757588"/>
              <a:ext cx="509049" cy="509049"/>
            </a:xfrm>
            <a:prstGeom prst="rect">
              <a:avLst/>
            </a:prstGeom>
          </p:spPr>
        </p:pic>
      </p:grpSp>
      <p:sp>
        <p:nvSpPr>
          <p:cNvPr id="60" name="Rectangle: Rounded Corners 59">
            <a:extLst>
              <a:ext uri="{FF2B5EF4-FFF2-40B4-BE49-F238E27FC236}">
                <a16:creationId xmlns:a16="http://schemas.microsoft.com/office/drawing/2014/main" id="{2041FB5F-AF2B-3744-9B7F-65A18B20F644}"/>
              </a:ext>
            </a:extLst>
          </p:cNvPr>
          <p:cNvSpPr/>
          <p:nvPr/>
        </p:nvSpPr>
        <p:spPr>
          <a:xfrm>
            <a:off x="512540" y="1220767"/>
            <a:ext cx="4892622" cy="48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ptos" panose="020B0004020202020204" pitchFamily="34" charset="0"/>
              </a:rPr>
              <a:t>General benefits of setting up SPVs</a:t>
            </a:r>
          </a:p>
        </p:txBody>
      </p:sp>
      <p:sp>
        <p:nvSpPr>
          <p:cNvPr id="62" name="Rectangle: Rounded Corners 61">
            <a:extLst>
              <a:ext uri="{FF2B5EF4-FFF2-40B4-BE49-F238E27FC236}">
                <a16:creationId xmlns:a16="http://schemas.microsoft.com/office/drawing/2014/main" id="{2719680C-72C8-C2E7-8EBC-A004B82C8D4A}"/>
              </a:ext>
            </a:extLst>
          </p:cNvPr>
          <p:cNvSpPr/>
          <p:nvPr/>
        </p:nvSpPr>
        <p:spPr>
          <a:xfrm>
            <a:off x="6155737" y="1220767"/>
            <a:ext cx="4892400" cy="484400"/>
          </a:xfrm>
          <a:prstGeom prst="roundRect">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ptos" panose="020B0004020202020204" pitchFamily="34" charset="0"/>
              </a:rPr>
              <a:t>Benefits of a regional BNG SPV</a:t>
            </a:r>
          </a:p>
        </p:txBody>
      </p:sp>
      <p:pic>
        <p:nvPicPr>
          <p:cNvPr id="64" name="Graphic 63" descr="Add with solid fill">
            <a:extLst>
              <a:ext uri="{FF2B5EF4-FFF2-40B4-BE49-F238E27FC236}">
                <a16:creationId xmlns:a16="http://schemas.microsoft.com/office/drawing/2014/main" id="{82EE5E08-9E9D-32E2-05B6-05B8B9E8E8B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77838" y="3396860"/>
            <a:ext cx="600207" cy="600207"/>
          </a:xfrm>
          <a:prstGeom prst="rect">
            <a:avLst/>
          </a:prstGeom>
        </p:spPr>
      </p:pic>
      <p:grpSp>
        <p:nvGrpSpPr>
          <p:cNvPr id="69" name="Group 68">
            <a:extLst>
              <a:ext uri="{FF2B5EF4-FFF2-40B4-BE49-F238E27FC236}">
                <a16:creationId xmlns:a16="http://schemas.microsoft.com/office/drawing/2014/main" id="{057B33E4-592E-CDC7-2033-F6F84EE6A616}"/>
              </a:ext>
            </a:extLst>
          </p:cNvPr>
          <p:cNvGrpSpPr/>
          <p:nvPr/>
        </p:nvGrpSpPr>
        <p:grpSpPr>
          <a:xfrm>
            <a:off x="6120189" y="1860579"/>
            <a:ext cx="4939313" cy="560380"/>
            <a:chOff x="6423637" y="1736105"/>
            <a:chExt cx="4939313" cy="560380"/>
          </a:xfrm>
        </p:grpSpPr>
        <p:sp>
          <p:nvSpPr>
            <p:cNvPr id="66" name="Rectangle: Rounded Corners 65">
              <a:extLst>
                <a:ext uri="{FF2B5EF4-FFF2-40B4-BE49-F238E27FC236}">
                  <a16:creationId xmlns:a16="http://schemas.microsoft.com/office/drawing/2014/main" id="{5880FDE7-6E18-89E5-88E0-57F7316EA11C}"/>
                </a:ext>
              </a:extLst>
            </p:cNvPr>
            <p:cNvSpPr/>
            <p:nvPr/>
          </p:nvSpPr>
          <p:spPr>
            <a:xfrm>
              <a:off x="6897064" y="1815229"/>
              <a:ext cx="4465886" cy="442714"/>
            </a:xfrm>
            <a:prstGeom prst="roundRect">
              <a:avLst/>
            </a:prstGeom>
            <a:solidFill>
              <a:srgbClr val="32543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Distinct, purpose-built entity </a:t>
              </a: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to facilitate green finance flows at the regional level.</a:t>
              </a:r>
            </a:p>
          </p:txBody>
        </p:sp>
        <p:sp>
          <p:nvSpPr>
            <p:cNvPr id="67" name="Oval 66">
              <a:extLst>
                <a:ext uri="{FF2B5EF4-FFF2-40B4-BE49-F238E27FC236}">
                  <a16:creationId xmlns:a16="http://schemas.microsoft.com/office/drawing/2014/main" id="{12D365CD-230A-FF6D-6F24-3BE4C23B76FB}"/>
                </a:ext>
              </a:extLst>
            </p:cNvPr>
            <p:cNvSpPr/>
            <p:nvPr/>
          </p:nvSpPr>
          <p:spPr>
            <a:xfrm>
              <a:off x="6423637" y="1736105"/>
              <a:ext cx="599223" cy="560380"/>
            </a:xfrm>
            <a:prstGeom prst="ellipse">
              <a:avLst/>
            </a:prstGeom>
            <a:solidFill>
              <a:srgbClr val="32543D"/>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68" name="Graphic 67" descr="Hierarchy with solid fill">
              <a:extLst>
                <a:ext uri="{FF2B5EF4-FFF2-40B4-BE49-F238E27FC236}">
                  <a16:creationId xmlns:a16="http://schemas.microsoft.com/office/drawing/2014/main" id="{EF85EB66-6454-1683-FCD9-7D86486E755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09846" y="1801906"/>
              <a:ext cx="432350" cy="432350"/>
            </a:xfrm>
            <a:prstGeom prst="rect">
              <a:avLst/>
            </a:prstGeom>
          </p:spPr>
        </p:pic>
      </p:grpSp>
      <p:grpSp>
        <p:nvGrpSpPr>
          <p:cNvPr id="74" name="Group 73">
            <a:extLst>
              <a:ext uri="{FF2B5EF4-FFF2-40B4-BE49-F238E27FC236}">
                <a16:creationId xmlns:a16="http://schemas.microsoft.com/office/drawing/2014/main" id="{05650A33-B65F-A61E-DD7B-40F9239971D4}"/>
              </a:ext>
            </a:extLst>
          </p:cNvPr>
          <p:cNvGrpSpPr/>
          <p:nvPr/>
        </p:nvGrpSpPr>
        <p:grpSpPr>
          <a:xfrm>
            <a:off x="6120189" y="3646854"/>
            <a:ext cx="4939313" cy="560380"/>
            <a:chOff x="6423637" y="3529296"/>
            <a:chExt cx="4939313" cy="560380"/>
          </a:xfrm>
        </p:grpSpPr>
        <p:sp>
          <p:nvSpPr>
            <p:cNvPr id="71" name="Rectangle: Rounded Corners 70">
              <a:extLst>
                <a:ext uri="{FF2B5EF4-FFF2-40B4-BE49-F238E27FC236}">
                  <a16:creationId xmlns:a16="http://schemas.microsoft.com/office/drawing/2014/main" id="{10B7E50B-D3CF-7D50-B9FE-DC3E5A629081}"/>
                </a:ext>
              </a:extLst>
            </p:cNvPr>
            <p:cNvSpPr/>
            <p:nvPr/>
          </p:nvSpPr>
          <p:spPr>
            <a:xfrm>
              <a:off x="6897064" y="3564242"/>
              <a:ext cx="4465886" cy="442714"/>
            </a:xfrm>
            <a:prstGeom prst="roundRect">
              <a:avLst/>
            </a:prstGeom>
            <a:solidFill>
              <a:srgbClr val="32543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Significant economies of scale </a:t>
              </a: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and </a:t>
              </a:r>
              <a:r>
                <a:rPr kumimoji="0" lang="en-GB" sz="1200" b="1"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reduction in cost/resource</a:t>
              </a: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 for LPAs.</a:t>
              </a:r>
            </a:p>
          </p:txBody>
        </p:sp>
        <p:sp>
          <p:nvSpPr>
            <p:cNvPr id="72" name="Oval 71">
              <a:extLst>
                <a:ext uri="{FF2B5EF4-FFF2-40B4-BE49-F238E27FC236}">
                  <a16:creationId xmlns:a16="http://schemas.microsoft.com/office/drawing/2014/main" id="{1257E242-5225-EDD6-8BC9-076E4A26A46A}"/>
                </a:ext>
              </a:extLst>
            </p:cNvPr>
            <p:cNvSpPr/>
            <p:nvPr/>
          </p:nvSpPr>
          <p:spPr>
            <a:xfrm>
              <a:off x="6423637" y="3529296"/>
              <a:ext cx="599223" cy="560380"/>
            </a:xfrm>
            <a:prstGeom prst="ellipse">
              <a:avLst/>
            </a:prstGeom>
            <a:solidFill>
              <a:srgbClr val="32543D"/>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73" name="Graphic 72" descr="Arrow Down with solid fill">
              <a:extLst>
                <a:ext uri="{FF2B5EF4-FFF2-40B4-BE49-F238E27FC236}">
                  <a16:creationId xmlns:a16="http://schemas.microsoft.com/office/drawing/2014/main" id="{F34F6994-1BB6-9DCC-5B7A-D1FF4FEEABA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498624" y="3599810"/>
              <a:ext cx="432350" cy="432350"/>
            </a:xfrm>
            <a:prstGeom prst="rect">
              <a:avLst/>
            </a:prstGeom>
          </p:spPr>
        </p:pic>
      </p:grpSp>
      <p:grpSp>
        <p:nvGrpSpPr>
          <p:cNvPr id="79" name="Group 78">
            <a:extLst>
              <a:ext uri="{FF2B5EF4-FFF2-40B4-BE49-F238E27FC236}">
                <a16:creationId xmlns:a16="http://schemas.microsoft.com/office/drawing/2014/main" id="{43E909CE-461C-3B4E-E098-0D8581651C99}"/>
              </a:ext>
            </a:extLst>
          </p:cNvPr>
          <p:cNvGrpSpPr/>
          <p:nvPr/>
        </p:nvGrpSpPr>
        <p:grpSpPr>
          <a:xfrm>
            <a:off x="6115964" y="2456004"/>
            <a:ext cx="4947762" cy="560380"/>
            <a:chOff x="6415188" y="2346846"/>
            <a:chExt cx="4947762" cy="560380"/>
          </a:xfrm>
        </p:grpSpPr>
        <p:sp>
          <p:nvSpPr>
            <p:cNvPr id="76" name="Rectangle: Rounded Corners 75">
              <a:extLst>
                <a:ext uri="{FF2B5EF4-FFF2-40B4-BE49-F238E27FC236}">
                  <a16:creationId xmlns:a16="http://schemas.microsoft.com/office/drawing/2014/main" id="{790E76AD-EBC8-64AD-9FD3-E4328AFC5FF8}"/>
                </a:ext>
              </a:extLst>
            </p:cNvPr>
            <p:cNvSpPr/>
            <p:nvPr/>
          </p:nvSpPr>
          <p:spPr>
            <a:xfrm>
              <a:off x="6897064" y="2392539"/>
              <a:ext cx="4465886" cy="442714"/>
            </a:xfrm>
            <a:prstGeom prst="roundRect">
              <a:avLst/>
            </a:prstGeom>
            <a:solidFill>
              <a:srgbClr val="32543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Strategic alignment </a:t>
              </a: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of BNG to delivery of the </a:t>
              </a:r>
              <a:r>
                <a:rPr kumimoji="0" lang="en-GB" sz="1200" b="1"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LNRS and other regional ambitions.</a:t>
              </a:r>
            </a:p>
          </p:txBody>
        </p:sp>
        <p:sp>
          <p:nvSpPr>
            <p:cNvPr id="77" name="Oval 76">
              <a:extLst>
                <a:ext uri="{FF2B5EF4-FFF2-40B4-BE49-F238E27FC236}">
                  <a16:creationId xmlns:a16="http://schemas.microsoft.com/office/drawing/2014/main" id="{69DFBBBE-1714-E695-F4FF-378CDA4C1566}"/>
                </a:ext>
              </a:extLst>
            </p:cNvPr>
            <p:cNvSpPr/>
            <p:nvPr/>
          </p:nvSpPr>
          <p:spPr>
            <a:xfrm>
              <a:off x="6415188" y="2346846"/>
              <a:ext cx="599223" cy="560380"/>
            </a:xfrm>
            <a:prstGeom prst="ellipse">
              <a:avLst/>
            </a:prstGeom>
            <a:solidFill>
              <a:srgbClr val="32543D"/>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78" name="Graphic 77" descr="Merger with solid fill">
              <a:extLst>
                <a:ext uri="{FF2B5EF4-FFF2-40B4-BE49-F238E27FC236}">
                  <a16:creationId xmlns:a16="http://schemas.microsoft.com/office/drawing/2014/main" id="{0A723E89-19EA-0939-B5DD-5FC6F1781D1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513059" y="2409999"/>
              <a:ext cx="465836" cy="465836"/>
            </a:xfrm>
            <a:prstGeom prst="rect">
              <a:avLst/>
            </a:prstGeom>
          </p:spPr>
        </p:pic>
      </p:grpSp>
      <p:grpSp>
        <p:nvGrpSpPr>
          <p:cNvPr id="84" name="Group 83">
            <a:extLst>
              <a:ext uri="{FF2B5EF4-FFF2-40B4-BE49-F238E27FC236}">
                <a16:creationId xmlns:a16="http://schemas.microsoft.com/office/drawing/2014/main" id="{0F0FF78B-BC93-56F6-1B21-B700F7C8E0F5}"/>
              </a:ext>
            </a:extLst>
          </p:cNvPr>
          <p:cNvGrpSpPr/>
          <p:nvPr/>
        </p:nvGrpSpPr>
        <p:grpSpPr>
          <a:xfrm>
            <a:off x="6131553" y="5433128"/>
            <a:ext cx="4916584" cy="560380"/>
            <a:chOff x="6446366" y="5308654"/>
            <a:chExt cx="4916584" cy="560380"/>
          </a:xfrm>
        </p:grpSpPr>
        <p:sp>
          <p:nvSpPr>
            <p:cNvPr id="81" name="Rectangle: Rounded Corners 80">
              <a:extLst>
                <a:ext uri="{FF2B5EF4-FFF2-40B4-BE49-F238E27FC236}">
                  <a16:creationId xmlns:a16="http://schemas.microsoft.com/office/drawing/2014/main" id="{B2FC3A24-1406-F5A7-1ECB-5A3532BE104F}"/>
                </a:ext>
              </a:extLst>
            </p:cNvPr>
            <p:cNvSpPr/>
            <p:nvPr/>
          </p:nvSpPr>
          <p:spPr>
            <a:xfrm>
              <a:off x="6897064" y="5351436"/>
              <a:ext cx="4465886" cy="442714"/>
            </a:xfrm>
            <a:prstGeom prst="roundRect">
              <a:avLst/>
            </a:prstGeom>
            <a:solidFill>
              <a:srgbClr val="32543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Shared learnings </a:t>
              </a: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and general collaboration.</a:t>
              </a:r>
            </a:p>
          </p:txBody>
        </p:sp>
        <p:sp>
          <p:nvSpPr>
            <p:cNvPr id="82" name="Oval 81">
              <a:extLst>
                <a:ext uri="{FF2B5EF4-FFF2-40B4-BE49-F238E27FC236}">
                  <a16:creationId xmlns:a16="http://schemas.microsoft.com/office/drawing/2014/main" id="{9BD4C85A-92E7-22C8-2237-B91EAF924C2E}"/>
                </a:ext>
              </a:extLst>
            </p:cNvPr>
            <p:cNvSpPr/>
            <p:nvPr/>
          </p:nvSpPr>
          <p:spPr>
            <a:xfrm>
              <a:off x="6446366" y="5308654"/>
              <a:ext cx="599223" cy="560380"/>
            </a:xfrm>
            <a:prstGeom prst="ellipse">
              <a:avLst/>
            </a:prstGeom>
            <a:solidFill>
              <a:srgbClr val="32543D"/>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83" name="Graphic 82" descr="Classroom with solid fill">
              <a:extLst>
                <a:ext uri="{FF2B5EF4-FFF2-40B4-BE49-F238E27FC236}">
                  <a16:creationId xmlns:a16="http://schemas.microsoft.com/office/drawing/2014/main" id="{3473A280-FA02-216C-A208-CE261178F53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537537" y="5428588"/>
              <a:ext cx="371421" cy="371421"/>
            </a:xfrm>
            <a:prstGeom prst="rect">
              <a:avLst/>
            </a:prstGeom>
          </p:spPr>
        </p:pic>
      </p:grpSp>
      <p:grpSp>
        <p:nvGrpSpPr>
          <p:cNvPr id="89" name="Group 88">
            <a:extLst>
              <a:ext uri="{FF2B5EF4-FFF2-40B4-BE49-F238E27FC236}">
                <a16:creationId xmlns:a16="http://schemas.microsoft.com/office/drawing/2014/main" id="{B36BCDB2-5DE2-752F-24EE-301D6664F07E}"/>
              </a:ext>
            </a:extLst>
          </p:cNvPr>
          <p:cNvGrpSpPr/>
          <p:nvPr/>
        </p:nvGrpSpPr>
        <p:grpSpPr>
          <a:xfrm>
            <a:off x="6123095" y="4837704"/>
            <a:ext cx="4933501" cy="560380"/>
            <a:chOff x="6429449" y="4712196"/>
            <a:chExt cx="4933501" cy="560380"/>
          </a:xfrm>
        </p:grpSpPr>
        <p:sp>
          <p:nvSpPr>
            <p:cNvPr id="86" name="Rectangle: Rounded Corners 85">
              <a:extLst>
                <a:ext uri="{FF2B5EF4-FFF2-40B4-BE49-F238E27FC236}">
                  <a16:creationId xmlns:a16="http://schemas.microsoft.com/office/drawing/2014/main" id="{52817871-E4CF-67E2-3A45-C93366E2DE14}"/>
                </a:ext>
              </a:extLst>
            </p:cNvPr>
            <p:cNvSpPr/>
            <p:nvPr/>
          </p:nvSpPr>
          <p:spPr>
            <a:xfrm>
              <a:off x="6897064" y="4752778"/>
              <a:ext cx="4465886" cy="442714"/>
            </a:xfrm>
            <a:prstGeom prst="roundRect">
              <a:avLst/>
            </a:prstGeom>
            <a:solidFill>
              <a:srgbClr val="32543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Potential to </a:t>
              </a:r>
              <a:r>
                <a:rPr kumimoji="0" lang="en-GB" sz="1200" b="1"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aggregate smaller sites </a:t>
              </a: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and improve viability.</a:t>
              </a:r>
            </a:p>
          </p:txBody>
        </p:sp>
        <p:sp>
          <p:nvSpPr>
            <p:cNvPr id="87" name="Oval 86">
              <a:extLst>
                <a:ext uri="{FF2B5EF4-FFF2-40B4-BE49-F238E27FC236}">
                  <a16:creationId xmlns:a16="http://schemas.microsoft.com/office/drawing/2014/main" id="{2ED2B25F-886B-1624-F3D1-ABA236A3DF38}"/>
                </a:ext>
              </a:extLst>
            </p:cNvPr>
            <p:cNvSpPr/>
            <p:nvPr/>
          </p:nvSpPr>
          <p:spPr>
            <a:xfrm>
              <a:off x="6429449" y="4712196"/>
              <a:ext cx="599223" cy="560380"/>
            </a:xfrm>
            <a:prstGeom prst="ellipse">
              <a:avLst/>
            </a:prstGeom>
            <a:solidFill>
              <a:srgbClr val="32543D"/>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88" name="Graphic 87" descr="Building Brick Wall with solid fill">
              <a:extLst>
                <a:ext uri="{FF2B5EF4-FFF2-40B4-BE49-F238E27FC236}">
                  <a16:creationId xmlns:a16="http://schemas.microsoft.com/office/drawing/2014/main" id="{C127DD0C-5676-653F-93FE-E20A4CBC27C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537536" y="4817376"/>
              <a:ext cx="371421" cy="371421"/>
            </a:xfrm>
            <a:prstGeom prst="rect">
              <a:avLst/>
            </a:prstGeom>
          </p:spPr>
        </p:pic>
      </p:grpSp>
      <p:grpSp>
        <p:nvGrpSpPr>
          <p:cNvPr id="94" name="Group 93">
            <a:extLst>
              <a:ext uri="{FF2B5EF4-FFF2-40B4-BE49-F238E27FC236}">
                <a16:creationId xmlns:a16="http://schemas.microsoft.com/office/drawing/2014/main" id="{2F1504CD-A526-209E-B18A-326B432D9455}"/>
              </a:ext>
            </a:extLst>
          </p:cNvPr>
          <p:cNvGrpSpPr/>
          <p:nvPr/>
        </p:nvGrpSpPr>
        <p:grpSpPr>
          <a:xfrm>
            <a:off x="6116217" y="4242279"/>
            <a:ext cx="4947257" cy="560380"/>
            <a:chOff x="6415693" y="4149510"/>
            <a:chExt cx="4947257" cy="560380"/>
          </a:xfrm>
        </p:grpSpPr>
        <p:sp>
          <p:nvSpPr>
            <p:cNvPr id="91" name="Rectangle: Rounded Corners 90">
              <a:extLst>
                <a:ext uri="{FF2B5EF4-FFF2-40B4-BE49-F238E27FC236}">
                  <a16:creationId xmlns:a16="http://schemas.microsoft.com/office/drawing/2014/main" id="{55386E79-EAAF-FAAA-4C43-DDE9DE2E26F2}"/>
                </a:ext>
              </a:extLst>
            </p:cNvPr>
            <p:cNvSpPr/>
            <p:nvPr/>
          </p:nvSpPr>
          <p:spPr>
            <a:xfrm>
              <a:off x="6897064" y="4184186"/>
              <a:ext cx="4465886" cy="442714"/>
            </a:xfrm>
            <a:prstGeom prst="roundRect">
              <a:avLst/>
            </a:prstGeom>
            <a:solidFill>
              <a:srgbClr val="32543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Consistent approach on </a:t>
              </a:r>
              <a:r>
                <a:rPr kumimoji="0" lang="en-GB" sz="1200" b="1"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developer demand and pricing </a:t>
              </a: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for the region (broadened market scope).</a:t>
              </a:r>
            </a:p>
          </p:txBody>
        </p:sp>
        <p:sp>
          <p:nvSpPr>
            <p:cNvPr id="92" name="Oval 91">
              <a:extLst>
                <a:ext uri="{FF2B5EF4-FFF2-40B4-BE49-F238E27FC236}">
                  <a16:creationId xmlns:a16="http://schemas.microsoft.com/office/drawing/2014/main" id="{199E0865-E656-2CDE-D1C7-D88B5B078699}"/>
                </a:ext>
              </a:extLst>
            </p:cNvPr>
            <p:cNvSpPr/>
            <p:nvPr/>
          </p:nvSpPr>
          <p:spPr>
            <a:xfrm>
              <a:off x="6415693" y="4149510"/>
              <a:ext cx="599223" cy="560380"/>
            </a:xfrm>
            <a:prstGeom prst="ellipse">
              <a:avLst/>
            </a:prstGeom>
            <a:solidFill>
              <a:srgbClr val="32543D"/>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93" name="Graphic 92" descr="Pound with solid fill">
              <a:extLst>
                <a:ext uri="{FF2B5EF4-FFF2-40B4-BE49-F238E27FC236}">
                  <a16:creationId xmlns:a16="http://schemas.microsoft.com/office/drawing/2014/main" id="{FB65289C-21F0-3233-2A63-26B02886F33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525643" y="4227430"/>
              <a:ext cx="371421" cy="371421"/>
            </a:xfrm>
            <a:prstGeom prst="rect">
              <a:avLst/>
            </a:prstGeom>
          </p:spPr>
        </p:pic>
      </p:grpSp>
      <p:grpSp>
        <p:nvGrpSpPr>
          <p:cNvPr id="99" name="Group 98">
            <a:extLst>
              <a:ext uri="{FF2B5EF4-FFF2-40B4-BE49-F238E27FC236}">
                <a16:creationId xmlns:a16="http://schemas.microsoft.com/office/drawing/2014/main" id="{EEC8CDBB-469A-EFF0-90BC-25CCBAF7B287}"/>
              </a:ext>
            </a:extLst>
          </p:cNvPr>
          <p:cNvGrpSpPr/>
          <p:nvPr/>
        </p:nvGrpSpPr>
        <p:grpSpPr>
          <a:xfrm>
            <a:off x="6121536" y="3051429"/>
            <a:ext cx="4936618" cy="560380"/>
            <a:chOff x="6426332" y="2920549"/>
            <a:chExt cx="4936618" cy="560380"/>
          </a:xfrm>
        </p:grpSpPr>
        <p:sp>
          <p:nvSpPr>
            <p:cNvPr id="96" name="Rectangle: Rounded Corners 95">
              <a:extLst>
                <a:ext uri="{FF2B5EF4-FFF2-40B4-BE49-F238E27FC236}">
                  <a16:creationId xmlns:a16="http://schemas.microsoft.com/office/drawing/2014/main" id="{B9533C5E-F09E-6BB1-F59D-C47611AC888B}"/>
                </a:ext>
              </a:extLst>
            </p:cNvPr>
            <p:cNvSpPr/>
            <p:nvPr/>
          </p:nvSpPr>
          <p:spPr>
            <a:xfrm>
              <a:off x="6897064" y="3004505"/>
              <a:ext cx="4465886" cy="442714"/>
            </a:xfrm>
            <a:prstGeom prst="roundRect">
              <a:avLst/>
            </a:prstGeom>
            <a:solidFill>
              <a:srgbClr val="32543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Flexibility in structure </a:t>
              </a: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Aptos" panose="020B0004020202020204" pitchFamily="34" charset="0"/>
                  <a:cs typeface="Aptos" panose="020B0004020202020204" pitchFamily="34" charset="0"/>
                </a:rPr>
                <a:t>to allow further building as desired by partners. </a:t>
              </a:r>
            </a:p>
          </p:txBody>
        </p:sp>
        <p:sp>
          <p:nvSpPr>
            <p:cNvPr id="97" name="Oval 96">
              <a:extLst>
                <a:ext uri="{FF2B5EF4-FFF2-40B4-BE49-F238E27FC236}">
                  <a16:creationId xmlns:a16="http://schemas.microsoft.com/office/drawing/2014/main" id="{37E1E0C2-DD3C-428D-FC5E-6178D9FEB97C}"/>
                </a:ext>
              </a:extLst>
            </p:cNvPr>
            <p:cNvSpPr/>
            <p:nvPr/>
          </p:nvSpPr>
          <p:spPr>
            <a:xfrm>
              <a:off x="6426332" y="2920549"/>
              <a:ext cx="599223" cy="560380"/>
            </a:xfrm>
            <a:prstGeom prst="ellipse">
              <a:avLst/>
            </a:prstGeom>
            <a:solidFill>
              <a:srgbClr val="32543D"/>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98" name="Graphic 97" descr="Pyramid with levels with solid fill">
              <a:extLst>
                <a:ext uri="{FF2B5EF4-FFF2-40B4-BE49-F238E27FC236}">
                  <a16:creationId xmlns:a16="http://schemas.microsoft.com/office/drawing/2014/main" id="{BC92E602-B4CF-BCB4-DD38-1A3E0EBA82D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507842" y="2961600"/>
              <a:ext cx="465836" cy="465836"/>
            </a:xfrm>
            <a:prstGeom prst="rect">
              <a:avLst/>
            </a:prstGeom>
          </p:spPr>
        </p:pic>
      </p:grpSp>
      <p:grpSp>
        <p:nvGrpSpPr>
          <p:cNvPr id="106" name="Group 105">
            <a:extLst>
              <a:ext uri="{FF2B5EF4-FFF2-40B4-BE49-F238E27FC236}">
                <a16:creationId xmlns:a16="http://schemas.microsoft.com/office/drawing/2014/main" id="{0EF38113-D891-551D-88E2-F1F54A5EC8C6}"/>
              </a:ext>
            </a:extLst>
          </p:cNvPr>
          <p:cNvGrpSpPr/>
          <p:nvPr/>
        </p:nvGrpSpPr>
        <p:grpSpPr>
          <a:xfrm>
            <a:off x="512540" y="5176537"/>
            <a:ext cx="4933871" cy="560380"/>
            <a:chOff x="811764" y="4960623"/>
            <a:chExt cx="4933871" cy="560380"/>
          </a:xfrm>
        </p:grpSpPr>
        <p:pic>
          <p:nvPicPr>
            <p:cNvPr id="101" name="Graphic 100" descr="Sustainability outline">
              <a:extLst>
                <a:ext uri="{FF2B5EF4-FFF2-40B4-BE49-F238E27FC236}">
                  <a16:creationId xmlns:a16="http://schemas.microsoft.com/office/drawing/2014/main" id="{D70707C3-199F-79AC-1FD2-CAB4A000DCE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74785" y="5004652"/>
              <a:ext cx="418603" cy="408249"/>
            </a:xfrm>
            <a:prstGeom prst="rect">
              <a:avLst/>
            </a:prstGeom>
          </p:spPr>
        </p:pic>
        <p:grpSp>
          <p:nvGrpSpPr>
            <p:cNvPr id="102" name="Group 101">
              <a:extLst>
                <a:ext uri="{FF2B5EF4-FFF2-40B4-BE49-F238E27FC236}">
                  <a16:creationId xmlns:a16="http://schemas.microsoft.com/office/drawing/2014/main" id="{13053428-39B2-0DF5-A8EC-5A0BE3145258}"/>
                </a:ext>
              </a:extLst>
            </p:cNvPr>
            <p:cNvGrpSpPr/>
            <p:nvPr/>
          </p:nvGrpSpPr>
          <p:grpSpPr>
            <a:xfrm>
              <a:off x="811764" y="4960623"/>
              <a:ext cx="4933871" cy="560380"/>
              <a:chOff x="811764" y="5255898"/>
              <a:chExt cx="4933871" cy="560380"/>
            </a:xfrm>
          </p:grpSpPr>
          <p:sp>
            <p:nvSpPr>
              <p:cNvPr id="104" name="Rectangle: Rounded Corners 103">
                <a:extLst>
                  <a:ext uri="{FF2B5EF4-FFF2-40B4-BE49-F238E27FC236}">
                    <a16:creationId xmlns:a16="http://schemas.microsoft.com/office/drawing/2014/main" id="{98BC311A-BD52-0B97-75B5-39556C7F61B4}"/>
                  </a:ext>
                </a:extLst>
              </p:cNvPr>
              <p:cNvSpPr/>
              <p:nvPr/>
            </p:nvSpPr>
            <p:spPr>
              <a:xfrm>
                <a:off x="1279749" y="5336407"/>
                <a:ext cx="4465886" cy="44271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E243A"/>
                    </a:solidFill>
                    <a:effectLst/>
                    <a:uLnTx/>
                    <a:uFillTx/>
                    <a:latin typeface="Aptos" panose="020B0004020202020204" pitchFamily="34" charset="0"/>
                  </a:rPr>
                  <a:t>Generate a fixed income stream</a:t>
                </a:r>
                <a:r>
                  <a:rPr kumimoji="0" lang="en-GB" sz="1200" b="0" i="0" u="none" strike="noStrike" kern="1200" cap="none" spc="0" normalizeH="0" baseline="0" noProof="0">
                    <a:ln>
                      <a:noFill/>
                    </a:ln>
                    <a:solidFill>
                      <a:srgbClr val="1E243A"/>
                    </a:solidFill>
                    <a:effectLst/>
                    <a:uLnTx/>
                    <a:uFillTx/>
                    <a:latin typeface="Aptos" panose="020B0004020202020204" pitchFamily="34" charset="0"/>
                  </a:rPr>
                  <a:t> for 30+ years for LPA Green Estate teams</a:t>
                </a:r>
              </a:p>
            </p:txBody>
          </p:sp>
          <p:sp>
            <p:nvSpPr>
              <p:cNvPr id="105" name="Oval 104">
                <a:extLst>
                  <a:ext uri="{FF2B5EF4-FFF2-40B4-BE49-F238E27FC236}">
                    <a16:creationId xmlns:a16="http://schemas.microsoft.com/office/drawing/2014/main" id="{B34903F4-DE3C-414E-84CC-239B16047686}"/>
                  </a:ext>
                </a:extLst>
              </p:cNvPr>
              <p:cNvSpPr/>
              <p:nvPr/>
            </p:nvSpPr>
            <p:spPr>
              <a:xfrm>
                <a:off x="811764" y="5255898"/>
                <a:ext cx="599223" cy="560380"/>
              </a:xfrm>
              <a:prstGeom prst="ellipse">
                <a:avLst/>
              </a:prstGeom>
              <a:solidFill>
                <a:schemeClr val="bg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ptos" panose="020B0004020202020204" pitchFamily="34" charset="0"/>
                </a:endParaRPr>
              </a:p>
            </p:txBody>
          </p:sp>
        </p:grpSp>
        <p:pic>
          <p:nvPicPr>
            <p:cNvPr id="103" name="Graphic 102" descr="Bar graph with upward trend with solid fill">
              <a:extLst>
                <a:ext uri="{FF2B5EF4-FFF2-40B4-BE49-F238E27FC236}">
                  <a16:creationId xmlns:a16="http://schemas.microsoft.com/office/drawing/2014/main" id="{A6ED46C9-B9F1-849E-25E0-F99DB08432B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838318" y="5008715"/>
              <a:ext cx="504000" cy="504000"/>
            </a:xfrm>
            <a:prstGeom prst="rect">
              <a:avLst/>
            </a:prstGeom>
          </p:spPr>
        </p:pic>
      </p:grpSp>
      <p:sp>
        <p:nvSpPr>
          <p:cNvPr id="4" name="TextBox 3">
            <a:extLst>
              <a:ext uri="{FF2B5EF4-FFF2-40B4-BE49-F238E27FC236}">
                <a16:creationId xmlns:a16="http://schemas.microsoft.com/office/drawing/2014/main" id="{6675E55D-2F3C-BA56-7610-516E0921DF8D}"/>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prstClr val="black"/>
                </a:solidFill>
                <a:latin typeface="Aptos" panose="02110004020202020204"/>
              </a:rPr>
              <a:t>48</a:t>
            </a:r>
            <a:endParaRPr lang="en-GB" sz="1200">
              <a:solidFill>
                <a:prstClr val="black"/>
              </a:solidFill>
              <a:latin typeface="Aptos" panose="02110004020202020204"/>
            </a:endParaRPr>
          </a:p>
        </p:txBody>
      </p:sp>
      <p:sp>
        <p:nvSpPr>
          <p:cNvPr id="5" name="TextBox 4">
            <a:extLst>
              <a:ext uri="{FF2B5EF4-FFF2-40B4-BE49-F238E27FC236}">
                <a16:creationId xmlns:a16="http://schemas.microsoft.com/office/drawing/2014/main" id="{34A54919-C51F-4527-88C9-962494B8A3F1}"/>
              </a:ext>
            </a:extLst>
          </p:cNvPr>
          <p:cNvSpPr txBox="1"/>
          <p:nvPr/>
        </p:nvSpPr>
        <p:spPr>
          <a:xfrm>
            <a:off x="408702" y="247780"/>
            <a:ext cx="11213224" cy="601255"/>
          </a:xfrm>
          <a:prstGeom prst="rect">
            <a:avLst/>
          </a:prstGeom>
          <a:noFill/>
        </p:spPr>
        <p:txBody>
          <a:bodyPr wrap="square" lIns="91440" tIns="45720" rIns="91440" bIns="45720" anchor="t">
            <a:spAutoFit/>
          </a:bodyPr>
          <a:lstStyle/>
          <a:p>
            <a:pPr>
              <a:lnSpc>
                <a:spcPct val="107000"/>
              </a:lnSpc>
              <a:defRPr/>
            </a:pPr>
            <a:r>
              <a:rPr lang="en-US" sz="3200" b="1">
                <a:solidFill>
                  <a:srgbClr val="32543D"/>
                </a:solidFill>
                <a:latin typeface="Aptos"/>
                <a:ea typeface="Calibri"/>
                <a:cs typeface="Arial"/>
              </a:rPr>
              <a:t>Benefits of a regional BNG approach</a:t>
            </a:r>
          </a:p>
        </p:txBody>
      </p:sp>
    </p:spTree>
    <p:extLst>
      <p:ext uri="{BB962C8B-B14F-4D97-AF65-F5344CB8AC3E}">
        <p14:creationId xmlns:p14="http://schemas.microsoft.com/office/powerpoint/2010/main" val="644666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F4AC5-64DD-5B49-B757-6CCFB4B86A6D}"/>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4C4D95ED-734E-020C-9B9E-D037BFB233CD}"/>
              </a:ext>
            </a:extLst>
          </p:cNvPr>
          <p:cNvSpPr txBox="1">
            <a:spLocks/>
          </p:cNvSpPr>
          <p:nvPr/>
        </p:nvSpPr>
        <p:spPr>
          <a:xfrm>
            <a:off x="408702" y="764576"/>
            <a:ext cx="11511206" cy="435458"/>
          </a:xfrm>
          <a:prstGeom prst="rect">
            <a:avLst/>
          </a:prstGeom>
        </p:spPr>
        <p:txBody>
          <a:bodyPr vert="horz" lIns="91440" tIns="45720" rIns="91440" bIns="45720" rtlCol="0" anchor="t">
            <a:noAutofit/>
          </a:bodyPr>
          <a:lstStyle>
            <a:lvl1pPr marL="0" indent="0" algn="l" defTabSz="514363" rtl="0" eaLnBrk="1" latinLnBrk="0" hangingPunct="1">
              <a:lnSpc>
                <a:spcPct val="100000"/>
              </a:lnSpc>
              <a:spcBef>
                <a:spcPts val="900"/>
              </a:spcBef>
              <a:buFont typeface="Arial" panose="020B0604020202020204" pitchFamily="34" charset="0"/>
              <a:buNone/>
              <a:defRPr sz="1800" b="1" kern="1200">
                <a:solidFill>
                  <a:schemeClr val="bg2"/>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defRPr/>
            </a:pPr>
            <a:r>
              <a:rPr kumimoji="0" lang="en-GB" sz="1200" i="1" u="none" strike="noStrike" kern="1200" cap="none" spc="0" normalizeH="0" baseline="0" noProof="0">
                <a:ln>
                  <a:noFill/>
                </a:ln>
                <a:solidFill>
                  <a:srgbClr val="33543D"/>
                </a:solidFill>
                <a:effectLst/>
                <a:uLnTx/>
                <a:uFillTx/>
                <a:latin typeface="Aptos" panose="020B0004020202020204" pitchFamily="34" charset="0"/>
              </a:rPr>
              <a:t>The journey comprises three broad phases: the development, implementation and maintenance phases</a:t>
            </a:r>
            <a:r>
              <a:rPr kumimoji="0" lang="en-GB" sz="1200" b="0" i="0" u="none" strike="noStrike" kern="1200" cap="none" spc="0" normalizeH="0" baseline="0" noProof="0">
                <a:ln>
                  <a:noFill/>
                </a:ln>
                <a:solidFill>
                  <a:schemeClr val="bg1"/>
                </a:solidFill>
                <a:effectLst/>
                <a:uLnTx/>
                <a:uFillTx/>
                <a:latin typeface="Aptos" panose="020B0004020202020204" pitchFamily="34" charset="0"/>
              </a:rPr>
              <a:t>.</a:t>
            </a:r>
          </a:p>
          <a:p>
            <a:pPr>
              <a:defRPr/>
            </a:pPr>
            <a:r>
              <a:rPr lang="en-GB" sz="1200" b="0">
                <a:solidFill>
                  <a:schemeClr val="bg1"/>
                </a:solidFill>
                <a:latin typeface="Aptos" panose="020B0004020202020204" pitchFamily="34" charset="0"/>
              </a:rPr>
              <a:t>SPV = Special Purpose Vehicle</a:t>
            </a:r>
          </a:p>
          <a:p>
            <a:pPr>
              <a:defRPr/>
            </a:pPr>
            <a:r>
              <a:rPr kumimoji="0" lang="en-GB" sz="1200" b="0" i="0" u="none" strike="noStrike" kern="1200" cap="none" spc="0" normalizeH="0" baseline="0" noProof="0">
                <a:ln>
                  <a:noFill/>
                </a:ln>
                <a:solidFill>
                  <a:schemeClr val="bg1"/>
                </a:solidFill>
                <a:effectLst/>
                <a:uLnTx/>
                <a:uFillTx/>
                <a:latin typeface="Aptos" panose="020B0004020202020204" pitchFamily="34" charset="0"/>
              </a:rPr>
              <a:t>LPA = Local Planning Authority </a:t>
            </a:r>
          </a:p>
        </p:txBody>
      </p:sp>
      <p:sp>
        <p:nvSpPr>
          <p:cNvPr id="10" name="TextBox 9">
            <a:extLst>
              <a:ext uri="{FF2B5EF4-FFF2-40B4-BE49-F238E27FC236}">
                <a16:creationId xmlns:a16="http://schemas.microsoft.com/office/drawing/2014/main" id="{B9EE93F2-4B4B-20BB-69B1-1D61D50DB1A2}"/>
              </a:ext>
            </a:extLst>
          </p:cNvPr>
          <p:cNvSpPr txBox="1"/>
          <p:nvPr/>
        </p:nvSpPr>
        <p:spPr>
          <a:xfrm>
            <a:off x="3418080" y="6131578"/>
            <a:ext cx="9064722" cy="584775"/>
          </a:xfrm>
          <a:prstGeom prst="rect">
            <a:avLst/>
          </a:prstGeom>
          <a:noFill/>
        </p:spPr>
        <p:txBody>
          <a:bodyPr wrap="square" lIns="91440" tIns="45720" rIns="91440" bIns="45720" anchor="t">
            <a:spAutoFit/>
          </a:bodyPr>
          <a:lstStyle/>
          <a:p>
            <a:pPr marL="228600" marR="0" lvl="0" indent="-228600" algn="l" defTabSz="914400" rtl="0" eaLnBrk="1" fontAlgn="auto" latinLnBrk="0" hangingPunct="1">
              <a:lnSpc>
                <a:spcPct val="100000"/>
              </a:lnSpc>
              <a:spcBef>
                <a:spcPts val="0"/>
              </a:spcBef>
              <a:spcAft>
                <a:spcPts val="300"/>
              </a:spcAft>
              <a:buClrTx/>
              <a:buSzTx/>
              <a:buFontTx/>
              <a:buAutoNum type="arabicParenBoth"/>
              <a:tabLst/>
              <a:defRPr/>
            </a:pPr>
            <a:r>
              <a:rPr kumimoji="0" lang="en-GB" sz="900" b="0" i="0" u="none" strike="noStrike" kern="0" cap="none" spc="0" normalizeH="0" baseline="0" noProof="0">
                <a:ln>
                  <a:noFill/>
                </a:ln>
                <a:solidFill>
                  <a:srgbClr val="007976"/>
                </a:solidFill>
                <a:effectLst/>
                <a:uLnTx/>
                <a:uFillTx/>
                <a:latin typeface="Calibri" panose="020F0502020204030204"/>
                <a:ea typeface="+mn-ea"/>
                <a:cs typeface="+mn-cs"/>
              </a:rPr>
              <a:t>Adapted from </a:t>
            </a:r>
            <a:r>
              <a:rPr lang="en-GB" sz="900" kern="0">
                <a:solidFill>
                  <a:srgbClr val="007976"/>
                </a:solidFill>
                <a:latin typeface="Calibri" panose="020F0502020204030204"/>
              </a:rPr>
              <a:t>DEFRA</a:t>
            </a:r>
            <a:r>
              <a:rPr kumimoji="0" lang="en-GB" sz="900" b="0" i="0" u="none" strike="noStrike" kern="0" cap="none" spc="0" normalizeH="0" baseline="0" noProof="0">
                <a:ln>
                  <a:noFill/>
                </a:ln>
                <a:solidFill>
                  <a:srgbClr val="007976"/>
                </a:solidFill>
                <a:effectLst/>
                <a:uLnTx/>
                <a:uFillTx/>
                <a:latin typeface="Calibri" panose="020F0502020204030204"/>
                <a:ea typeface="+mn-ea"/>
                <a:cs typeface="+mn-cs"/>
              </a:rPr>
              <a:t> BNG flowchart for landowners: </a:t>
            </a:r>
            <a:r>
              <a:rPr kumimoji="0" lang="en-GB" sz="900" b="0" i="0" u="none" strike="noStrike" kern="0" cap="none" spc="0" normalizeH="0" baseline="0" noProof="0">
                <a:ln>
                  <a:noFill/>
                </a:ln>
                <a:solidFill>
                  <a:srgbClr val="007976"/>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https://defraenvironment.blog.gov.uk/2023/11/15/biodiversity-net-gain-for-land-managers-step-by-step-flowcharts/</a:t>
            </a:r>
            <a:endParaRPr kumimoji="0" lang="en-GB" sz="900" b="0" i="0" u="none" strike="noStrike" kern="0" cap="none" spc="0" normalizeH="0" baseline="0" noProof="0">
              <a:ln>
                <a:noFill/>
              </a:ln>
              <a:solidFill>
                <a:srgbClr val="007976"/>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300"/>
              </a:spcAft>
              <a:buClrTx/>
              <a:buSzTx/>
              <a:buFontTx/>
              <a:buAutoNum type="arabicParenBoth"/>
              <a:tabLst/>
              <a:defRPr/>
            </a:pPr>
            <a:r>
              <a:rPr kumimoji="0" lang="en-GB" sz="900" b="0" i="0" u="none" strike="noStrike" kern="0" cap="none" spc="0" normalizeH="0" baseline="0" noProof="0">
                <a:ln>
                  <a:noFill/>
                </a:ln>
                <a:solidFill>
                  <a:srgbClr val="007976"/>
                </a:solidFill>
                <a:effectLst/>
                <a:uLnTx/>
                <a:uFillTx/>
                <a:latin typeface="Calibri" panose="020F0502020204030204"/>
                <a:ea typeface="+mn-ea"/>
                <a:cs typeface="+mn-cs"/>
              </a:rPr>
              <a:t>Registering the project on the Natural England habitat bank site register.</a:t>
            </a:r>
            <a:endParaRPr lang="en-GB" sz="900" b="0" i="0" u="none" strike="noStrike" kern="0" cap="none" spc="0" normalizeH="0" baseline="0" noProof="0">
              <a:ln>
                <a:noFill/>
              </a:ln>
              <a:solidFill>
                <a:srgbClr val="007976"/>
              </a:solidFill>
              <a:effectLst/>
              <a:uLnTx/>
              <a:uFillTx/>
              <a:latin typeface="Calibri" panose="020F0502020204030204"/>
              <a:ea typeface="Calibri"/>
              <a:cs typeface="Calibri"/>
            </a:endParaRPr>
          </a:p>
          <a:p>
            <a:pPr marL="228600" marR="0" lvl="0" indent="-228600" algn="l" defTabSz="914400" rtl="0" eaLnBrk="1" fontAlgn="auto" latinLnBrk="0" hangingPunct="1">
              <a:lnSpc>
                <a:spcPct val="100000"/>
              </a:lnSpc>
              <a:spcBef>
                <a:spcPts val="0"/>
              </a:spcBef>
              <a:spcAft>
                <a:spcPts val="300"/>
              </a:spcAft>
              <a:buClrTx/>
              <a:buSzTx/>
              <a:buFontTx/>
              <a:buAutoNum type="arabicParenBoth"/>
              <a:tabLst/>
              <a:defRPr/>
            </a:pPr>
            <a:r>
              <a:rPr kumimoji="0" lang="en-GB" sz="900" b="0" i="0" u="none" strike="noStrike" kern="0" cap="none" spc="0" normalizeH="0" baseline="0" noProof="0">
                <a:ln>
                  <a:noFill/>
                </a:ln>
                <a:solidFill>
                  <a:srgbClr val="007976"/>
                </a:solidFill>
                <a:effectLst/>
                <a:uLnTx/>
                <a:uFillTx/>
                <a:latin typeface="Calibri" panose="020F0502020204030204"/>
                <a:ea typeface="+mn-ea"/>
                <a:cs typeface="+mn-cs"/>
              </a:rPr>
              <a:t>Based on a post-restoration sales approach.</a:t>
            </a:r>
            <a:endParaRPr lang="en-GB" sz="900" b="0" i="0" u="none" strike="noStrike" kern="0" cap="none" spc="0" normalizeH="0" baseline="0" noProof="0">
              <a:ln>
                <a:noFill/>
              </a:ln>
              <a:solidFill>
                <a:srgbClr val="007976"/>
              </a:solidFill>
              <a:effectLst/>
              <a:uLnTx/>
              <a:uFillTx/>
              <a:latin typeface="Calibri" panose="020F0502020204030204"/>
              <a:ea typeface="Calibri"/>
              <a:cs typeface="Calibri"/>
            </a:endParaRPr>
          </a:p>
        </p:txBody>
      </p:sp>
      <p:sp>
        <p:nvSpPr>
          <p:cNvPr id="11" name="Rectangle: Rounded Corners 10">
            <a:extLst>
              <a:ext uri="{FF2B5EF4-FFF2-40B4-BE49-F238E27FC236}">
                <a16:creationId xmlns:a16="http://schemas.microsoft.com/office/drawing/2014/main" id="{448394EF-A7CA-BF32-3DD6-BB1255E909B6}"/>
              </a:ext>
            </a:extLst>
          </p:cNvPr>
          <p:cNvSpPr/>
          <p:nvPr/>
        </p:nvSpPr>
        <p:spPr>
          <a:xfrm rot="16200000">
            <a:off x="-1337895" y="3233958"/>
            <a:ext cx="3617741" cy="5561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ptos" panose="020B0004020202020204" pitchFamily="34" charset="0"/>
              </a:rPr>
              <a:t>Project Lifecycle</a:t>
            </a:r>
          </a:p>
        </p:txBody>
      </p:sp>
      <p:sp>
        <p:nvSpPr>
          <p:cNvPr id="12" name="Arrow: Chevron 11">
            <a:extLst>
              <a:ext uri="{FF2B5EF4-FFF2-40B4-BE49-F238E27FC236}">
                <a16:creationId xmlns:a16="http://schemas.microsoft.com/office/drawing/2014/main" id="{3483F2DE-9D6A-D401-5057-B2A649F7E695}"/>
              </a:ext>
            </a:extLst>
          </p:cNvPr>
          <p:cNvSpPr/>
          <p:nvPr/>
        </p:nvSpPr>
        <p:spPr>
          <a:xfrm>
            <a:off x="2206923" y="2157816"/>
            <a:ext cx="1560466" cy="1041168"/>
          </a:xfrm>
          <a:prstGeom prst="chevron">
            <a:avLst>
              <a:gd name="adj" fmla="val 27320"/>
            </a:avLst>
          </a:prstGeom>
          <a:solidFill>
            <a:srgbClr val="32543D">
              <a:alpha val="2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rPr>
              <a:t>SPV supports with baseline survey and target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rPr>
              <a:t>options</a:t>
            </a:r>
          </a:p>
        </p:txBody>
      </p:sp>
      <p:sp>
        <p:nvSpPr>
          <p:cNvPr id="13" name="Arrow: Chevron 12">
            <a:extLst>
              <a:ext uri="{FF2B5EF4-FFF2-40B4-BE49-F238E27FC236}">
                <a16:creationId xmlns:a16="http://schemas.microsoft.com/office/drawing/2014/main" id="{EB44C4E1-E9EC-5D80-1079-46499A7F28C5}"/>
              </a:ext>
            </a:extLst>
          </p:cNvPr>
          <p:cNvSpPr/>
          <p:nvPr/>
        </p:nvSpPr>
        <p:spPr>
          <a:xfrm>
            <a:off x="1002353" y="4279752"/>
            <a:ext cx="1798894" cy="1041168"/>
          </a:xfrm>
          <a:prstGeom prst="chevron">
            <a:avLst>
              <a:gd name="adj" fmla="val 315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pitchFamily="34" charset="0"/>
              </a:rPr>
              <a:t>SPV registers site</a:t>
            </a:r>
            <a:r>
              <a:rPr kumimoji="0" lang="en-GB" sz="1200" b="0" i="0" u="none" strike="noStrike" kern="1200" cap="none" spc="0" normalizeH="0" baseline="30000" noProof="0">
                <a:ln>
                  <a:noFill/>
                </a:ln>
                <a:solidFill>
                  <a:prstClr val="black"/>
                </a:solidFill>
                <a:effectLst/>
                <a:uLnTx/>
                <a:uFillTx/>
                <a:latin typeface="Aptos" panose="020B0004020202020204" pitchFamily="34" charset="0"/>
              </a:rPr>
              <a:t>(2)</a:t>
            </a:r>
          </a:p>
        </p:txBody>
      </p:sp>
      <p:sp>
        <p:nvSpPr>
          <p:cNvPr id="14" name="Arrow: Chevron 13">
            <a:extLst>
              <a:ext uri="{FF2B5EF4-FFF2-40B4-BE49-F238E27FC236}">
                <a16:creationId xmlns:a16="http://schemas.microsoft.com/office/drawing/2014/main" id="{9E01E426-C306-07F5-00A4-9A90E2E6B86A}"/>
              </a:ext>
            </a:extLst>
          </p:cNvPr>
          <p:cNvSpPr/>
          <p:nvPr/>
        </p:nvSpPr>
        <p:spPr>
          <a:xfrm>
            <a:off x="4838300" y="4279752"/>
            <a:ext cx="1798894" cy="1041168"/>
          </a:xfrm>
          <a:prstGeom prst="chevron">
            <a:avLst>
              <a:gd name="adj" fmla="val 31572"/>
            </a:avLst>
          </a:prstGeom>
          <a:solidFill>
            <a:srgbClr val="32543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pitchFamily="34" charset="0"/>
              </a:rPr>
              <a:t>SPV makes sales based on discussions with LPA</a:t>
            </a:r>
            <a:r>
              <a:rPr kumimoji="0" lang="en-GB" sz="1200" b="0" i="0" u="none" strike="noStrike" kern="1200" cap="none" spc="0" normalizeH="0" baseline="30000" noProof="0">
                <a:ln>
                  <a:noFill/>
                </a:ln>
                <a:solidFill>
                  <a:prstClr val="black"/>
                </a:solidFill>
                <a:effectLst/>
                <a:uLnTx/>
                <a:uFillTx/>
                <a:latin typeface="Aptos" panose="020B0004020202020204" pitchFamily="34" charset="0"/>
              </a:rPr>
              <a:t>(3)</a:t>
            </a:r>
            <a:endParaRPr kumimoji="0" lang="en-US" sz="1200" b="0" i="0" u="none" strike="noStrike" kern="1200" cap="none" spc="0" normalizeH="0" baseline="30000" noProof="0">
              <a:ln>
                <a:noFill/>
              </a:ln>
              <a:solidFill>
                <a:prstClr val="black"/>
              </a:solidFill>
              <a:effectLst/>
              <a:uLnTx/>
              <a:uFillTx/>
              <a:latin typeface="Aptos" panose="020B0004020202020204" pitchFamily="34" charset="0"/>
            </a:endParaRPr>
          </a:p>
        </p:txBody>
      </p:sp>
      <p:sp>
        <p:nvSpPr>
          <p:cNvPr id="16" name="Arrow: Chevron 15">
            <a:extLst>
              <a:ext uri="{FF2B5EF4-FFF2-40B4-BE49-F238E27FC236}">
                <a16:creationId xmlns:a16="http://schemas.microsoft.com/office/drawing/2014/main" id="{3682CDEF-4A9F-9D1C-5B61-0C1F77232AEF}"/>
              </a:ext>
            </a:extLst>
          </p:cNvPr>
          <p:cNvSpPr/>
          <p:nvPr/>
        </p:nvSpPr>
        <p:spPr>
          <a:xfrm>
            <a:off x="6444459" y="4279752"/>
            <a:ext cx="1798894" cy="1041168"/>
          </a:xfrm>
          <a:prstGeom prst="chevron">
            <a:avLst>
              <a:gd name="adj" fmla="val 31572"/>
            </a:avLst>
          </a:prstGeom>
          <a:solidFill>
            <a:srgbClr val="32543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pitchFamily="34" charset="0"/>
              </a:rPr>
              <a:t>SPV records unit sales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pitchFamily="34" charset="0"/>
              </a:rPr>
              <a:t>on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pitchFamily="34" charset="0"/>
              </a:rPr>
              <a:t>register</a:t>
            </a:r>
          </a:p>
        </p:txBody>
      </p:sp>
      <p:sp>
        <p:nvSpPr>
          <p:cNvPr id="17" name="Arrow: Chevron 16">
            <a:extLst>
              <a:ext uri="{FF2B5EF4-FFF2-40B4-BE49-F238E27FC236}">
                <a16:creationId xmlns:a16="http://schemas.microsoft.com/office/drawing/2014/main" id="{42586435-602F-85F9-3FD1-B2AFDEBAC6B0}"/>
              </a:ext>
            </a:extLst>
          </p:cNvPr>
          <p:cNvSpPr/>
          <p:nvPr/>
        </p:nvSpPr>
        <p:spPr>
          <a:xfrm>
            <a:off x="8050618" y="4279752"/>
            <a:ext cx="1798894" cy="1041168"/>
          </a:xfrm>
          <a:prstGeom prst="chevron">
            <a:avLst>
              <a:gd name="adj" fmla="val 31572"/>
            </a:avLst>
          </a:prstGeom>
          <a:solidFill>
            <a:srgbClr val="32543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pitchFamily="34" charset="0"/>
              </a:rPr>
              <a:t>SPV and LPA undertake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pitchFamily="34" charset="0"/>
              </a:rPr>
              <a:t>monitoring and reporting</a:t>
            </a:r>
          </a:p>
        </p:txBody>
      </p:sp>
      <p:sp>
        <p:nvSpPr>
          <p:cNvPr id="18" name="Arrow: Chevron 17">
            <a:extLst>
              <a:ext uri="{FF2B5EF4-FFF2-40B4-BE49-F238E27FC236}">
                <a16:creationId xmlns:a16="http://schemas.microsoft.com/office/drawing/2014/main" id="{415847A5-CC1B-F6FC-A213-D41250817B17}"/>
              </a:ext>
            </a:extLst>
          </p:cNvPr>
          <p:cNvSpPr/>
          <p:nvPr/>
        </p:nvSpPr>
        <p:spPr>
          <a:xfrm>
            <a:off x="775708" y="2157816"/>
            <a:ext cx="1560466" cy="1041168"/>
          </a:xfrm>
          <a:prstGeom prst="chevron">
            <a:avLst>
              <a:gd name="adj" fmla="val 27320"/>
            </a:avLst>
          </a:prstGeom>
          <a:solidFill>
            <a:srgbClr val="32543D">
              <a:alpha val="2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rPr>
              <a:t>LPA identifies site for BNG</a:t>
            </a:r>
          </a:p>
        </p:txBody>
      </p:sp>
      <p:sp>
        <p:nvSpPr>
          <p:cNvPr id="19" name="Arrow: Chevron 18">
            <a:extLst>
              <a:ext uri="{FF2B5EF4-FFF2-40B4-BE49-F238E27FC236}">
                <a16:creationId xmlns:a16="http://schemas.microsoft.com/office/drawing/2014/main" id="{18396103-6848-1390-4283-3FE9E9F21358}"/>
              </a:ext>
            </a:extLst>
          </p:cNvPr>
          <p:cNvSpPr/>
          <p:nvPr/>
        </p:nvSpPr>
        <p:spPr>
          <a:xfrm>
            <a:off x="3606241" y="2160521"/>
            <a:ext cx="1560466" cy="1041168"/>
          </a:xfrm>
          <a:prstGeom prst="chevron">
            <a:avLst>
              <a:gd name="adj" fmla="val 28737"/>
            </a:avLst>
          </a:prstGeom>
          <a:solidFill>
            <a:srgbClr val="32543D">
              <a:alpha val="2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rPr>
              <a:t>SPV supports with costings and financial viability</a:t>
            </a:r>
          </a:p>
        </p:txBody>
      </p:sp>
      <p:sp>
        <p:nvSpPr>
          <p:cNvPr id="20" name="Arrow: Chevron 19">
            <a:extLst>
              <a:ext uri="{FF2B5EF4-FFF2-40B4-BE49-F238E27FC236}">
                <a16:creationId xmlns:a16="http://schemas.microsoft.com/office/drawing/2014/main" id="{289F3962-CB0C-061F-088C-F9C244CAC7C8}"/>
              </a:ext>
            </a:extLst>
          </p:cNvPr>
          <p:cNvSpPr/>
          <p:nvPr/>
        </p:nvSpPr>
        <p:spPr>
          <a:xfrm>
            <a:off x="6389975" y="2160521"/>
            <a:ext cx="1560466" cy="1041168"/>
          </a:xfrm>
          <a:prstGeom prst="chevron">
            <a:avLst>
              <a:gd name="adj" fmla="val 28737"/>
            </a:avLst>
          </a:prstGeom>
          <a:solidFill>
            <a:srgbClr val="32543D">
              <a:alpha val="2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pitchFamily="34" charset="0"/>
              </a:rPr>
              <a:t>LPA takes the site to cabinet for approval</a:t>
            </a:r>
          </a:p>
        </p:txBody>
      </p:sp>
      <p:sp>
        <p:nvSpPr>
          <p:cNvPr id="21" name="Arrow: Chevron 20">
            <a:extLst>
              <a:ext uri="{FF2B5EF4-FFF2-40B4-BE49-F238E27FC236}">
                <a16:creationId xmlns:a16="http://schemas.microsoft.com/office/drawing/2014/main" id="{32632BB6-0612-42A9-D1F3-8A2FE61D6090}"/>
              </a:ext>
            </a:extLst>
          </p:cNvPr>
          <p:cNvSpPr/>
          <p:nvPr/>
        </p:nvSpPr>
        <p:spPr>
          <a:xfrm>
            <a:off x="9146514" y="2130625"/>
            <a:ext cx="1560466" cy="1041168"/>
          </a:xfrm>
          <a:prstGeom prst="chevron">
            <a:avLst>
              <a:gd name="adj" fmla="val 28737"/>
            </a:avLst>
          </a:prstGeom>
          <a:solidFill>
            <a:srgbClr val="32543D">
              <a:alpha val="2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pitchFamily="34" charset="0"/>
              </a:rPr>
              <a:t>SPV and LPA sign a S106 and MSA</a:t>
            </a:r>
          </a:p>
        </p:txBody>
      </p:sp>
      <p:sp>
        <p:nvSpPr>
          <p:cNvPr id="22" name="Rectangle: Rounded Corners 21">
            <a:extLst>
              <a:ext uri="{FF2B5EF4-FFF2-40B4-BE49-F238E27FC236}">
                <a16:creationId xmlns:a16="http://schemas.microsoft.com/office/drawing/2014/main" id="{15206BE9-F160-4F8E-E057-2A43ABD49BED}"/>
              </a:ext>
            </a:extLst>
          </p:cNvPr>
          <p:cNvSpPr/>
          <p:nvPr/>
        </p:nvSpPr>
        <p:spPr>
          <a:xfrm>
            <a:off x="1002352" y="1703179"/>
            <a:ext cx="10410577" cy="264917"/>
          </a:xfrm>
          <a:prstGeom prst="roundRect">
            <a:avLst/>
          </a:prstGeom>
          <a:solidFill>
            <a:srgbClr val="32543D"/>
          </a:solidFill>
          <a:ln>
            <a:solidFill>
              <a:srgbClr val="2E97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ptos" panose="020B0004020202020204" pitchFamily="34" charset="0"/>
              </a:rPr>
              <a:t>Development phase</a:t>
            </a:r>
          </a:p>
        </p:txBody>
      </p:sp>
      <p:sp>
        <p:nvSpPr>
          <p:cNvPr id="23" name="Rectangle: Rounded Corners 22">
            <a:extLst>
              <a:ext uri="{FF2B5EF4-FFF2-40B4-BE49-F238E27FC236}">
                <a16:creationId xmlns:a16="http://schemas.microsoft.com/office/drawing/2014/main" id="{45C3DBD4-5401-249D-88E4-A1C3F9964472}"/>
              </a:ext>
            </a:extLst>
          </p:cNvPr>
          <p:cNvSpPr/>
          <p:nvPr/>
        </p:nvSpPr>
        <p:spPr>
          <a:xfrm>
            <a:off x="1002354" y="3814546"/>
            <a:ext cx="3217222" cy="264917"/>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ptos" panose="020B0004020202020204" pitchFamily="34" charset="0"/>
              </a:rPr>
              <a:t> Implementation phase</a:t>
            </a:r>
          </a:p>
        </p:txBody>
      </p:sp>
      <p:sp>
        <p:nvSpPr>
          <p:cNvPr id="24" name="Rectangle: Rounded Corners 23">
            <a:extLst>
              <a:ext uri="{FF2B5EF4-FFF2-40B4-BE49-F238E27FC236}">
                <a16:creationId xmlns:a16="http://schemas.microsoft.com/office/drawing/2014/main" id="{A565A39F-B212-71BA-507F-4723F8C47F4F}"/>
              </a:ext>
            </a:extLst>
          </p:cNvPr>
          <p:cNvSpPr/>
          <p:nvPr/>
        </p:nvSpPr>
        <p:spPr>
          <a:xfrm>
            <a:off x="4801581" y="3814546"/>
            <a:ext cx="6611348" cy="264917"/>
          </a:xfrm>
          <a:prstGeom prst="roundRect">
            <a:avLst/>
          </a:prstGeom>
          <a:solidFill>
            <a:srgbClr val="32543D">
              <a:alpha val="80000"/>
            </a:srgb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ptos" panose="020B0004020202020204" pitchFamily="34" charset="0"/>
              </a:rPr>
              <a:t>Maintenance phase</a:t>
            </a:r>
          </a:p>
        </p:txBody>
      </p:sp>
      <p:sp>
        <p:nvSpPr>
          <p:cNvPr id="25" name="Arrow: Chevron 24">
            <a:extLst>
              <a:ext uri="{FF2B5EF4-FFF2-40B4-BE49-F238E27FC236}">
                <a16:creationId xmlns:a16="http://schemas.microsoft.com/office/drawing/2014/main" id="{513A7628-876C-E4F7-189C-32703659921D}"/>
              </a:ext>
            </a:extLst>
          </p:cNvPr>
          <p:cNvSpPr/>
          <p:nvPr/>
        </p:nvSpPr>
        <p:spPr>
          <a:xfrm>
            <a:off x="2714604" y="4279752"/>
            <a:ext cx="1798894" cy="1041168"/>
          </a:xfrm>
          <a:prstGeom prst="chevron">
            <a:avLst>
              <a:gd name="adj" fmla="val 315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rPr>
              <a:t>   LPA starts h</a:t>
            </a:r>
            <a:r>
              <a:rPr kumimoji="0" lang="en-GB" sz="1200" b="0" i="0" u="none" strike="noStrike" kern="1200" cap="none" spc="0" normalizeH="0" baseline="0" noProof="0" err="1">
                <a:ln>
                  <a:noFill/>
                </a:ln>
                <a:solidFill>
                  <a:prstClr val="black"/>
                </a:solidFill>
                <a:effectLst/>
                <a:uLnTx/>
                <a:uFillTx/>
                <a:latin typeface="Aptos" panose="020B0004020202020204" pitchFamily="34" charset="0"/>
              </a:rPr>
              <a:t>abitat</a:t>
            </a:r>
            <a:r>
              <a:rPr kumimoji="0" lang="en-GB" sz="1200" b="0" i="0" u="none" strike="noStrike" kern="1200" cap="none" spc="0" normalizeH="0" baseline="0" noProof="0">
                <a:ln>
                  <a:noFill/>
                </a:ln>
                <a:solidFill>
                  <a:prstClr val="black"/>
                </a:solidFill>
                <a:effectLst/>
                <a:uLnTx/>
                <a:uFillTx/>
                <a:latin typeface="Aptos" panose="020B0004020202020204" pitchFamily="34" charset="0"/>
              </a:rPr>
              <a:t> restoration</a:t>
            </a:r>
            <a:endParaRPr kumimoji="0" lang="en-US" sz="1200" b="0" i="0" u="none" strike="noStrike" kern="1200" cap="none" spc="0" normalizeH="0" baseline="0" noProof="0">
              <a:ln>
                <a:noFill/>
              </a:ln>
              <a:solidFill>
                <a:prstClr val="black"/>
              </a:solidFill>
              <a:effectLst/>
              <a:uLnTx/>
              <a:uFillTx/>
              <a:latin typeface="Aptos" panose="020B0004020202020204" pitchFamily="34" charset="0"/>
            </a:endParaRPr>
          </a:p>
        </p:txBody>
      </p:sp>
      <p:cxnSp>
        <p:nvCxnSpPr>
          <p:cNvPr id="26" name="Connector: Elbow 25">
            <a:extLst>
              <a:ext uri="{FF2B5EF4-FFF2-40B4-BE49-F238E27FC236}">
                <a16:creationId xmlns:a16="http://schemas.microsoft.com/office/drawing/2014/main" id="{44328D03-0756-4D1B-ED1A-1038C25EC2E1}"/>
              </a:ext>
            </a:extLst>
          </p:cNvPr>
          <p:cNvCxnSpPr>
            <a:cxnSpLocks/>
            <a:stCxn id="32" idx="3"/>
            <a:endCxn id="13" idx="1"/>
          </p:cNvCxnSpPr>
          <p:nvPr/>
        </p:nvCxnSpPr>
        <p:spPr>
          <a:xfrm flipH="1">
            <a:off x="1331071" y="2656122"/>
            <a:ext cx="10724630" cy="2144214"/>
          </a:xfrm>
          <a:prstGeom prst="bentConnector5">
            <a:avLst>
              <a:gd name="adj1" fmla="val -248"/>
              <a:gd name="adj2" fmla="val 39587"/>
              <a:gd name="adj3" fmla="val 104016"/>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6DE2656-7945-AD16-3D75-0796D6685B12}"/>
              </a:ext>
            </a:extLst>
          </p:cNvPr>
          <p:cNvCxnSpPr>
            <a:cxnSpLocks/>
            <a:endCxn id="14" idx="1"/>
          </p:cNvCxnSpPr>
          <p:nvPr/>
        </p:nvCxnSpPr>
        <p:spPr>
          <a:xfrm>
            <a:off x="4535137" y="4800336"/>
            <a:ext cx="631881" cy="0"/>
          </a:xfrm>
          <a:prstGeom prst="straightConnector1">
            <a:avLst/>
          </a:prstGeom>
          <a:ln w="28575">
            <a:solidFill>
              <a:srgbClr val="FFA366"/>
            </a:solidFill>
            <a:tailEnd type="triangle"/>
          </a:ln>
        </p:spPr>
        <p:style>
          <a:lnRef idx="1">
            <a:schemeClr val="accent1"/>
          </a:lnRef>
          <a:fillRef idx="0">
            <a:schemeClr val="accent1"/>
          </a:fillRef>
          <a:effectRef idx="0">
            <a:schemeClr val="accent1"/>
          </a:effectRef>
          <a:fontRef idx="minor">
            <a:schemeClr val="tx1"/>
          </a:fontRef>
        </p:style>
      </p:cxnSp>
      <p:sp>
        <p:nvSpPr>
          <p:cNvPr id="28" name="Arrow: Left-Right 27">
            <a:extLst>
              <a:ext uri="{FF2B5EF4-FFF2-40B4-BE49-F238E27FC236}">
                <a16:creationId xmlns:a16="http://schemas.microsoft.com/office/drawing/2014/main" id="{5AAD8F78-0287-77BA-7800-00BA7DDFDF55}"/>
              </a:ext>
            </a:extLst>
          </p:cNvPr>
          <p:cNvSpPr/>
          <p:nvPr/>
        </p:nvSpPr>
        <p:spPr>
          <a:xfrm>
            <a:off x="4838300" y="5388805"/>
            <a:ext cx="6413633" cy="452699"/>
          </a:xfrm>
          <a:prstGeom prst="leftRightArrow">
            <a:avLst/>
          </a:prstGeom>
          <a:solidFill>
            <a:schemeClr val="accent2">
              <a:lumMod val="20000"/>
              <a:lumOff val="8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97436"/>
                </a:solidFill>
                <a:effectLst/>
                <a:uLnTx/>
                <a:uFillTx/>
                <a:latin typeface="Aptos" panose="020B0004020202020204" pitchFamily="34" charset="0"/>
              </a:rPr>
              <a:t>+≥30 years</a:t>
            </a:r>
          </a:p>
        </p:txBody>
      </p:sp>
      <p:sp>
        <p:nvSpPr>
          <p:cNvPr id="29" name="Arrow: Chevron 28">
            <a:extLst>
              <a:ext uri="{FF2B5EF4-FFF2-40B4-BE49-F238E27FC236}">
                <a16:creationId xmlns:a16="http://schemas.microsoft.com/office/drawing/2014/main" id="{F41ED1DA-9017-FDF1-9C6A-0F2A19B06A9F}"/>
              </a:ext>
            </a:extLst>
          </p:cNvPr>
          <p:cNvSpPr/>
          <p:nvPr/>
        </p:nvSpPr>
        <p:spPr>
          <a:xfrm>
            <a:off x="9656778" y="4279752"/>
            <a:ext cx="1798894" cy="1041168"/>
          </a:xfrm>
          <a:prstGeom prst="chevron">
            <a:avLst>
              <a:gd name="adj" fmla="val 31572"/>
            </a:avLst>
          </a:prstGeom>
          <a:solidFill>
            <a:srgbClr val="32543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pitchFamily="34" charset="0"/>
              </a:rPr>
              <a:t>Surpluses are shared and re-invested </a:t>
            </a:r>
          </a:p>
        </p:txBody>
      </p:sp>
      <p:sp>
        <p:nvSpPr>
          <p:cNvPr id="30" name="Arrow: Chevron 29">
            <a:extLst>
              <a:ext uri="{FF2B5EF4-FFF2-40B4-BE49-F238E27FC236}">
                <a16:creationId xmlns:a16="http://schemas.microsoft.com/office/drawing/2014/main" id="{D3C4B319-2742-A615-55C6-E835A97D509D}"/>
              </a:ext>
            </a:extLst>
          </p:cNvPr>
          <p:cNvSpPr/>
          <p:nvPr/>
        </p:nvSpPr>
        <p:spPr>
          <a:xfrm>
            <a:off x="4994932" y="2168915"/>
            <a:ext cx="1560466" cy="1041168"/>
          </a:xfrm>
          <a:prstGeom prst="chevron">
            <a:avLst>
              <a:gd name="adj" fmla="val 28737"/>
            </a:avLst>
          </a:prstGeom>
          <a:solidFill>
            <a:srgbClr val="32543D">
              <a:alpha val="2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rPr>
              <a:t>SPV and LPA assess preferred funding route</a:t>
            </a:r>
          </a:p>
        </p:txBody>
      </p:sp>
      <p:sp>
        <p:nvSpPr>
          <p:cNvPr id="31" name="Arrow: Chevron 30">
            <a:extLst>
              <a:ext uri="{FF2B5EF4-FFF2-40B4-BE49-F238E27FC236}">
                <a16:creationId xmlns:a16="http://schemas.microsoft.com/office/drawing/2014/main" id="{16A56B73-B1A0-1565-7690-F561CB7BE71E}"/>
              </a:ext>
            </a:extLst>
          </p:cNvPr>
          <p:cNvSpPr/>
          <p:nvPr/>
        </p:nvSpPr>
        <p:spPr>
          <a:xfrm>
            <a:off x="7772306" y="2147459"/>
            <a:ext cx="1560466" cy="1041168"/>
          </a:xfrm>
          <a:prstGeom prst="chevron">
            <a:avLst>
              <a:gd name="adj" fmla="val 28737"/>
            </a:avLst>
          </a:prstGeom>
          <a:solidFill>
            <a:srgbClr val="32543D">
              <a:alpha val="2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pitchFamily="34" charset="0"/>
              </a:rPr>
              <a:t>SPV and LPA advertise EOIs on the lease and sign agreement</a:t>
            </a:r>
          </a:p>
        </p:txBody>
      </p:sp>
      <p:sp>
        <p:nvSpPr>
          <p:cNvPr id="32" name="Arrow: Chevron 31">
            <a:extLst>
              <a:ext uri="{FF2B5EF4-FFF2-40B4-BE49-F238E27FC236}">
                <a16:creationId xmlns:a16="http://schemas.microsoft.com/office/drawing/2014/main" id="{B50D7A4B-52EC-1E9B-534A-4BA56A804B70}"/>
              </a:ext>
            </a:extLst>
          </p:cNvPr>
          <p:cNvSpPr/>
          <p:nvPr/>
        </p:nvSpPr>
        <p:spPr>
          <a:xfrm>
            <a:off x="10495235" y="2135538"/>
            <a:ext cx="1560466" cy="1041168"/>
          </a:xfrm>
          <a:prstGeom prst="chevron">
            <a:avLst>
              <a:gd name="adj" fmla="val 28737"/>
            </a:avLst>
          </a:prstGeom>
          <a:solidFill>
            <a:srgbClr val="32543D">
              <a:alpha val="2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pitchFamily="34" charset="0"/>
              </a:rPr>
              <a:t>SPV and LPA agree an HMMP for the site</a:t>
            </a:r>
          </a:p>
        </p:txBody>
      </p:sp>
      <p:sp>
        <p:nvSpPr>
          <p:cNvPr id="4" name="TextBox 3">
            <a:extLst>
              <a:ext uri="{FF2B5EF4-FFF2-40B4-BE49-F238E27FC236}">
                <a16:creationId xmlns:a16="http://schemas.microsoft.com/office/drawing/2014/main" id="{659C5256-36B9-5D19-86E4-B90FF3E7911B}"/>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prstClr val="black"/>
                </a:solidFill>
                <a:latin typeface="Aptos" panose="02110004020202020204"/>
              </a:rPr>
              <a:t>49</a:t>
            </a:r>
            <a:endParaRPr lang="en-GB" sz="1200">
              <a:solidFill>
                <a:prstClr val="black"/>
              </a:solidFill>
              <a:latin typeface="Aptos" panose="02110004020202020204"/>
            </a:endParaRPr>
          </a:p>
        </p:txBody>
      </p:sp>
      <p:sp>
        <p:nvSpPr>
          <p:cNvPr id="3" name="TextBox 2">
            <a:extLst>
              <a:ext uri="{FF2B5EF4-FFF2-40B4-BE49-F238E27FC236}">
                <a16:creationId xmlns:a16="http://schemas.microsoft.com/office/drawing/2014/main" id="{F38BDCFC-DF9D-7076-C96C-2618C893E8C0}"/>
              </a:ext>
            </a:extLst>
          </p:cNvPr>
          <p:cNvSpPr txBox="1"/>
          <p:nvPr/>
        </p:nvSpPr>
        <p:spPr>
          <a:xfrm>
            <a:off x="408702" y="265319"/>
            <a:ext cx="11213224" cy="601255"/>
          </a:xfrm>
          <a:prstGeom prst="rect">
            <a:avLst/>
          </a:prstGeom>
          <a:noFill/>
        </p:spPr>
        <p:txBody>
          <a:bodyPr wrap="square" lIns="91440" tIns="45720" rIns="91440" bIns="45720" anchor="t">
            <a:spAutoFit/>
          </a:bodyPr>
          <a:lstStyle/>
          <a:p>
            <a:pPr>
              <a:lnSpc>
                <a:spcPct val="107000"/>
              </a:lnSpc>
              <a:defRPr/>
            </a:pPr>
            <a:r>
              <a:rPr lang="en-US" sz="3200" b="1">
                <a:solidFill>
                  <a:srgbClr val="32543D"/>
                </a:solidFill>
                <a:latin typeface="Aptos"/>
                <a:ea typeface="Calibri"/>
                <a:cs typeface="Arial"/>
              </a:rPr>
              <a:t>BNG site journey </a:t>
            </a:r>
          </a:p>
        </p:txBody>
      </p:sp>
    </p:spTree>
    <p:extLst>
      <p:ext uri="{BB962C8B-B14F-4D97-AF65-F5344CB8AC3E}">
        <p14:creationId xmlns:p14="http://schemas.microsoft.com/office/powerpoint/2010/main" val="1569342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28AA00-6BB4-FE94-CAE2-722E90E68F18}"/>
              </a:ext>
            </a:extLst>
          </p:cNvPr>
          <p:cNvSpPr/>
          <p:nvPr/>
        </p:nvSpPr>
        <p:spPr>
          <a:xfrm>
            <a:off x="2" y="0"/>
            <a:ext cx="5858538" cy="6858000"/>
          </a:xfrm>
          <a:prstGeom prst="rect">
            <a:avLst/>
          </a:prstGeom>
          <a:solidFill>
            <a:srgbClr val="33543D"/>
          </a:solidFill>
          <a:ln>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0E7666A-DFD7-C083-4B45-A688FA39BDAE}"/>
              </a:ext>
            </a:extLst>
          </p:cNvPr>
          <p:cNvSpPr>
            <a:spLocks noGrp="1"/>
          </p:cNvSpPr>
          <p:nvPr>
            <p:ph type="title"/>
          </p:nvPr>
        </p:nvSpPr>
        <p:spPr>
          <a:xfrm>
            <a:off x="409323" y="243744"/>
            <a:ext cx="2374338" cy="565459"/>
          </a:xfrm>
        </p:spPr>
        <p:txBody>
          <a:bodyPr>
            <a:normAutofit fontScale="90000"/>
          </a:bodyPr>
          <a:lstStyle/>
          <a:p>
            <a:r>
              <a:rPr lang="en-GB" sz="4000" b="1">
                <a:solidFill>
                  <a:schemeClr val="bg1"/>
                </a:solidFill>
              </a:rPr>
              <a:t>Contents</a:t>
            </a:r>
          </a:p>
        </p:txBody>
      </p:sp>
      <p:sp>
        <p:nvSpPr>
          <p:cNvPr id="3" name="Content Placeholder 2">
            <a:extLst>
              <a:ext uri="{FF2B5EF4-FFF2-40B4-BE49-F238E27FC236}">
                <a16:creationId xmlns:a16="http://schemas.microsoft.com/office/drawing/2014/main" id="{9000CC7E-3CBE-3C27-726E-7D5A37705EE2}"/>
              </a:ext>
            </a:extLst>
          </p:cNvPr>
          <p:cNvSpPr>
            <a:spLocks noGrp="1"/>
          </p:cNvSpPr>
          <p:nvPr>
            <p:ph idx="1"/>
          </p:nvPr>
        </p:nvSpPr>
        <p:spPr>
          <a:xfrm>
            <a:off x="838200" y="2434201"/>
            <a:ext cx="3822189" cy="3742762"/>
          </a:xfrm>
        </p:spPr>
        <p:txBody>
          <a:bodyPr>
            <a:normAutofit/>
          </a:bodyPr>
          <a:lstStyle/>
          <a:p>
            <a:endParaRPr lang="en-GB" sz="2000"/>
          </a:p>
          <a:p>
            <a:endParaRPr lang="en-GB" sz="2000"/>
          </a:p>
        </p:txBody>
      </p:sp>
      <p:sp>
        <p:nvSpPr>
          <p:cNvPr id="5" name="Content Placeholder 3">
            <a:extLst>
              <a:ext uri="{FF2B5EF4-FFF2-40B4-BE49-F238E27FC236}">
                <a16:creationId xmlns:a16="http://schemas.microsoft.com/office/drawing/2014/main" id="{A104ABFD-70AE-B47E-2104-CA8F0D728C01}"/>
              </a:ext>
            </a:extLst>
          </p:cNvPr>
          <p:cNvSpPr txBox="1">
            <a:spLocks/>
          </p:cNvSpPr>
          <p:nvPr/>
        </p:nvSpPr>
        <p:spPr>
          <a:xfrm>
            <a:off x="655318" y="1052947"/>
            <a:ext cx="5370859" cy="6478697"/>
          </a:xfrm>
          <a:prstGeom prst="rect">
            <a:avLst/>
          </a:prstGeom>
        </p:spPr>
        <p:txBody>
          <a:bodyPr vert="horz" wrap="square" lIns="91440" tIns="45720" rIns="91440" bIns="45720" numCol="1" rtlCol="0" anchor="t">
            <a:spAutoFit/>
          </a:bodyPr>
          <a:lstStyle>
            <a:lvl1pPr marL="128591" indent="-128591" algn="l" defTabSz="514363" rtl="0" eaLnBrk="1" latinLnBrk="0" hangingPunct="1">
              <a:lnSpc>
                <a:spcPct val="100000"/>
              </a:lnSpc>
              <a:spcBef>
                <a:spcPts val="900"/>
              </a:spcBef>
              <a:buFont typeface="Arial" panose="020B0604020202020204" pitchFamily="34" charset="0"/>
              <a:buChar char="•"/>
              <a:defRPr sz="1200" kern="1200">
                <a:solidFill>
                  <a:schemeClr val="bg1"/>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63"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effectLst/>
                <a:uLnTx/>
                <a:uFillTx/>
                <a:latin typeface="Calibri" panose="020F0502020204030204"/>
                <a:ea typeface="+mn-ea"/>
                <a:cs typeface="Calibri" panose="020F0502020204030204"/>
              </a:rPr>
              <a:t>Executive </a:t>
            </a:r>
            <a:r>
              <a:rPr lang="en-US" sz="1400" b="1">
                <a:latin typeface="Calibri" panose="020F0502020204030204"/>
                <a:cs typeface="Calibri" panose="020F0502020204030204"/>
              </a:rPr>
              <a:t>s</a:t>
            </a:r>
            <a:r>
              <a:rPr kumimoji="0" lang="en-US" sz="1400" b="1" i="0" u="none" strike="noStrike" kern="1200" cap="none" spc="0" normalizeH="0" baseline="0" noProof="0" err="1">
                <a:ln>
                  <a:noFill/>
                </a:ln>
                <a:effectLst/>
                <a:uLnTx/>
                <a:uFillTx/>
                <a:latin typeface="Calibri" panose="020F0502020204030204"/>
                <a:ea typeface="+mn-ea"/>
                <a:cs typeface="Calibri" panose="020F0502020204030204"/>
              </a:rPr>
              <a:t>ummary</a:t>
            </a:r>
            <a:r>
              <a:rPr kumimoji="0" lang="en-US" sz="1400" b="1" i="0" u="none" strike="noStrike" kern="1200" cap="none" spc="0" normalizeH="0" baseline="0" noProof="0">
                <a:ln>
                  <a:noFill/>
                </a:ln>
                <a:effectLst/>
                <a:uLnTx/>
                <a:uFillTx/>
                <a:latin typeface="Calibri" panose="020F0502020204030204"/>
                <a:ea typeface="+mn-ea"/>
                <a:cs typeface="Calibri" panose="020F0502020204030204"/>
              </a:rPr>
              <a:t>						6				</a:t>
            </a:r>
            <a:r>
              <a:rPr kumimoji="0" lang="en-US" sz="1400" b="1" i="0" strike="noStrike" kern="1200" cap="none" spc="0" normalizeH="0" baseline="0" noProof="0">
                <a:ln>
                  <a:noFill/>
                </a:ln>
                <a:effectLst/>
                <a:uLnTx/>
                <a:uFillTx/>
                <a:latin typeface="Calibri" panose="020F0502020204030204"/>
                <a:ea typeface="+mn-ea"/>
                <a:cs typeface="Calibri" panose="020F0502020204030204"/>
              </a:rPr>
              <a:t>					</a:t>
            </a:r>
          </a:p>
          <a:p>
            <a:pPr marL="0" marR="0" lvl="0" indent="0" algn="l" defTabSz="514363"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nn-NO" sz="1400" b="1" i="0" strike="noStrike" kern="1200" cap="none" spc="0" normalizeH="0" baseline="0" noProof="0">
                <a:ln>
                  <a:noFill/>
                </a:ln>
                <a:effectLst/>
                <a:uLnTx/>
                <a:uFillTx/>
                <a:latin typeface="Calibri" panose="020F0502020204030204"/>
                <a:ea typeface="+mn-ea"/>
                <a:cs typeface="+mn-cs"/>
              </a:rPr>
              <a:t>Natural capital in the West Midlands			7</a:t>
            </a:r>
            <a:endParaRPr lang="en-GB" sz="1400" b="1"/>
          </a:p>
          <a:p>
            <a:pPr marL="0" marR="0" lvl="0" indent="0" algn="l" defTabSz="514363" rtl="0" eaLnBrk="1" fontAlgn="auto" latinLnBrk="0" hangingPunct="1">
              <a:lnSpc>
                <a:spcPct val="100000"/>
              </a:lnSpc>
              <a:spcBef>
                <a:spcPts val="300"/>
              </a:spcBef>
              <a:spcAft>
                <a:spcPts val="0"/>
              </a:spcAft>
              <a:buClrTx/>
              <a:buSzTx/>
              <a:buFont typeface="Arial" panose="020B0604020202020204" pitchFamily="34" charset="0"/>
              <a:buNone/>
              <a:tabLst/>
              <a:defRPr/>
            </a:pPr>
            <a:r>
              <a:rPr lang="nn-NO" sz="1400" b="1">
                <a:latin typeface="Calibri" panose="020F0502020204030204"/>
              </a:rPr>
              <a:t>	</a:t>
            </a:r>
            <a:r>
              <a:rPr kumimoji="0" lang="nn-NO" sz="1400" b="1" i="0" strike="noStrike" kern="1200" cap="none" spc="0" normalizeH="0" baseline="0" noProof="0">
                <a:ln>
                  <a:noFill/>
                </a:ln>
                <a:effectLst/>
                <a:uLnTx/>
                <a:uFillTx/>
                <a:latin typeface="Calibri" panose="020F0502020204030204"/>
                <a:ea typeface="+mn-ea"/>
                <a:cs typeface="+mn-cs"/>
              </a:rPr>
              <a:t>		</a:t>
            </a:r>
            <a:endParaRPr lang="nn-NO" sz="1400" b="1">
              <a:latin typeface="Calibri" panose="020F0502020204030204"/>
            </a:endParaRPr>
          </a:p>
          <a:p>
            <a:pPr marL="0" marR="0" lvl="0" indent="0" algn="l" defTabSz="514363"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nn-NO" sz="1400" b="1" i="0" u="none" strike="noStrike" kern="1200" cap="none" spc="0" normalizeH="0" baseline="0" noProof="0">
                <a:ln>
                  <a:noFill/>
                </a:ln>
                <a:effectLst/>
                <a:uLnTx/>
                <a:uFillTx/>
                <a:latin typeface="Calibri" panose="020F0502020204030204"/>
                <a:ea typeface="+mn-ea"/>
                <a:cs typeface="+mn-cs"/>
              </a:rPr>
              <a:t>Local Investment in Natural Capital	 programme		1</a:t>
            </a:r>
            <a:r>
              <a:rPr lang="nn-NO" sz="1400" b="1">
                <a:latin typeface="Calibri" panose="020F0502020204030204"/>
              </a:rPr>
              <a:t>5</a:t>
            </a:r>
            <a:r>
              <a:rPr kumimoji="0" lang="nn-NO" sz="1400" b="1" i="0" u="none" strike="noStrike" kern="1200" cap="none" spc="0" normalizeH="0" baseline="0" noProof="0">
                <a:ln>
                  <a:noFill/>
                </a:ln>
                <a:effectLst/>
                <a:uLnTx/>
                <a:uFillTx/>
                <a:latin typeface="Calibri" panose="020F0502020204030204"/>
                <a:ea typeface="+mn-ea"/>
                <a:cs typeface="+mn-cs"/>
              </a:rPr>
              <a:t>				</a:t>
            </a:r>
            <a:endParaRPr kumimoji="0" lang="en-US" sz="1400" b="1" i="0" u="none" strike="noStrike" kern="1200" cap="none" spc="0" normalizeH="0" baseline="0" noProof="0">
              <a:ln>
                <a:noFill/>
              </a:ln>
              <a:effectLst/>
              <a:uLnTx/>
              <a:uFillTx/>
              <a:latin typeface="Calibri" panose="020F0502020204030204"/>
              <a:ea typeface="+mn-ea"/>
              <a:cs typeface="Calibri" panose="020F0502020204030204"/>
            </a:endParaRPr>
          </a:p>
          <a:p>
            <a:pPr marL="0" marR="0" lvl="0" indent="0" algn="l" defTabSz="514363"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400" b="1">
                <a:latin typeface="Calibri" panose="020F0502020204030204"/>
                <a:cs typeface="Calibri" panose="020F0502020204030204"/>
              </a:rPr>
              <a:t>Evidence &amp; market insights					23	</a:t>
            </a:r>
          </a:p>
          <a:p>
            <a:pPr marL="0" indent="0">
              <a:spcBef>
                <a:spcPts val="300"/>
              </a:spcBef>
              <a:buNone/>
              <a:defRPr/>
            </a:pPr>
            <a:endParaRPr lang="nn-NO" sz="1400" b="1">
              <a:latin typeface="Calibri" panose="020F0502020204030204" pitchFamily="34" charset="0"/>
              <a:ea typeface="Calibri" panose="020F0502020204030204" pitchFamily="34" charset="0"/>
              <a:cs typeface="Calibri" panose="020F0502020204030204" pitchFamily="34" charset="0"/>
            </a:endParaRPr>
          </a:p>
          <a:p>
            <a:pPr marL="0" indent="0">
              <a:spcBef>
                <a:spcPts val="300"/>
              </a:spcBef>
              <a:buNone/>
              <a:defRPr/>
            </a:pPr>
            <a:r>
              <a:rPr lang="nn-NO" sz="1400" b="1">
                <a:latin typeface="Calibri" panose="020F0502020204030204" pitchFamily="34" charset="0"/>
                <a:ea typeface="Calibri" panose="020F0502020204030204" pitchFamily="34" charset="0"/>
                <a:cs typeface="Calibri" panose="020F0502020204030204" pitchFamily="34" charset="0"/>
              </a:rPr>
              <a:t>Developing a regional-scale project pipeline		34	</a:t>
            </a:r>
          </a:p>
          <a:p>
            <a:pPr marL="0" indent="0">
              <a:spcBef>
                <a:spcPts val="300"/>
              </a:spcBef>
              <a:buNone/>
              <a:defRPr/>
            </a:pPr>
            <a:endParaRPr lang="nn-NO" sz="1400" b="1">
              <a:latin typeface="Calibri" panose="020F0502020204030204" pitchFamily="34" charset="0"/>
              <a:ea typeface="Calibri" panose="020F0502020204030204" pitchFamily="34" charset="0"/>
              <a:cs typeface="Calibri" panose="020F0502020204030204" pitchFamily="34" charset="0"/>
            </a:endParaRPr>
          </a:p>
          <a:p>
            <a:pPr marL="0" indent="0">
              <a:spcBef>
                <a:spcPts val="300"/>
              </a:spcBef>
              <a:buNone/>
              <a:defRPr/>
            </a:pPr>
            <a:r>
              <a:rPr lang="nn-NO" sz="1400" b="1">
                <a:latin typeface="Calibri" panose="020F0502020204030204" pitchFamily="34" charset="0"/>
                <a:ea typeface="Calibri" panose="020F0502020204030204" pitchFamily="34" charset="0"/>
                <a:cs typeface="Calibri" panose="020F0502020204030204" pitchFamily="34" charset="0"/>
              </a:rPr>
              <a:t>The West Midlands Nature Investment Hub		39		</a:t>
            </a:r>
          </a:p>
          <a:p>
            <a:pPr marL="0" indent="0">
              <a:spcBef>
                <a:spcPts val="300"/>
              </a:spcBef>
              <a:buNone/>
              <a:defRPr/>
            </a:pPr>
            <a:endParaRPr lang="nn-NO" sz="1400" b="1">
              <a:latin typeface="Calibri" panose="020F0502020204030204" pitchFamily="34" charset="0"/>
              <a:ea typeface="Calibri" panose="020F0502020204030204" pitchFamily="34" charset="0"/>
              <a:cs typeface="Calibri" panose="020F0502020204030204" pitchFamily="34" charset="0"/>
            </a:endParaRPr>
          </a:p>
          <a:p>
            <a:pPr marL="0" indent="0">
              <a:spcBef>
                <a:spcPts val="300"/>
              </a:spcBef>
              <a:buNone/>
              <a:defRPr/>
            </a:pPr>
            <a:r>
              <a:rPr lang="nn-NO" sz="1400" b="1">
                <a:latin typeface="Calibri" panose="020F0502020204030204" pitchFamily="34" charset="0"/>
                <a:ea typeface="Calibri" panose="020F0502020204030204" pitchFamily="34" charset="0"/>
                <a:cs typeface="Calibri" panose="020F0502020204030204" pitchFamily="34" charset="0"/>
              </a:rPr>
              <a:t>Accelerator programmes					43</a:t>
            </a:r>
          </a:p>
          <a:p>
            <a:pPr marL="0" indent="0">
              <a:spcBef>
                <a:spcPts val="300"/>
              </a:spcBef>
              <a:buNone/>
              <a:defRPr/>
            </a:pPr>
            <a:endParaRPr lang="en-US" sz="1400" b="1">
              <a:latin typeface="Calibri" panose="020F0502020204030204" pitchFamily="34" charset="0"/>
              <a:ea typeface="Calibri" panose="020F0502020204030204" pitchFamily="34" charset="0"/>
              <a:cs typeface="Calibri" panose="020F0502020204030204" pitchFamily="34" charset="0"/>
            </a:endParaRPr>
          </a:p>
          <a:p>
            <a:pPr marL="0" indent="0">
              <a:spcBef>
                <a:spcPts val="300"/>
              </a:spcBef>
              <a:buNone/>
              <a:defRPr/>
            </a:pPr>
            <a:r>
              <a:rPr lang="en-US" sz="1400" b="1">
                <a:latin typeface="Calibri" panose="020F0502020204030204" pitchFamily="34" charset="0"/>
                <a:ea typeface="Calibri" panose="020F0502020204030204" pitchFamily="34" charset="0"/>
                <a:cs typeface="Calibri" panose="020F0502020204030204" pitchFamily="34" charset="0"/>
              </a:rPr>
              <a:t>Market roles, models, and governance 			55	</a:t>
            </a:r>
          </a:p>
          <a:p>
            <a:pPr marL="0" indent="0">
              <a:spcBef>
                <a:spcPts val="300"/>
              </a:spcBef>
              <a:buNone/>
              <a:defRPr/>
            </a:pPr>
            <a:endParaRPr lang="en-US" sz="1400" b="1">
              <a:latin typeface="Calibri" panose="020F0502020204030204" pitchFamily="34" charset="0"/>
              <a:ea typeface="Calibri" panose="020F0502020204030204" pitchFamily="34" charset="0"/>
              <a:cs typeface="Calibri" panose="020F0502020204030204" pitchFamily="34" charset="0"/>
            </a:endParaRPr>
          </a:p>
          <a:p>
            <a:pPr marL="0" lvl="0" indent="0">
              <a:spcBef>
                <a:spcPts val="300"/>
              </a:spcBef>
              <a:buNone/>
              <a:defRPr/>
            </a:pPr>
            <a:r>
              <a:rPr lang="en-US" sz="1400" b="1">
                <a:latin typeface="Calibri" panose="020F0502020204030204" pitchFamily="34" charset="0"/>
                <a:ea typeface="Calibri" panose="020F0502020204030204" pitchFamily="34" charset="0"/>
                <a:cs typeface="Calibri" panose="020F0502020204030204" pitchFamily="34" charset="0"/>
              </a:rPr>
              <a:t>Conclusions and lessons learnt</a:t>
            </a:r>
            <a:r>
              <a:rPr lang="en-US" sz="1600" b="1">
                <a:latin typeface="Calibri" panose="020F0502020204030204" pitchFamily="34" charset="0"/>
                <a:ea typeface="Calibri" panose="020F0502020204030204" pitchFamily="34" charset="0"/>
                <a:cs typeface="Calibri" panose="020F0502020204030204" pitchFamily="34" charset="0"/>
              </a:rPr>
              <a:t>				63</a:t>
            </a:r>
            <a:r>
              <a:rPr lang="en-US" sz="1600" b="1">
                <a:solidFill>
                  <a:srgbClr val="32543D"/>
                </a:solidFill>
                <a:latin typeface="Calibri" panose="020F0502020204030204" pitchFamily="34" charset="0"/>
                <a:ea typeface="Calibri" panose="020F0502020204030204" pitchFamily="34" charset="0"/>
                <a:cs typeface="Calibri" panose="020F0502020204030204" pitchFamily="34" charset="0"/>
              </a:rPr>
              <a:t>	</a:t>
            </a:r>
          </a:p>
          <a:p>
            <a:pPr marL="0" lvl="0" indent="0">
              <a:spcBef>
                <a:spcPts val="300"/>
              </a:spcBef>
              <a:buNone/>
              <a:defRPr/>
            </a:pPr>
            <a:endParaRPr lang="en-US" sz="1600" b="1">
              <a:solidFill>
                <a:srgbClr val="32543D"/>
              </a:solidFill>
              <a:latin typeface="Calibri" panose="020F0502020204030204" pitchFamily="34" charset="0"/>
              <a:ea typeface="Calibri" panose="020F0502020204030204" pitchFamily="34" charset="0"/>
              <a:cs typeface="Calibri" panose="020F0502020204030204" pitchFamily="34" charset="0"/>
            </a:endParaRPr>
          </a:p>
          <a:p>
            <a:pPr marL="0" lvl="0" indent="0">
              <a:spcBef>
                <a:spcPts val="300"/>
              </a:spcBef>
              <a:buNone/>
              <a:defRPr/>
            </a:pPr>
            <a:r>
              <a:rPr lang="en-US" sz="1600" b="1">
                <a:latin typeface="Calibri" panose="020F0502020204030204" pitchFamily="34" charset="0"/>
                <a:ea typeface="Calibri" panose="020F0502020204030204" pitchFamily="34" charset="0"/>
                <a:cs typeface="Calibri" panose="020F0502020204030204" pitchFamily="34" charset="0"/>
              </a:rPr>
              <a:t>Testimonials						68</a:t>
            </a:r>
          </a:p>
          <a:p>
            <a:pPr marL="0" lvl="0" indent="0">
              <a:spcBef>
                <a:spcPts val="300"/>
              </a:spcBef>
              <a:buNone/>
              <a:defRPr/>
            </a:pPr>
            <a:endParaRPr lang="en-US" sz="1600" b="1">
              <a:latin typeface="Calibri" panose="020F0502020204030204" pitchFamily="34" charset="0"/>
              <a:ea typeface="Calibri" panose="020F0502020204030204" pitchFamily="34" charset="0"/>
              <a:cs typeface="Calibri" panose="020F0502020204030204" pitchFamily="34" charset="0"/>
            </a:endParaRPr>
          </a:p>
          <a:p>
            <a:pPr marL="0" lvl="0" indent="0">
              <a:spcBef>
                <a:spcPts val="300"/>
              </a:spcBef>
              <a:buNone/>
              <a:defRPr/>
            </a:pPr>
            <a:r>
              <a:rPr lang="en-US" sz="1600" b="1">
                <a:latin typeface="Calibri" panose="020F0502020204030204" pitchFamily="34" charset="0"/>
                <a:ea typeface="Calibri" panose="020F0502020204030204" pitchFamily="34" charset="0"/>
                <a:cs typeface="Calibri" panose="020F0502020204030204" pitchFamily="34" charset="0"/>
              </a:rPr>
              <a:t>Get in touch						69</a:t>
            </a:r>
            <a:endParaRPr lang="en-US" b="1">
              <a:latin typeface="Calibri" panose="020F0502020204030204" pitchFamily="34" charset="0"/>
              <a:ea typeface="Calibri" panose="020F0502020204030204" pitchFamily="34" charset="0"/>
              <a:cs typeface="Calibri" panose="020F0502020204030204" pitchFamily="34" charset="0"/>
            </a:endParaRPr>
          </a:p>
          <a:p>
            <a:pPr lvl="1">
              <a:spcBef>
                <a:spcPts val="300"/>
              </a:spcBef>
              <a:defRPr/>
            </a:pPr>
            <a:endParaRPr lang="en-US" b="1">
              <a:solidFill>
                <a:srgbClr val="32543D"/>
              </a:solidFill>
              <a:ea typeface="Calibri"/>
              <a:cs typeface="Arial"/>
            </a:endParaRPr>
          </a:p>
          <a:p>
            <a:pPr marL="0" marR="0" lvl="0" indent="0" algn="l" defTabSz="514363"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nn-NO" b="1" i="0" u="none" strike="noStrike" kern="1200" cap="none" spc="0" normalizeH="0" baseline="0" noProof="0">
                <a:ln>
                  <a:noFill/>
                </a:ln>
                <a:solidFill>
                  <a:srgbClr val="32543D"/>
                </a:solidFill>
                <a:effectLst/>
                <a:uLnTx/>
                <a:uFillTx/>
                <a:latin typeface="Calibri" panose="020F0502020204030204"/>
                <a:ea typeface="+mn-ea"/>
                <a:cs typeface="+mn-cs"/>
              </a:rPr>
              <a:t>	</a:t>
            </a:r>
          </a:p>
          <a:p>
            <a:pPr marL="0" marR="0" lvl="0" indent="0" algn="l" defTabSz="514363"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nn-NO"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514363"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nn-NO"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59CE5B1-1572-5B56-85CD-DB7F8E9C702C}"/>
              </a:ext>
            </a:extLst>
          </p:cNvPr>
          <p:cNvSpPr txBox="1"/>
          <p:nvPr/>
        </p:nvSpPr>
        <p:spPr>
          <a:xfrm>
            <a:off x="167640" y="6365240"/>
            <a:ext cx="3200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5</a:t>
            </a:r>
            <a:endParaRPr lang="en-GB" sz="1200"/>
          </a:p>
        </p:txBody>
      </p:sp>
      <p:pic>
        <p:nvPicPr>
          <p:cNvPr id="8194" name="Picture 2" descr="A grass field with trees and a bench&#10;&#10;Description automatically generated">
            <a:extLst>
              <a:ext uri="{FF2B5EF4-FFF2-40B4-BE49-F238E27FC236}">
                <a16:creationId xmlns:a16="http://schemas.microsoft.com/office/drawing/2014/main" id="{4CC6D935-3AEF-BFAD-7EDB-8DE4DA80E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8540" y="0"/>
            <a:ext cx="6341398" cy="688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669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93AA3-F0CD-C687-870B-705527952A3A}"/>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185D71C4-DC18-3D6A-AF93-58AB47B895DE}"/>
              </a:ext>
            </a:extLst>
          </p:cNvPr>
          <p:cNvSpPr txBox="1">
            <a:spLocks/>
          </p:cNvSpPr>
          <p:nvPr/>
        </p:nvSpPr>
        <p:spPr>
          <a:xfrm>
            <a:off x="408702" y="1100114"/>
            <a:ext cx="11051071" cy="754875"/>
          </a:xfrm>
          <a:prstGeom prst="rect">
            <a:avLst/>
          </a:prstGeom>
        </p:spPr>
        <p:txBody>
          <a:bodyPr vert="horz" lIns="91440" tIns="45720" rIns="91440" bIns="45720" rtlCol="0" anchor="t">
            <a:noAutofit/>
          </a:bodyPr>
          <a:lstStyle>
            <a:defPPr>
              <a:defRPr lang="en-US"/>
            </a:defPPr>
            <a:lvl1pPr marR="0" lvl="0" indent="0" defTabSz="514363" fontAlgn="auto">
              <a:lnSpc>
                <a:spcPct val="100000"/>
              </a:lnSpc>
              <a:spcBef>
                <a:spcPts val="900"/>
              </a:spcBef>
              <a:spcAft>
                <a:spcPts val="0"/>
              </a:spcAft>
              <a:buClrTx/>
              <a:buSzTx/>
              <a:buFont typeface="Arial" panose="020B0604020202020204" pitchFamily="34" charset="0"/>
              <a:buNone/>
              <a:tabLst/>
              <a:defRPr kumimoji="0" b="1" i="0" u="none" strike="noStrike" cap="none" spc="0" normalizeH="0" baseline="0">
                <a:ln>
                  <a:noFill/>
                </a:ln>
                <a:solidFill>
                  <a:srgbClr val="1E243A"/>
                </a:solidFill>
                <a:effectLst/>
                <a:uLnTx/>
                <a:uFillTx/>
              </a:defRPr>
            </a:lvl1pPr>
            <a:lvl2pPr marL="385772" indent="-128591" defTabSz="514363">
              <a:lnSpc>
                <a:spcPct val="100000"/>
              </a:lnSpc>
              <a:spcBef>
                <a:spcPts val="450"/>
              </a:spcBef>
              <a:buFont typeface="Calibri" panose="020F0502020204030204" pitchFamily="34" charset="0"/>
              <a:buChar char="−"/>
              <a:defRPr sz="1200">
                <a:solidFill>
                  <a:schemeClr val="bg1"/>
                </a:solidFill>
              </a:defRPr>
            </a:lvl2pPr>
            <a:lvl3pPr marL="642954" indent="-128591" defTabSz="514363">
              <a:lnSpc>
                <a:spcPct val="100000"/>
              </a:lnSpc>
              <a:spcBef>
                <a:spcPts val="450"/>
              </a:spcBef>
              <a:buFont typeface="Wingdings" panose="05000000000000000000" pitchFamily="2" charset="2"/>
              <a:buChar char="§"/>
              <a:defRPr sz="1200">
                <a:solidFill>
                  <a:schemeClr val="bg1"/>
                </a:solidFill>
              </a:defRPr>
            </a:lvl3pPr>
            <a:lvl4pPr marL="900135" indent="-128591" defTabSz="514363">
              <a:lnSpc>
                <a:spcPct val="100000"/>
              </a:lnSpc>
              <a:spcBef>
                <a:spcPts val="450"/>
              </a:spcBef>
              <a:buFont typeface="Courier New" panose="02070309020205020404" pitchFamily="49" charset="0"/>
              <a:buChar char="o"/>
              <a:defRPr sz="1200">
                <a:solidFill>
                  <a:schemeClr val="bg1"/>
                </a:solidFill>
              </a:defRPr>
            </a:lvl4pPr>
            <a:lvl5pPr marL="1157317" indent="-128591" defTabSz="514363">
              <a:lnSpc>
                <a:spcPct val="100000"/>
              </a:lnSpc>
              <a:spcBef>
                <a:spcPts val="450"/>
              </a:spcBef>
              <a:buFont typeface="Arial" panose="020B0604020202020204" pitchFamily="34" charset="0"/>
              <a:buChar char="•"/>
              <a:defRPr sz="1200">
                <a:solidFill>
                  <a:schemeClr val="bg1"/>
                </a:solidFill>
              </a:defRPr>
            </a:lvl5pPr>
            <a:lvl6pPr marL="1414499" indent="-128591" defTabSz="514363">
              <a:lnSpc>
                <a:spcPct val="90000"/>
              </a:lnSpc>
              <a:spcBef>
                <a:spcPts val="281"/>
              </a:spcBef>
              <a:buFont typeface="Arial" panose="020B0604020202020204" pitchFamily="34" charset="0"/>
              <a:buChar char="•"/>
              <a:defRPr sz="1013"/>
            </a:lvl6pPr>
            <a:lvl7pPr marL="1671680" indent="-128591" defTabSz="514363">
              <a:lnSpc>
                <a:spcPct val="90000"/>
              </a:lnSpc>
              <a:spcBef>
                <a:spcPts val="281"/>
              </a:spcBef>
              <a:buFont typeface="Arial" panose="020B0604020202020204" pitchFamily="34" charset="0"/>
              <a:buChar char="•"/>
              <a:defRPr sz="1013"/>
            </a:lvl7pPr>
            <a:lvl8pPr marL="1928861" indent="-128591" defTabSz="514363">
              <a:lnSpc>
                <a:spcPct val="90000"/>
              </a:lnSpc>
              <a:spcBef>
                <a:spcPts val="281"/>
              </a:spcBef>
              <a:buFont typeface="Arial" panose="020B0604020202020204" pitchFamily="34" charset="0"/>
              <a:buChar char="•"/>
              <a:defRPr sz="1013"/>
            </a:lvl8pPr>
            <a:lvl9pPr marL="2186042" indent="-128591" defTabSz="514363">
              <a:lnSpc>
                <a:spcPct val="90000"/>
              </a:lnSpc>
              <a:spcBef>
                <a:spcPts val="281"/>
              </a:spcBef>
              <a:buFont typeface="Arial" panose="020B0604020202020204" pitchFamily="34" charset="0"/>
              <a:buChar char="•"/>
              <a:defRPr sz="1013"/>
            </a:lvl9pPr>
          </a:lstStyle>
          <a:p>
            <a:r>
              <a:rPr lang="en-US" sz="1200" b="0"/>
              <a:t>As identified through the pipeline process, nature market opportunities are typically oriented towards large-scale rural projects. These markets are often poorly suited to support small scale, urban projects, even where impact/benefits are clear. A nature market specifically for urban greening could unlock new funding for underserved critical green infrastructure in cities.</a:t>
            </a:r>
          </a:p>
          <a:p>
            <a:endParaRPr lang="en-US"/>
          </a:p>
        </p:txBody>
      </p:sp>
      <p:sp>
        <p:nvSpPr>
          <p:cNvPr id="18" name="Rectangle: Rounded Corners 17">
            <a:extLst>
              <a:ext uri="{FF2B5EF4-FFF2-40B4-BE49-F238E27FC236}">
                <a16:creationId xmlns:a16="http://schemas.microsoft.com/office/drawing/2014/main" id="{7A1583B0-A387-441D-02BD-E3507BDEAB2D}"/>
              </a:ext>
            </a:extLst>
          </p:cNvPr>
          <p:cNvSpPr/>
          <p:nvPr/>
        </p:nvSpPr>
        <p:spPr>
          <a:xfrm>
            <a:off x="1059833" y="2112844"/>
            <a:ext cx="10315155" cy="720184"/>
          </a:xfrm>
          <a:prstGeom prst="roundRect">
            <a:avLst/>
          </a:prstGeom>
          <a:solidFill>
            <a:srgbClr val="33543D">
              <a:alpha val="29804"/>
            </a:srgbClr>
          </a:solidFill>
          <a:ln w="12700" cap="flat" cmpd="sng" algn="ctr">
            <a:solidFill>
              <a:srgbClr val="007E92">
                <a:shade val="50000"/>
              </a:srgbClr>
            </a:solidFill>
            <a:prstDash val="solid"/>
            <a:miter lim="800000"/>
          </a:ln>
          <a:effectLst/>
        </p:spPr>
        <p:txBody>
          <a:bodyPr lIns="351000" rtlCol="0" anchor="ctr"/>
          <a:lstStyle/>
          <a:p>
            <a:pPr marL="0" marR="0" lvl="0" indent="0" defTabSz="914400" eaLnBrk="1" fontAlgn="ctr" latinLnBrk="0" hangingPunct="1">
              <a:lnSpc>
                <a:spcPct val="100000"/>
              </a:lnSpc>
              <a:spcBef>
                <a:spcPts val="0"/>
              </a:spcBef>
              <a:spcAft>
                <a:spcPts val="300"/>
              </a:spcAft>
              <a:buClrTx/>
              <a:buSzTx/>
              <a:buFontTx/>
              <a:buNone/>
              <a:tabLst/>
              <a:defRPr/>
            </a:pPr>
            <a:r>
              <a:rPr kumimoji="0" lang="en-US" sz="1200" b="1" i="0" u="none" strike="noStrike" kern="0" cap="none" spc="0" normalizeH="0" baseline="0" noProof="0">
                <a:ln>
                  <a:noFill/>
                </a:ln>
                <a:solidFill>
                  <a:prstClr val="black"/>
                </a:solidFill>
                <a:effectLst/>
                <a:uLnTx/>
                <a:uFillTx/>
                <a:ea typeface="+mn-ea"/>
                <a:cs typeface="+mn-cs"/>
              </a:rPr>
              <a:t>Urban green infrastructure (“UGI”) projects are small (usually 0.5 ha or less) </a:t>
            </a:r>
            <a:r>
              <a:rPr kumimoji="0" lang="en-US" sz="1200" b="0" i="0" u="none" strike="noStrike" kern="0" cap="none" spc="0" normalizeH="0" baseline="0" noProof="0">
                <a:ln>
                  <a:noFill/>
                </a:ln>
                <a:solidFill>
                  <a:prstClr val="black"/>
                </a:solidFill>
                <a:effectLst/>
                <a:uLnTx/>
                <a:uFillTx/>
                <a:ea typeface="+mn-ea"/>
                <a:cs typeface="+mn-cs"/>
              </a:rPr>
              <a:t>and often contain interventions such as the addition of street trees, pocket parks, rain gardens and retention ponds. </a:t>
            </a:r>
          </a:p>
        </p:txBody>
      </p:sp>
      <p:sp>
        <p:nvSpPr>
          <p:cNvPr id="19" name="Oval 18">
            <a:extLst>
              <a:ext uri="{FF2B5EF4-FFF2-40B4-BE49-F238E27FC236}">
                <a16:creationId xmlns:a16="http://schemas.microsoft.com/office/drawing/2014/main" id="{1131B7B5-74DE-8CE8-6FCD-25A7DFF862BD}"/>
              </a:ext>
            </a:extLst>
          </p:cNvPr>
          <p:cNvSpPr/>
          <p:nvPr/>
        </p:nvSpPr>
        <p:spPr>
          <a:xfrm>
            <a:off x="455728" y="2141738"/>
            <a:ext cx="648000" cy="648000"/>
          </a:xfrm>
          <a:prstGeom prst="ellipse">
            <a:avLst/>
          </a:prstGeom>
          <a:solidFill>
            <a:sysClr val="window" lastClr="FFFFFF"/>
          </a:solidFill>
          <a:ln w="12700" cap="flat" cmpd="sng" algn="ctr">
            <a:solidFill>
              <a:srgbClr val="007E9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E63B7411-CCBE-EEEC-8AA9-01DF2CF7410A}"/>
              </a:ext>
            </a:extLst>
          </p:cNvPr>
          <p:cNvSpPr/>
          <p:nvPr/>
        </p:nvSpPr>
        <p:spPr>
          <a:xfrm>
            <a:off x="855435" y="3076487"/>
            <a:ext cx="10552743" cy="720000"/>
          </a:xfrm>
          <a:prstGeom prst="roundRect">
            <a:avLst/>
          </a:prstGeom>
          <a:solidFill>
            <a:srgbClr val="32543D">
              <a:alpha val="29804"/>
            </a:srgbClr>
          </a:solidFill>
          <a:ln w="12700" cap="flat" cmpd="sng" algn="ctr">
            <a:solidFill>
              <a:srgbClr val="007E92">
                <a:shade val="50000"/>
              </a:srgbClr>
            </a:solidFill>
            <a:prstDash val="solid"/>
            <a:miter lim="800000"/>
          </a:ln>
          <a:effectLst/>
        </p:spPr>
        <p:txBody>
          <a:bodyPr lIns="351000" rtlCol="0" anchor="ctr"/>
          <a:lstStyle/>
          <a:p>
            <a:pPr marL="0" marR="0" lvl="0" indent="0" defTabSz="914400" eaLnBrk="1" fontAlgn="ctr" latinLnBrk="0" hangingPunct="1">
              <a:lnSpc>
                <a:spcPct val="100000"/>
              </a:lnSpc>
              <a:spcBef>
                <a:spcPts val="0"/>
              </a:spcBef>
              <a:spcAft>
                <a:spcPts val="300"/>
              </a:spcAft>
              <a:buClrTx/>
              <a:buSzTx/>
              <a:buFontTx/>
              <a:buNone/>
              <a:tabLst/>
              <a:defRPr/>
            </a:pPr>
            <a:r>
              <a:rPr kumimoji="0" lang="en-US" sz="1200" b="1" i="0" u="none" strike="noStrike" kern="0" cap="none" spc="0" normalizeH="0" baseline="0" noProof="0">
                <a:ln>
                  <a:noFill/>
                </a:ln>
                <a:solidFill>
                  <a:prstClr val="black"/>
                </a:solidFill>
                <a:effectLst/>
                <a:uLnTx/>
                <a:uFillTx/>
                <a:latin typeface="Aptos" panose="020B0004020202020204" pitchFamily="34" charset="0"/>
              </a:rPr>
              <a:t>Quantifying</a:t>
            </a:r>
            <a:r>
              <a:rPr kumimoji="0" lang="en-US" sz="1200" b="0" i="0" u="none" strike="noStrike" kern="0" cap="none" spc="0" normalizeH="0" baseline="0" noProof="0">
                <a:ln>
                  <a:noFill/>
                </a:ln>
                <a:solidFill>
                  <a:prstClr val="black"/>
                </a:solidFill>
                <a:effectLst/>
                <a:uLnTx/>
                <a:uFillTx/>
                <a:latin typeface="Aptos" panose="020B0004020202020204" pitchFamily="34" charset="0"/>
              </a:rPr>
              <a:t> </a:t>
            </a:r>
            <a:r>
              <a:rPr kumimoji="0" lang="en-US" sz="1200" b="1" i="0" u="none" strike="noStrike" kern="0" cap="none" spc="0" normalizeH="0" baseline="0" noProof="0">
                <a:ln>
                  <a:noFill/>
                </a:ln>
                <a:solidFill>
                  <a:prstClr val="black"/>
                </a:solidFill>
                <a:effectLst/>
                <a:uLnTx/>
                <a:uFillTx/>
                <a:latin typeface="Aptos" panose="020B0004020202020204" pitchFamily="34" charset="0"/>
              </a:rPr>
              <a:t>and attributing the impact of these projects is difficult</a:t>
            </a:r>
            <a:r>
              <a:rPr kumimoji="0" lang="en-US" sz="1200" b="0" i="0" u="none" strike="noStrike" kern="0" cap="none" spc="0" normalizeH="0" baseline="0" noProof="0">
                <a:ln>
                  <a:noFill/>
                </a:ln>
                <a:solidFill>
                  <a:prstClr val="black"/>
                </a:solidFill>
                <a:effectLst/>
                <a:uLnTx/>
                <a:uFillTx/>
                <a:latin typeface="Aptos" panose="020B0004020202020204" pitchFamily="34" charset="0"/>
              </a:rPr>
              <a:t>, due to the typically qualitative and hard-to-measure benefits they produce. Low density of urban trees means </a:t>
            </a:r>
            <a:r>
              <a:rPr kumimoji="0" lang="en-US" sz="1200" b="1" i="0" u="none" strike="noStrike" kern="0" cap="none" spc="0" normalizeH="0" baseline="0" noProof="0">
                <a:ln>
                  <a:noFill/>
                </a:ln>
                <a:solidFill>
                  <a:prstClr val="black"/>
                </a:solidFill>
                <a:effectLst/>
                <a:uLnTx/>
                <a:uFillTx/>
                <a:latin typeface="Aptos" panose="020B0004020202020204" pitchFamily="34" charset="0"/>
              </a:rPr>
              <a:t>benefits from CO</a:t>
            </a:r>
            <a:r>
              <a:rPr kumimoji="0" lang="en-US" sz="1200" b="1" i="0" u="none" strike="noStrike" kern="0" cap="none" spc="0" normalizeH="0" baseline="-25000" noProof="0">
                <a:ln>
                  <a:noFill/>
                </a:ln>
                <a:solidFill>
                  <a:prstClr val="black"/>
                </a:solidFill>
                <a:effectLst/>
                <a:uLnTx/>
                <a:uFillTx/>
                <a:latin typeface="Aptos" panose="020B0004020202020204" pitchFamily="34" charset="0"/>
              </a:rPr>
              <a:t>2</a:t>
            </a:r>
            <a:r>
              <a:rPr kumimoji="0" lang="en-US" sz="1200" b="1" i="0" u="none" strike="noStrike" kern="0" cap="none" spc="0" normalizeH="0" baseline="0" noProof="0">
                <a:ln>
                  <a:noFill/>
                </a:ln>
                <a:solidFill>
                  <a:prstClr val="black"/>
                </a:solidFill>
                <a:effectLst/>
                <a:uLnTx/>
                <a:uFillTx/>
                <a:latin typeface="Aptos" panose="020B0004020202020204" pitchFamily="34" charset="0"/>
              </a:rPr>
              <a:t> sequestration are minimal</a:t>
            </a:r>
            <a:r>
              <a:rPr kumimoji="0" lang="en-US" sz="1200" b="0" i="0" u="none" strike="noStrike" kern="0" cap="none" spc="0" normalizeH="0" baseline="0" noProof="0">
                <a:ln>
                  <a:noFill/>
                </a:ln>
                <a:solidFill>
                  <a:prstClr val="black"/>
                </a:solidFill>
                <a:effectLst/>
                <a:uLnTx/>
                <a:uFillTx/>
                <a:latin typeface="Aptos" panose="020B0004020202020204" pitchFamily="34" charset="0"/>
              </a:rPr>
              <a:t>.</a:t>
            </a:r>
          </a:p>
        </p:txBody>
      </p:sp>
      <p:sp>
        <p:nvSpPr>
          <p:cNvPr id="21" name="Rectangle: Rounded Corners 20">
            <a:extLst>
              <a:ext uri="{FF2B5EF4-FFF2-40B4-BE49-F238E27FC236}">
                <a16:creationId xmlns:a16="http://schemas.microsoft.com/office/drawing/2014/main" id="{C1CD57CA-E67C-B33A-F622-1E0EA58F1C15}"/>
              </a:ext>
            </a:extLst>
          </p:cNvPr>
          <p:cNvSpPr/>
          <p:nvPr/>
        </p:nvSpPr>
        <p:spPr>
          <a:xfrm>
            <a:off x="855435" y="4039946"/>
            <a:ext cx="10552744" cy="720000"/>
          </a:xfrm>
          <a:prstGeom prst="roundRect">
            <a:avLst/>
          </a:prstGeom>
          <a:solidFill>
            <a:srgbClr val="32543D">
              <a:alpha val="29804"/>
            </a:srgbClr>
          </a:solidFill>
          <a:ln w="12700" cap="flat" cmpd="sng" algn="ctr">
            <a:solidFill>
              <a:srgbClr val="007E92">
                <a:shade val="50000"/>
              </a:srgbClr>
            </a:solidFill>
            <a:prstDash val="solid"/>
            <a:miter lim="800000"/>
          </a:ln>
          <a:effectLst/>
        </p:spPr>
        <p:txBody>
          <a:bodyPr lIns="351000" rtlCol="0" anchor="ctr"/>
          <a:lstStyle/>
          <a:p>
            <a:pPr marL="0" marR="0" lvl="0" indent="0" defTabSz="914400" eaLnBrk="1" fontAlgn="ctr" latinLnBrk="0" hangingPunct="1">
              <a:lnSpc>
                <a:spcPct val="100000"/>
              </a:lnSpc>
              <a:spcBef>
                <a:spcPts val="0"/>
              </a:spcBef>
              <a:spcAft>
                <a:spcPts val="300"/>
              </a:spcAft>
              <a:buClrTx/>
              <a:buSzTx/>
              <a:buFontTx/>
              <a:buNone/>
              <a:tabLst/>
              <a:defRPr/>
            </a:pPr>
            <a:r>
              <a:rPr kumimoji="0" lang="en-US" sz="1200" b="0" i="0" u="none" strike="noStrike" kern="0" cap="none" spc="0" normalizeH="0" baseline="0" noProof="0">
                <a:ln>
                  <a:noFill/>
                </a:ln>
                <a:solidFill>
                  <a:prstClr val="black"/>
                </a:solidFill>
                <a:effectLst/>
                <a:uLnTx/>
                <a:uFillTx/>
                <a:ea typeface="+mn-ea"/>
                <a:cs typeface="+mn-cs"/>
              </a:rPr>
              <a:t>In addition, many </a:t>
            </a:r>
            <a:r>
              <a:rPr lang="en-US" sz="1200" b="1" kern="0">
                <a:solidFill>
                  <a:prstClr val="black"/>
                </a:solidFill>
              </a:rPr>
              <a:t>l</a:t>
            </a:r>
            <a:r>
              <a:rPr kumimoji="0" lang="en-US" sz="1200" b="1" i="0" u="none" strike="noStrike" kern="0" cap="none" spc="0" normalizeH="0" baseline="0" noProof="0" err="1">
                <a:ln>
                  <a:noFill/>
                </a:ln>
                <a:solidFill>
                  <a:prstClr val="black"/>
                </a:solidFill>
                <a:effectLst/>
                <a:uLnTx/>
                <a:uFillTx/>
                <a:ea typeface="+mn-ea"/>
                <a:cs typeface="+mn-cs"/>
              </a:rPr>
              <a:t>ocal</a:t>
            </a:r>
            <a:r>
              <a:rPr kumimoji="0" lang="en-US" sz="1200" b="1" i="0" u="none" strike="noStrike" kern="0" cap="none" spc="0" normalizeH="0" baseline="0" noProof="0">
                <a:ln>
                  <a:noFill/>
                </a:ln>
                <a:solidFill>
                  <a:prstClr val="black"/>
                </a:solidFill>
                <a:effectLst/>
                <a:uLnTx/>
                <a:uFillTx/>
                <a:ea typeface="+mn-ea"/>
                <a:cs typeface="+mn-cs"/>
              </a:rPr>
              <a:t> </a:t>
            </a:r>
            <a:r>
              <a:rPr lang="en-US" sz="1200" b="1" kern="0">
                <a:solidFill>
                  <a:prstClr val="black"/>
                </a:solidFill>
              </a:rPr>
              <a:t>a</a:t>
            </a:r>
            <a:r>
              <a:rPr kumimoji="0" lang="en-US" sz="1200" b="1" i="0" u="none" strike="noStrike" kern="0" cap="none" spc="0" normalizeH="0" baseline="0" noProof="0" err="1">
                <a:ln>
                  <a:noFill/>
                </a:ln>
                <a:solidFill>
                  <a:prstClr val="black"/>
                </a:solidFill>
                <a:effectLst/>
                <a:uLnTx/>
                <a:uFillTx/>
                <a:ea typeface="+mn-ea"/>
                <a:cs typeface="+mn-cs"/>
              </a:rPr>
              <a:t>uthorities</a:t>
            </a:r>
            <a:r>
              <a:rPr kumimoji="0" lang="en-US" sz="1200" b="1" i="0" u="none" strike="noStrike" kern="0" cap="none" spc="0" normalizeH="0" baseline="0" noProof="0">
                <a:ln>
                  <a:noFill/>
                </a:ln>
                <a:solidFill>
                  <a:prstClr val="black"/>
                </a:solidFill>
                <a:effectLst/>
                <a:uLnTx/>
                <a:uFillTx/>
                <a:ea typeface="+mn-ea"/>
                <a:cs typeface="+mn-cs"/>
              </a:rPr>
              <a:t> lack experience dealing with private business </a:t>
            </a:r>
            <a:r>
              <a:rPr kumimoji="0" lang="en-US" sz="1200" b="0" i="0" u="none" strike="noStrike" kern="0" cap="none" spc="0" normalizeH="0" baseline="0" noProof="0">
                <a:ln>
                  <a:noFill/>
                </a:ln>
                <a:solidFill>
                  <a:prstClr val="black"/>
                </a:solidFill>
                <a:effectLst/>
                <a:uLnTx/>
                <a:uFillTx/>
                <a:ea typeface="+mn-ea"/>
                <a:cs typeface="+mn-cs"/>
              </a:rPr>
              <a:t>and investors, and there is a </a:t>
            </a:r>
            <a:r>
              <a:rPr kumimoji="0" lang="en-US" sz="1200" b="1" i="0" u="none" strike="noStrike" kern="0" cap="none" spc="0" normalizeH="0" baseline="0" noProof="0">
                <a:ln>
                  <a:noFill/>
                </a:ln>
                <a:solidFill>
                  <a:prstClr val="black"/>
                </a:solidFill>
                <a:effectLst/>
                <a:uLnTx/>
                <a:uFillTx/>
                <a:ea typeface="+mn-ea"/>
                <a:cs typeface="+mn-cs"/>
              </a:rPr>
              <a:t>lack of coordination and knowledge sharing </a:t>
            </a:r>
            <a:r>
              <a:rPr kumimoji="0" lang="en-US" sz="1200" b="0" i="0" u="none" strike="noStrike" kern="0" cap="none" spc="0" normalizeH="0" baseline="0" noProof="0">
                <a:ln>
                  <a:noFill/>
                </a:ln>
                <a:solidFill>
                  <a:prstClr val="black"/>
                </a:solidFill>
                <a:effectLst/>
                <a:uLnTx/>
                <a:uFillTx/>
                <a:ea typeface="+mn-ea"/>
                <a:cs typeface="+mn-cs"/>
              </a:rPr>
              <a:t>throughout the industry and across the region. </a:t>
            </a:r>
          </a:p>
        </p:txBody>
      </p:sp>
      <p:sp>
        <p:nvSpPr>
          <p:cNvPr id="22" name="Rectangle: Rounded Corners 21">
            <a:extLst>
              <a:ext uri="{FF2B5EF4-FFF2-40B4-BE49-F238E27FC236}">
                <a16:creationId xmlns:a16="http://schemas.microsoft.com/office/drawing/2014/main" id="{E0646D84-D734-EB64-52A1-C46F4683086F}"/>
              </a:ext>
            </a:extLst>
          </p:cNvPr>
          <p:cNvSpPr/>
          <p:nvPr/>
        </p:nvSpPr>
        <p:spPr>
          <a:xfrm>
            <a:off x="855436" y="5003405"/>
            <a:ext cx="10552744" cy="720000"/>
          </a:xfrm>
          <a:prstGeom prst="roundRect">
            <a:avLst/>
          </a:prstGeom>
          <a:solidFill>
            <a:srgbClr val="32543D">
              <a:alpha val="29804"/>
            </a:srgbClr>
          </a:solidFill>
          <a:ln w="12700" cap="flat" cmpd="sng" algn="ctr">
            <a:solidFill>
              <a:srgbClr val="007E92">
                <a:shade val="50000"/>
              </a:srgbClr>
            </a:solidFill>
            <a:prstDash val="solid"/>
            <a:miter lim="800000"/>
          </a:ln>
          <a:effectLst/>
        </p:spPr>
        <p:txBody>
          <a:bodyPr lIns="351000" rtlCol="0" anchor="ctr"/>
          <a:lstStyle/>
          <a:p>
            <a:pPr marL="0" marR="0" lvl="0" indent="0" defTabSz="914400" eaLnBrk="1" fontAlgn="ctr"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ea typeface="+mn-ea"/>
                <a:cs typeface="+mn-cs"/>
              </a:rPr>
              <a:t>An ‘urban </a:t>
            </a:r>
            <a:r>
              <a:rPr lang="en-US" sz="1200" b="1" kern="0">
                <a:solidFill>
                  <a:prstClr val="black"/>
                </a:solidFill>
              </a:rPr>
              <a:t>g</a:t>
            </a:r>
            <a:r>
              <a:rPr kumimoji="0" lang="en-US" sz="1200" b="1" i="0" u="none" strike="noStrike" kern="0" cap="none" spc="0" normalizeH="0" baseline="0" noProof="0" err="1">
                <a:ln>
                  <a:noFill/>
                </a:ln>
                <a:solidFill>
                  <a:prstClr val="black"/>
                </a:solidFill>
                <a:effectLst/>
                <a:uLnTx/>
                <a:uFillTx/>
                <a:ea typeface="+mn-ea"/>
                <a:cs typeface="+mn-cs"/>
              </a:rPr>
              <a:t>reening</a:t>
            </a:r>
            <a:r>
              <a:rPr kumimoji="0" lang="en-US" sz="1200" b="1" i="0" u="none" strike="noStrike" kern="0" cap="none" spc="0" normalizeH="0" baseline="0" noProof="0">
                <a:ln>
                  <a:noFill/>
                </a:ln>
                <a:solidFill>
                  <a:prstClr val="black"/>
                </a:solidFill>
                <a:effectLst/>
                <a:uLnTx/>
                <a:uFillTx/>
                <a:ea typeface="+mn-ea"/>
                <a:cs typeface="+mn-cs"/>
              </a:rPr>
              <a:t> </a:t>
            </a:r>
            <a:r>
              <a:rPr lang="en-US" sz="1200" b="1" kern="0">
                <a:solidFill>
                  <a:prstClr val="black"/>
                </a:solidFill>
              </a:rPr>
              <a:t>t</a:t>
            </a:r>
            <a:r>
              <a:rPr kumimoji="0" lang="en-US" sz="1200" b="1" i="0" u="none" strike="noStrike" kern="0" cap="none" spc="0" normalizeH="0" baseline="0" noProof="0" err="1">
                <a:ln>
                  <a:noFill/>
                </a:ln>
                <a:solidFill>
                  <a:prstClr val="black"/>
                </a:solidFill>
                <a:effectLst/>
                <a:uLnTx/>
                <a:uFillTx/>
                <a:ea typeface="+mn-ea"/>
                <a:cs typeface="+mn-cs"/>
              </a:rPr>
              <a:t>oken</a:t>
            </a:r>
            <a:r>
              <a:rPr kumimoji="0" lang="en-US" sz="1200" b="1" i="0" u="none" strike="noStrike" kern="0" cap="none" spc="0" normalizeH="0" baseline="0" noProof="0">
                <a:ln>
                  <a:noFill/>
                </a:ln>
                <a:solidFill>
                  <a:prstClr val="black"/>
                </a:solidFill>
                <a:effectLst/>
                <a:uLnTx/>
                <a:uFillTx/>
                <a:ea typeface="+mn-ea"/>
                <a:cs typeface="+mn-cs"/>
              </a:rPr>
              <a:t>’ could resolve these problems </a:t>
            </a:r>
            <a:r>
              <a:rPr kumimoji="0" lang="en-US" sz="1200" b="0" i="0" u="none" strike="noStrike" kern="0" cap="none" spc="0" normalizeH="0" baseline="0" noProof="0">
                <a:ln>
                  <a:noFill/>
                </a:ln>
                <a:solidFill>
                  <a:prstClr val="black"/>
                </a:solidFill>
                <a:effectLst/>
                <a:uLnTx/>
                <a:uFillTx/>
                <a:ea typeface="+mn-ea"/>
                <a:cs typeface="+mn-cs"/>
              </a:rPr>
              <a:t>by bringing together industry actors within the governing structure and helping to increase investment into green infrastructure in a time when budgets are declining. </a:t>
            </a:r>
          </a:p>
        </p:txBody>
      </p:sp>
      <p:sp>
        <p:nvSpPr>
          <p:cNvPr id="23" name="Oval 22">
            <a:extLst>
              <a:ext uri="{FF2B5EF4-FFF2-40B4-BE49-F238E27FC236}">
                <a16:creationId xmlns:a16="http://schemas.microsoft.com/office/drawing/2014/main" id="{06F84C23-4187-CFC5-CDF9-B7F994972463}"/>
              </a:ext>
            </a:extLst>
          </p:cNvPr>
          <p:cNvSpPr/>
          <p:nvPr/>
        </p:nvSpPr>
        <p:spPr>
          <a:xfrm>
            <a:off x="455728" y="3108842"/>
            <a:ext cx="648000" cy="648000"/>
          </a:xfrm>
          <a:prstGeom prst="ellipse">
            <a:avLst/>
          </a:prstGeom>
          <a:solidFill>
            <a:sysClr val="window" lastClr="FFFFFF"/>
          </a:solidFill>
          <a:ln w="12700" cap="flat" cmpd="sng" algn="ctr">
            <a:solidFill>
              <a:srgbClr val="007E9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246342F2-FD33-BD54-42C0-7168BD2D8AF7}"/>
              </a:ext>
            </a:extLst>
          </p:cNvPr>
          <p:cNvSpPr/>
          <p:nvPr/>
        </p:nvSpPr>
        <p:spPr>
          <a:xfrm>
            <a:off x="455728" y="4075946"/>
            <a:ext cx="648000" cy="648000"/>
          </a:xfrm>
          <a:prstGeom prst="ellipse">
            <a:avLst/>
          </a:prstGeom>
          <a:solidFill>
            <a:sysClr val="window" lastClr="FFFFFF"/>
          </a:solidFill>
          <a:ln w="12700" cap="flat" cmpd="sng" algn="ctr">
            <a:solidFill>
              <a:srgbClr val="007E9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C5FC1F6-D587-6D5C-C691-19FEC677572A}"/>
              </a:ext>
            </a:extLst>
          </p:cNvPr>
          <p:cNvSpPr/>
          <p:nvPr/>
        </p:nvSpPr>
        <p:spPr>
          <a:xfrm>
            <a:off x="455728" y="5039405"/>
            <a:ext cx="648000" cy="648000"/>
          </a:xfrm>
          <a:prstGeom prst="ellipse">
            <a:avLst/>
          </a:prstGeom>
          <a:solidFill>
            <a:sysClr val="window" lastClr="FFFFFF"/>
          </a:solidFill>
          <a:ln w="12700" cap="flat" cmpd="sng" algn="ctr">
            <a:solidFill>
              <a:srgbClr val="007E9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7" name="Graphic 26" descr="Magnifying glass with solid fill">
            <a:extLst>
              <a:ext uri="{FF2B5EF4-FFF2-40B4-BE49-F238E27FC236}">
                <a16:creationId xmlns:a16="http://schemas.microsoft.com/office/drawing/2014/main" id="{53A76F8D-9B56-8BD4-C1E9-AD19ED5588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4845" y="3188394"/>
            <a:ext cx="496187" cy="496187"/>
          </a:xfrm>
          <a:prstGeom prst="rect">
            <a:avLst/>
          </a:prstGeom>
        </p:spPr>
      </p:pic>
      <p:pic>
        <p:nvPicPr>
          <p:cNvPr id="28" name="Graphic 27" descr="Handshake with solid fill">
            <a:extLst>
              <a:ext uri="{FF2B5EF4-FFF2-40B4-BE49-F238E27FC236}">
                <a16:creationId xmlns:a16="http://schemas.microsoft.com/office/drawing/2014/main" id="{8D9D834C-AD92-C61F-87BF-A3DE862D8C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696" y="4159049"/>
            <a:ext cx="574904" cy="574904"/>
          </a:xfrm>
          <a:prstGeom prst="rect">
            <a:avLst/>
          </a:prstGeom>
        </p:spPr>
      </p:pic>
      <p:pic>
        <p:nvPicPr>
          <p:cNvPr id="29" name="Graphic 28" descr="Deciduous tree with solid fill">
            <a:extLst>
              <a:ext uri="{FF2B5EF4-FFF2-40B4-BE49-F238E27FC236}">
                <a16:creationId xmlns:a16="http://schemas.microsoft.com/office/drawing/2014/main" id="{C79486DF-00AE-0424-31D2-4B8209D1DA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1306" y="2230222"/>
            <a:ext cx="485029" cy="485029"/>
          </a:xfrm>
          <a:prstGeom prst="rect">
            <a:avLst/>
          </a:prstGeom>
        </p:spPr>
      </p:pic>
      <p:pic>
        <p:nvPicPr>
          <p:cNvPr id="30" name="Graphic 29" descr="Park scene with solid fill">
            <a:extLst>
              <a:ext uri="{FF2B5EF4-FFF2-40B4-BE49-F238E27FC236}">
                <a16:creationId xmlns:a16="http://schemas.microsoft.com/office/drawing/2014/main" id="{9752E494-36BC-5A49-AF64-0B45CF293A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4845" y="5075405"/>
            <a:ext cx="509765" cy="509765"/>
          </a:xfrm>
          <a:prstGeom prst="rect">
            <a:avLst/>
          </a:prstGeom>
        </p:spPr>
      </p:pic>
      <p:sp>
        <p:nvSpPr>
          <p:cNvPr id="2" name="TextBox 1">
            <a:extLst>
              <a:ext uri="{FF2B5EF4-FFF2-40B4-BE49-F238E27FC236}">
                <a16:creationId xmlns:a16="http://schemas.microsoft.com/office/drawing/2014/main" id="{CD3D12FE-5AE6-A145-86F4-AC413EEE9CA3}"/>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50</a:t>
            </a:r>
            <a:endParaRPr kumimoji="0" lang="en-GB" sz="1200" b="0" i="0" u="none" strike="noStrike" kern="0" cap="none" spc="0" normalizeH="0" baseline="0" noProof="0">
              <a:ln>
                <a:noFill/>
              </a:ln>
              <a:solidFill>
                <a:prstClr val="black"/>
              </a:solidFill>
              <a:effectLst/>
              <a:uLnTx/>
              <a:uFillTx/>
            </a:endParaRPr>
          </a:p>
        </p:txBody>
      </p:sp>
      <p:sp>
        <p:nvSpPr>
          <p:cNvPr id="3" name="TextBox 2">
            <a:extLst>
              <a:ext uri="{FF2B5EF4-FFF2-40B4-BE49-F238E27FC236}">
                <a16:creationId xmlns:a16="http://schemas.microsoft.com/office/drawing/2014/main" id="{00674965-B673-D776-6F2C-74D1C2372D67}"/>
              </a:ext>
            </a:extLst>
          </p:cNvPr>
          <p:cNvSpPr txBox="1"/>
          <p:nvPr/>
        </p:nvSpPr>
        <p:spPr>
          <a:xfrm>
            <a:off x="408702" y="247780"/>
            <a:ext cx="11213224" cy="584775"/>
          </a:xfrm>
          <a:prstGeom prst="rect">
            <a:avLst/>
          </a:prstGeom>
          <a:noFill/>
        </p:spPr>
        <p:txBody>
          <a:bodyPr wrap="square" lIns="91440" tIns="45720" rIns="91440" bIns="45720" anchor="t">
            <a:spAutoFit/>
          </a:bodyPr>
          <a:lstStyle/>
          <a:p>
            <a:r>
              <a:rPr lang="en-GB" sz="3200" b="1">
                <a:solidFill>
                  <a:srgbClr val="32543D"/>
                </a:solidFill>
                <a:cs typeface="Arial"/>
              </a:rPr>
              <a:t>Urban greening innovator: Challenge and opportunity </a:t>
            </a:r>
            <a:endParaRPr lang="en-US" sz="3200" b="1">
              <a:solidFill>
                <a:srgbClr val="32543D"/>
              </a:solidFill>
            </a:endParaRPr>
          </a:p>
        </p:txBody>
      </p:sp>
    </p:spTree>
    <p:extLst>
      <p:ext uri="{BB962C8B-B14F-4D97-AF65-F5344CB8AC3E}">
        <p14:creationId xmlns:p14="http://schemas.microsoft.com/office/powerpoint/2010/main" val="1401097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4AFD0-14A7-F095-660B-DCE00F5C56D2}"/>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0F20B8E9-7B1A-7AF3-C1DD-B191CE6484EF}"/>
              </a:ext>
            </a:extLst>
          </p:cNvPr>
          <p:cNvSpPr txBox="1">
            <a:spLocks/>
          </p:cNvSpPr>
          <p:nvPr/>
        </p:nvSpPr>
        <p:spPr>
          <a:xfrm>
            <a:off x="408702" y="972275"/>
            <a:ext cx="10435435" cy="754875"/>
          </a:xfrm>
          <a:prstGeom prst="rect">
            <a:avLst/>
          </a:prstGeom>
        </p:spPr>
        <p:txBody>
          <a:bodyPr vert="horz" lIns="91440" tIns="45720" rIns="91440" bIns="45720" rtlCol="0" anchor="t">
            <a:noAutofit/>
          </a:bodyPr>
          <a:lstStyle>
            <a:defPPr>
              <a:defRPr lang="en-US"/>
            </a:defPPr>
            <a:lvl1pPr marR="0" lvl="0" indent="0" defTabSz="514363" fontAlgn="auto">
              <a:lnSpc>
                <a:spcPct val="100000"/>
              </a:lnSpc>
              <a:spcBef>
                <a:spcPts val="900"/>
              </a:spcBef>
              <a:spcAft>
                <a:spcPts val="0"/>
              </a:spcAft>
              <a:buClrTx/>
              <a:buSzTx/>
              <a:buFont typeface="Arial" panose="020B0604020202020204" pitchFamily="34" charset="0"/>
              <a:buNone/>
              <a:tabLst/>
              <a:defRPr kumimoji="0" b="1" i="0" u="none" strike="noStrike" cap="none" spc="0" normalizeH="0" baseline="0">
                <a:ln>
                  <a:noFill/>
                </a:ln>
                <a:solidFill>
                  <a:srgbClr val="1E243A"/>
                </a:solidFill>
                <a:effectLst/>
                <a:uLnTx/>
                <a:uFillTx/>
              </a:defRPr>
            </a:lvl1pPr>
            <a:lvl2pPr marL="385772" indent="-128591" defTabSz="514363">
              <a:lnSpc>
                <a:spcPct val="100000"/>
              </a:lnSpc>
              <a:spcBef>
                <a:spcPts val="450"/>
              </a:spcBef>
              <a:buFont typeface="Calibri" panose="020F0502020204030204" pitchFamily="34" charset="0"/>
              <a:buChar char="−"/>
              <a:defRPr sz="1200">
                <a:solidFill>
                  <a:schemeClr val="bg1"/>
                </a:solidFill>
              </a:defRPr>
            </a:lvl2pPr>
            <a:lvl3pPr marL="642954" indent="-128591" defTabSz="514363">
              <a:lnSpc>
                <a:spcPct val="100000"/>
              </a:lnSpc>
              <a:spcBef>
                <a:spcPts val="450"/>
              </a:spcBef>
              <a:buFont typeface="Wingdings" panose="05000000000000000000" pitchFamily="2" charset="2"/>
              <a:buChar char="§"/>
              <a:defRPr sz="1200">
                <a:solidFill>
                  <a:schemeClr val="bg1"/>
                </a:solidFill>
              </a:defRPr>
            </a:lvl3pPr>
            <a:lvl4pPr marL="900135" indent="-128591" defTabSz="514363">
              <a:lnSpc>
                <a:spcPct val="100000"/>
              </a:lnSpc>
              <a:spcBef>
                <a:spcPts val="450"/>
              </a:spcBef>
              <a:buFont typeface="Courier New" panose="02070309020205020404" pitchFamily="49" charset="0"/>
              <a:buChar char="o"/>
              <a:defRPr sz="1200">
                <a:solidFill>
                  <a:schemeClr val="bg1"/>
                </a:solidFill>
              </a:defRPr>
            </a:lvl4pPr>
            <a:lvl5pPr marL="1157317" indent="-128591" defTabSz="514363">
              <a:lnSpc>
                <a:spcPct val="100000"/>
              </a:lnSpc>
              <a:spcBef>
                <a:spcPts val="450"/>
              </a:spcBef>
              <a:buFont typeface="Arial" panose="020B0604020202020204" pitchFamily="34" charset="0"/>
              <a:buChar char="•"/>
              <a:defRPr sz="1200">
                <a:solidFill>
                  <a:schemeClr val="bg1"/>
                </a:solidFill>
              </a:defRPr>
            </a:lvl5pPr>
            <a:lvl6pPr marL="1414499" indent="-128591" defTabSz="514363">
              <a:lnSpc>
                <a:spcPct val="90000"/>
              </a:lnSpc>
              <a:spcBef>
                <a:spcPts val="281"/>
              </a:spcBef>
              <a:buFont typeface="Arial" panose="020B0604020202020204" pitchFamily="34" charset="0"/>
              <a:buChar char="•"/>
              <a:defRPr sz="1013"/>
            </a:lvl6pPr>
            <a:lvl7pPr marL="1671680" indent="-128591" defTabSz="514363">
              <a:lnSpc>
                <a:spcPct val="90000"/>
              </a:lnSpc>
              <a:spcBef>
                <a:spcPts val="281"/>
              </a:spcBef>
              <a:buFont typeface="Arial" panose="020B0604020202020204" pitchFamily="34" charset="0"/>
              <a:buChar char="•"/>
              <a:defRPr sz="1013"/>
            </a:lvl7pPr>
            <a:lvl8pPr marL="1928861" indent="-128591" defTabSz="514363">
              <a:lnSpc>
                <a:spcPct val="90000"/>
              </a:lnSpc>
              <a:spcBef>
                <a:spcPts val="281"/>
              </a:spcBef>
              <a:buFont typeface="Arial" panose="020B0604020202020204" pitchFamily="34" charset="0"/>
              <a:buChar char="•"/>
              <a:defRPr sz="1013"/>
            </a:lvl8pPr>
            <a:lvl9pPr marL="2186042" indent="-128591" defTabSz="514363">
              <a:lnSpc>
                <a:spcPct val="90000"/>
              </a:lnSpc>
              <a:spcBef>
                <a:spcPts val="281"/>
              </a:spcBef>
              <a:buFont typeface="Arial" panose="020B0604020202020204" pitchFamily="34" charset="0"/>
              <a:buChar char="•"/>
              <a:defRPr sz="1013"/>
            </a:lvl9pPr>
          </a:lstStyle>
          <a:p>
            <a:r>
              <a:rPr lang="en-GB" sz="1200" b="0">
                <a:solidFill>
                  <a:schemeClr val="tx1"/>
                </a:solidFill>
                <a:latin typeface="Aptos" panose="020B0004020202020204" pitchFamily="34" charset="0"/>
              </a:rPr>
              <a:t>The Urban Greening Innovator programme was designed as a rapid iteration and testing of the Urban Greening Token model, working with local authorities and businesses in the West Midlands.</a:t>
            </a:r>
          </a:p>
        </p:txBody>
      </p:sp>
      <p:grpSp>
        <p:nvGrpSpPr>
          <p:cNvPr id="23" name="Group 22">
            <a:extLst>
              <a:ext uri="{FF2B5EF4-FFF2-40B4-BE49-F238E27FC236}">
                <a16:creationId xmlns:a16="http://schemas.microsoft.com/office/drawing/2014/main" id="{DA330369-2BB1-C45A-CE3F-34EDEF8214F3}"/>
              </a:ext>
            </a:extLst>
          </p:cNvPr>
          <p:cNvGrpSpPr/>
          <p:nvPr/>
        </p:nvGrpSpPr>
        <p:grpSpPr>
          <a:xfrm>
            <a:off x="488479" y="1904304"/>
            <a:ext cx="10714818" cy="3763807"/>
            <a:chOff x="848322" y="1769802"/>
            <a:chExt cx="10714818" cy="3763807"/>
          </a:xfrm>
        </p:grpSpPr>
        <p:sp>
          <p:nvSpPr>
            <p:cNvPr id="25" name="Arrow: Chevron 24">
              <a:extLst>
                <a:ext uri="{FF2B5EF4-FFF2-40B4-BE49-F238E27FC236}">
                  <a16:creationId xmlns:a16="http://schemas.microsoft.com/office/drawing/2014/main" id="{7BB8A5AC-C57C-F56F-28E1-4D4415235715}"/>
                </a:ext>
              </a:extLst>
            </p:cNvPr>
            <p:cNvSpPr/>
            <p:nvPr/>
          </p:nvSpPr>
          <p:spPr>
            <a:xfrm>
              <a:off x="848322" y="1769802"/>
              <a:ext cx="2302338" cy="1041168"/>
            </a:xfrm>
            <a:prstGeom prst="chevron">
              <a:avLst>
                <a:gd name="adj" fmla="val 27320"/>
              </a:avLst>
            </a:prstGeom>
            <a:solidFill>
              <a:srgbClr val="E2F2F8">
                <a:lumMod val="90000"/>
              </a:srgbClr>
            </a:solidFill>
            <a:ln w="12700" cap="flat" cmpd="sng" algn="ctr">
              <a:solidFill>
                <a:srgbClr val="E2F2F8">
                  <a:lumMod val="9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ea typeface="+mn-ea"/>
                  <a:cs typeface="+mn-cs"/>
                </a:rPr>
                <a:t>Mapping planting opportunities</a:t>
              </a:r>
            </a:p>
          </p:txBody>
        </p:sp>
        <p:sp>
          <p:nvSpPr>
            <p:cNvPr id="26" name="Arrow: Chevron 25">
              <a:extLst>
                <a:ext uri="{FF2B5EF4-FFF2-40B4-BE49-F238E27FC236}">
                  <a16:creationId xmlns:a16="http://schemas.microsoft.com/office/drawing/2014/main" id="{15E74DD6-6702-402D-A2AC-D96C106F33E0}"/>
                </a:ext>
              </a:extLst>
            </p:cNvPr>
            <p:cNvSpPr/>
            <p:nvPr/>
          </p:nvSpPr>
          <p:spPr>
            <a:xfrm>
              <a:off x="2951442" y="1769802"/>
              <a:ext cx="2302338" cy="1041168"/>
            </a:xfrm>
            <a:prstGeom prst="chevron">
              <a:avLst>
                <a:gd name="adj" fmla="val 27320"/>
              </a:avLst>
            </a:prstGeom>
            <a:solidFill>
              <a:srgbClr val="E2F2F8">
                <a:lumMod val="75000"/>
              </a:srgbClr>
            </a:solidFill>
            <a:ln w="12700" cap="flat" cmpd="sng" algn="ctr">
              <a:solidFill>
                <a:srgbClr val="E2F2F8">
                  <a:lumMod val="75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ptos" panose="020B0004020202020204" pitchFamily="34" charset="0"/>
                </a:rPr>
                <a:t>Costing interventions</a:t>
              </a:r>
            </a:p>
          </p:txBody>
        </p:sp>
        <p:sp>
          <p:nvSpPr>
            <p:cNvPr id="27" name="Arrow: Chevron 26">
              <a:extLst>
                <a:ext uri="{FF2B5EF4-FFF2-40B4-BE49-F238E27FC236}">
                  <a16:creationId xmlns:a16="http://schemas.microsoft.com/office/drawing/2014/main" id="{A37E657B-059C-5FD7-3A2D-A1BAF84E566D}"/>
                </a:ext>
              </a:extLst>
            </p:cNvPr>
            <p:cNvSpPr/>
            <p:nvPr/>
          </p:nvSpPr>
          <p:spPr>
            <a:xfrm>
              <a:off x="5054562" y="1769802"/>
              <a:ext cx="2302338" cy="1041168"/>
            </a:xfrm>
            <a:prstGeom prst="chevron">
              <a:avLst>
                <a:gd name="adj" fmla="val 27320"/>
              </a:avLst>
            </a:prstGeom>
            <a:solidFill>
              <a:srgbClr val="E2F2F8">
                <a:lumMod val="50000"/>
              </a:srgbClr>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ptos" panose="020B0004020202020204" pitchFamily="34" charset="0"/>
                </a:rPr>
                <a:t>Developing cash flow</a:t>
              </a:r>
            </a:p>
          </p:txBody>
        </p:sp>
        <p:sp>
          <p:nvSpPr>
            <p:cNvPr id="28" name="Arrow: Chevron 27">
              <a:extLst>
                <a:ext uri="{FF2B5EF4-FFF2-40B4-BE49-F238E27FC236}">
                  <a16:creationId xmlns:a16="http://schemas.microsoft.com/office/drawing/2014/main" id="{8BB8E3B9-862F-1411-88A9-B61329253325}"/>
                </a:ext>
              </a:extLst>
            </p:cNvPr>
            <p:cNvSpPr/>
            <p:nvPr/>
          </p:nvSpPr>
          <p:spPr>
            <a:xfrm>
              <a:off x="7157682" y="1769802"/>
              <a:ext cx="2302338" cy="1041168"/>
            </a:xfrm>
            <a:prstGeom prst="chevron">
              <a:avLst>
                <a:gd name="adj" fmla="val 27320"/>
              </a:avLst>
            </a:prstGeom>
            <a:solidFill>
              <a:srgbClr val="E2F2F8">
                <a:lumMod val="25000"/>
              </a:srgbClr>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ptos" panose="020B0004020202020204" pitchFamily="34" charset="0"/>
                </a:rPr>
                <a:t>Quantifying approximate benefits</a:t>
              </a:r>
            </a:p>
          </p:txBody>
        </p:sp>
        <p:sp>
          <p:nvSpPr>
            <p:cNvPr id="29" name="Arrow: Chevron 28">
              <a:extLst>
                <a:ext uri="{FF2B5EF4-FFF2-40B4-BE49-F238E27FC236}">
                  <a16:creationId xmlns:a16="http://schemas.microsoft.com/office/drawing/2014/main" id="{B8509290-376D-2B07-1C08-509E313D1A8A}"/>
                </a:ext>
              </a:extLst>
            </p:cNvPr>
            <p:cNvSpPr/>
            <p:nvPr/>
          </p:nvSpPr>
          <p:spPr>
            <a:xfrm>
              <a:off x="9260802" y="1769802"/>
              <a:ext cx="2302338" cy="1041168"/>
            </a:xfrm>
            <a:prstGeom prst="chevron">
              <a:avLst>
                <a:gd name="adj" fmla="val 27320"/>
              </a:avLst>
            </a:prstGeom>
            <a:solidFill>
              <a:srgbClr val="32543D"/>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ptos" panose="020B0004020202020204" pitchFamily="34" charset="0"/>
                </a:rPr>
                <a:t>Engaging corporates</a:t>
              </a:r>
            </a:p>
          </p:txBody>
        </p:sp>
        <p:sp>
          <p:nvSpPr>
            <p:cNvPr id="30" name="Rectangle: Rounded Corners 29">
              <a:extLst>
                <a:ext uri="{FF2B5EF4-FFF2-40B4-BE49-F238E27FC236}">
                  <a16:creationId xmlns:a16="http://schemas.microsoft.com/office/drawing/2014/main" id="{E71037BB-90A3-AE62-14AE-534B117ED413}"/>
                </a:ext>
              </a:extLst>
            </p:cNvPr>
            <p:cNvSpPr/>
            <p:nvPr/>
          </p:nvSpPr>
          <p:spPr>
            <a:xfrm>
              <a:off x="931986" y="3047712"/>
              <a:ext cx="2019456" cy="2174747"/>
            </a:xfrm>
            <a:prstGeom prst="roundRect">
              <a:avLst/>
            </a:prstGeom>
            <a:solidFill>
              <a:sysClr val="window" lastClr="FFFFFF">
                <a:lumMod val="95000"/>
              </a:sysClr>
            </a:solidFill>
            <a:ln w="38100" cap="flat" cmpd="sng" algn="ctr">
              <a:solidFill>
                <a:sysClr val="window" lastClr="FFFFFF">
                  <a:lumMod val="75000"/>
                </a:sysClr>
              </a:solidFill>
              <a:prstDash val="solid"/>
              <a:miter lim="800000"/>
            </a:ln>
            <a:effectLst/>
          </p:spPr>
          <p:txBody>
            <a:bodyPr lIns="91440" tIns="45720" rIns="91440" bIns="45720"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1E243A"/>
                  </a:solidFill>
                  <a:effectLst/>
                  <a:uLnTx/>
                  <a:uFillTx/>
                  <a:ea typeface="+mn-ea"/>
                  <a:cs typeface="+mn-cs"/>
                </a:rPr>
                <a:t>Gather shapefiles and mapping data from LAs </a:t>
              </a:r>
              <a:r>
                <a:rPr lang="en-GB" sz="1200" kern="0">
                  <a:solidFill>
                    <a:srgbClr val="1E243A"/>
                  </a:solidFill>
                </a:rPr>
                <a:t>on-planting</a:t>
              </a:r>
              <a:r>
                <a:rPr kumimoji="0" lang="en-GB" sz="1200" b="0" i="0" u="none" strike="noStrike" kern="0" cap="none" spc="0" normalizeH="0" baseline="0" noProof="0">
                  <a:ln>
                    <a:noFill/>
                  </a:ln>
                  <a:solidFill>
                    <a:srgbClr val="1E243A"/>
                  </a:solidFill>
                  <a:effectLst/>
                  <a:uLnTx/>
                  <a:uFillTx/>
                  <a:ea typeface="+mn-ea"/>
                  <a:cs typeface="+mn-cs"/>
                </a:rPr>
                <a:t> opportunity sites.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1E243A"/>
                  </a:solidFill>
                  <a:effectLst/>
                  <a:uLnTx/>
                  <a:uFillTx/>
                  <a:ea typeface="+mn-ea"/>
                  <a:cs typeface="+mn-cs"/>
                </a:rPr>
                <a:t>Map sites into QGIS and against Tree Equity values to feed into Urban Tree Token platform prototype.</a:t>
              </a:r>
              <a:endParaRPr lang="en-GB" sz="1200" b="0" i="0" u="none" strike="noStrike" kern="0" cap="none" spc="0" normalizeH="0" baseline="0" noProof="0">
                <a:ln>
                  <a:noFill/>
                </a:ln>
                <a:solidFill>
                  <a:srgbClr val="1E243A"/>
                </a:solidFill>
                <a:effectLst/>
                <a:uLnTx/>
                <a:uFillTx/>
                <a:ea typeface="Calibri"/>
                <a:cs typeface="Calibri"/>
              </a:endParaRPr>
            </a:p>
          </p:txBody>
        </p:sp>
        <p:cxnSp>
          <p:nvCxnSpPr>
            <p:cNvPr id="31" name="Straight Connector 30">
              <a:extLst>
                <a:ext uri="{FF2B5EF4-FFF2-40B4-BE49-F238E27FC236}">
                  <a16:creationId xmlns:a16="http://schemas.microsoft.com/office/drawing/2014/main" id="{D2D69B67-8D1D-146C-DAED-9447E6D80F27}"/>
                </a:ext>
              </a:extLst>
            </p:cNvPr>
            <p:cNvCxnSpPr>
              <a:cxnSpLocks/>
              <a:endCxn id="30" idx="0"/>
            </p:cNvCxnSpPr>
            <p:nvPr/>
          </p:nvCxnSpPr>
          <p:spPr>
            <a:xfrm>
              <a:off x="1941714" y="2810970"/>
              <a:ext cx="0" cy="236742"/>
            </a:xfrm>
            <a:prstGeom prst="line">
              <a:avLst/>
            </a:prstGeom>
            <a:noFill/>
            <a:ln w="38100" cap="flat" cmpd="sng" algn="ctr">
              <a:solidFill>
                <a:sysClr val="window" lastClr="FFFFFF">
                  <a:lumMod val="75000"/>
                </a:sysClr>
              </a:solidFill>
              <a:prstDash val="solid"/>
              <a:miter lim="800000"/>
            </a:ln>
            <a:effectLst/>
          </p:spPr>
        </p:cxnSp>
        <p:sp>
          <p:nvSpPr>
            <p:cNvPr id="32" name="Rectangle: Rounded Corners 31">
              <a:extLst>
                <a:ext uri="{FF2B5EF4-FFF2-40B4-BE49-F238E27FC236}">
                  <a16:creationId xmlns:a16="http://schemas.microsoft.com/office/drawing/2014/main" id="{096108AD-04BD-53DB-E2A2-47B2019794D0}"/>
                </a:ext>
              </a:extLst>
            </p:cNvPr>
            <p:cNvSpPr/>
            <p:nvPr/>
          </p:nvSpPr>
          <p:spPr>
            <a:xfrm>
              <a:off x="3035107" y="3047713"/>
              <a:ext cx="2019456" cy="1831846"/>
            </a:xfrm>
            <a:prstGeom prst="roundRect">
              <a:avLst/>
            </a:prstGeom>
            <a:solidFill>
              <a:sysClr val="window" lastClr="FFFFFF">
                <a:lumMod val="95000"/>
              </a:sysClr>
            </a:solidFill>
            <a:ln w="38100" cap="flat" cmpd="sng" algn="ctr">
              <a:solidFill>
                <a:sysClr val="window" lastClr="FFFFFF">
                  <a:lumMod val="75000"/>
                </a:sysClr>
              </a:solidFill>
              <a:prstDash val="solid"/>
              <a:miter lim="800000"/>
            </a:ln>
            <a:effectLst/>
          </p:spPr>
          <p:txBody>
            <a:bodyPr lIns="91440" tIns="45720" rIns="91440" bIns="45720"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1E243A"/>
                  </a:solidFill>
                  <a:effectLst/>
                  <a:uLnTx/>
                  <a:uFillTx/>
                  <a:latin typeface="Aptos" panose="020B0004020202020204" pitchFamily="34" charset="0"/>
                </a:rPr>
                <a:t>Gather costings estimates from LAs </a:t>
              </a:r>
              <a:r>
                <a:rPr lang="en-GB" sz="1200" kern="0">
                  <a:solidFill>
                    <a:srgbClr val="1E243A"/>
                  </a:solidFill>
                  <a:latin typeface="Aptos" panose="020B0004020202020204" pitchFamily="34" charset="0"/>
                </a:rPr>
                <a:t>on-tree</a:t>
              </a:r>
              <a:r>
                <a:rPr kumimoji="0" lang="en-GB" sz="1200" b="0" i="0" u="none" strike="noStrike" kern="0" cap="none" spc="0" normalizeH="0" baseline="0" noProof="0">
                  <a:ln>
                    <a:noFill/>
                  </a:ln>
                  <a:solidFill>
                    <a:srgbClr val="1E243A"/>
                  </a:solidFill>
                  <a:effectLst/>
                  <a:uLnTx/>
                  <a:uFillTx/>
                  <a:latin typeface="Aptos" panose="020B0004020202020204" pitchFamily="34" charset="0"/>
                </a:rPr>
                <a:t> planting opportunities.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1E243A"/>
                  </a:solidFill>
                  <a:effectLst/>
                  <a:uLnTx/>
                  <a:uFillTx/>
                  <a:latin typeface="Aptos" panose="020B0004020202020204" pitchFamily="34" charset="0"/>
                </a:rPr>
                <a:t>Estimate urban tree token costs based on considerations such as sales fees and levies.</a:t>
              </a:r>
              <a:endParaRPr lang="en-GB" sz="1200" b="0" i="0" u="none" strike="noStrike" kern="0" cap="none" spc="0" normalizeH="0" baseline="0" noProof="0">
                <a:ln>
                  <a:noFill/>
                </a:ln>
                <a:solidFill>
                  <a:srgbClr val="1E243A"/>
                </a:solidFill>
                <a:effectLst/>
                <a:uLnTx/>
                <a:uFillTx/>
                <a:latin typeface="Aptos" panose="020B0004020202020204" pitchFamily="34" charset="0"/>
                <a:ea typeface="Calibri"/>
                <a:cs typeface="Calibri"/>
              </a:endParaRPr>
            </a:p>
          </p:txBody>
        </p:sp>
        <p:cxnSp>
          <p:nvCxnSpPr>
            <p:cNvPr id="33" name="Straight Connector 32">
              <a:extLst>
                <a:ext uri="{FF2B5EF4-FFF2-40B4-BE49-F238E27FC236}">
                  <a16:creationId xmlns:a16="http://schemas.microsoft.com/office/drawing/2014/main" id="{3CF2EFB9-144A-41C5-EFD2-43D380FC86C2}"/>
                </a:ext>
              </a:extLst>
            </p:cNvPr>
            <p:cNvCxnSpPr>
              <a:cxnSpLocks/>
              <a:endCxn id="32" idx="0"/>
            </p:cNvCxnSpPr>
            <p:nvPr/>
          </p:nvCxnSpPr>
          <p:spPr>
            <a:xfrm>
              <a:off x="4044835" y="2810970"/>
              <a:ext cx="0" cy="236743"/>
            </a:xfrm>
            <a:prstGeom prst="line">
              <a:avLst/>
            </a:prstGeom>
            <a:noFill/>
            <a:ln w="38100" cap="flat" cmpd="sng" algn="ctr">
              <a:solidFill>
                <a:sysClr val="window" lastClr="FFFFFF">
                  <a:lumMod val="75000"/>
                </a:sysClr>
              </a:solidFill>
              <a:prstDash val="solid"/>
              <a:miter lim="800000"/>
            </a:ln>
            <a:effectLst/>
          </p:spPr>
        </p:cxnSp>
        <p:sp>
          <p:nvSpPr>
            <p:cNvPr id="34" name="Rectangle: Rounded Corners 33">
              <a:extLst>
                <a:ext uri="{FF2B5EF4-FFF2-40B4-BE49-F238E27FC236}">
                  <a16:creationId xmlns:a16="http://schemas.microsoft.com/office/drawing/2014/main" id="{1654AC1E-4A2C-0868-673F-480C5DD997F4}"/>
                </a:ext>
              </a:extLst>
            </p:cNvPr>
            <p:cNvSpPr/>
            <p:nvPr/>
          </p:nvSpPr>
          <p:spPr>
            <a:xfrm>
              <a:off x="5138228" y="3047713"/>
              <a:ext cx="2019456" cy="2028696"/>
            </a:xfrm>
            <a:prstGeom prst="roundRect">
              <a:avLst/>
            </a:prstGeom>
            <a:solidFill>
              <a:sysClr val="window" lastClr="FFFFFF">
                <a:lumMod val="95000"/>
              </a:sysClr>
            </a:solidFill>
            <a:ln w="38100" cap="flat" cmpd="sng" algn="ctr">
              <a:solidFill>
                <a:sysClr val="window" lastClr="FFFFFF">
                  <a:lumMod val="75000"/>
                </a:sysClr>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1E243A"/>
                  </a:solidFill>
                  <a:effectLst/>
                  <a:uLnTx/>
                  <a:uFillTx/>
                  <a:latin typeface="Aptos" panose="020B0004020202020204" pitchFamily="34" charset="0"/>
                </a:rPr>
                <a:t>Cost estimates refined and used to test and develop model cash flows associated with the sale of urban tree tokens and planting and maintenance of urban trees through the Token product.</a:t>
              </a:r>
            </a:p>
          </p:txBody>
        </p:sp>
        <p:cxnSp>
          <p:nvCxnSpPr>
            <p:cNvPr id="35" name="Straight Connector 34">
              <a:extLst>
                <a:ext uri="{FF2B5EF4-FFF2-40B4-BE49-F238E27FC236}">
                  <a16:creationId xmlns:a16="http://schemas.microsoft.com/office/drawing/2014/main" id="{82EBFD1B-6028-5C78-9F6F-EA8319BD7D85}"/>
                </a:ext>
              </a:extLst>
            </p:cNvPr>
            <p:cNvCxnSpPr>
              <a:cxnSpLocks/>
              <a:endCxn id="34" idx="0"/>
            </p:cNvCxnSpPr>
            <p:nvPr/>
          </p:nvCxnSpPr>
          <p:spPr>
            <a:xfrm>
              <a:off x="6147956" y="2810970"/>
              <a:ext cx="0" cy="236743"/>
            </a:xfrm>
            <a:prstGeom prst="line">
              <a:avLst/>
            </a:prstGeom>
            <a:noFill/>
            <a:ln w="38100" cap="flat" cmpd="sng" algn="ctr">
              <a:solidFill>
                <a:sysClr val="window" lastClr="FFFFFF">
                  <a:lumMod val="75000"/>
                </a:sysClr>
              </a:solidFill>
              <a:prstDash val="solid"/>
              <a:miter lim="800000"/>
            </a:ln>
            <a:effectLst/>
          </p:spPr>
        </p:cxnSp>
        <p:sp>
          <p:nvSpPr>
            <p:cNvPr id="36" name="Rectangle: Rounded Corners 35">
              <a:extLst>
                <a:ext uri="{FF2B5EF4-FFF2-40B4-BE49-F238E27FC236}">
                  <a16:creationId xmlns:a16="http://schemas.microsoft.com/office/drawing/2014/main" id="{C5554CEA-7F45-CA92-E78A-9727C0BD0A6A}"/>
                </a:ext>
              </a:extLst>
            </p:cNvPr>
            <p:cNvSpPr/>
            <p:nvPr/>
          </p:nvSpPr>
          <p:spPr>
            <a:xfrm>
              <a:off x="7241349" y="3047713"/>
              <a:ext cx="2019456" cy="1920746"/>
            </a:xfrm>
            <a:prstGeom prst="roundRect">
              <a:avLst/>
            </a:prstGeom>
            <a:solidFill>
              <a:sysClr val="window" lastClr="FFFFFF">
                <a:lumMod val="95000"/>
              </a:sysClr>
            </a:solidFill>
            <a:ln w="38100" cap="flat" cmpd="sng" algn="ctr">
              <a:solidFill>
                <a:sysClr val="window" lastClr="FFFFFF">
                  <a:lumMod val="75000"/>
                </a:sysClr>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1E243A"/>
                  </a:solidFill>
                  <a:effectLst/>
                  <a:uLnTx/>
                  <a:uFillTx/>
                  <a:latin typeface="Aptos" panose="020B0004020202020204" pitchFamily="34" charset="0"/>
                </a:rPr>
                <a:t>Using EBNT, </a:t>
              </a:r>
              <a:r>
                <a:rPr kumimoji="0" lang="en-GB" sz="1200" b="0" i="0" u="none" strike="noStrike" kern="0" cap="none" spc="0" normalizeH="0" baseline="0" noProof="0" err="1">
                  <a:ln>
                    <a:noFill/>
                  </a:ln>
                  <a:solidFill>
                    <a:srgbClr val="1E243A"/>
                  </a:solidFill>
                  <a:effectLst/>
                  <a:uLnTx/>
                  <a:uFillTx/>
                  <a:latin typeface="Aptos" panose="020B0004020202020204" pitchFamily="34" charset="0"/>
                </a:rPr>
                <a:t>eftec</a:t>
              </a:r>
              <a:r>
                <a:rPr kumimoji="0" lang="en-GB" sz="1200" b="0" i="0" u="none" strike="noStrike" kern="0" cap="none" spc="0" normalizeH="0" baseline="0" noProof="0">
                  <a:ln>
                    <a:noFill/>
                  </a:ln>
                  <a:solidFill>
                    <a:srgbClr val="1E243A"/>
                  </a:solidFill>
                  <a:effectLst/>
                  <a:uLnTx/>
                  <a:uFillTx/>
                  <a:latin typeface="Aptos" panose="020B0004020202020204" pitchFamily="34" charset="0"/>
                </a:rPr>
                <a:t>, </a:t>
              </a:r>
              <a:r>
                <a:rPr kumimoji="0" lang="en-GB" sz="1200" b="0" i="0" u="none" strike="noStrike" kern="0" cap="none" spc="0" normalizeH="0" baseline="0" noProof="0" err="1">
                  <a:ln>
                    <a:noFill/>
                  </a:ln>
                  <a:solidFill>
                    <a:srgbClr val="1E243A"/>
                  </a:solidFill>
                  <a:effectLst/>
                  <a:uLnTx/>
                  <a:uFillTx/>
                  <a:latin typeface="Aptos" panose="020B0004020202020204" pitchFamily="34" charset="0"/>
                </a:rPr>
                <a:t>OrVal</a:t>
              </a:r>
              <a:r>
                <a:rPr kumimoji="0" lang="en-GB" sz="1200" b="0" i="0" u="none" strike="noStrike" kern="0" cap="none" spc="0" normalizeH="0" baseline="0" noProof="0">
                  <a:ln>
                    <a:noFill/>
                  </a:ln>
                  <a:solidFill>
                    <a:srgbClr val="1E243A"/>
                  </a:solidFill>
                  <a:effectLst/>
                  <a:uLnTx/>
                  <a:uFillTx/>
                  <a:latin typeface="Aptos" panose="020B0004020202020204" pitchFamily="34" charset="0"/>
                </a:rPr>
                <a:t>  social value calculations and a range of aligned tools, initial benefit quantification of ecosystem benefits from interventions has been developed. </a:t>
              </a:r>
            </a:p>
          </p:txBody>
        </p:sp>
        <p:cxnSp>
          <p:nvCxnSpPr>
            <p:cNvPr id="37" name="Straight Connector 36">
              <a:extLst>
                <a:ext uri="{FF2B5EF4-FFF2-40B4-BE49-F238E27FC236}">
                  <a16:creationId xmlns:a16="http://schemas.microsoft.com/office/drawing/2014/main" id="{CC50B93E-8AEC-B0F2-8815-038A4A4FF77C}"/>
                </a:ext>
              </a:extLst>
            </p:cNvPr>
            <p:cNvCxnSpPr>
              <a:cxnSpLocks/>
              <a:endCxn id="36" idx="0"/>
            </p:cNvCxnSpPr>
            <p:nvPr/>
          </p:nvCxnSpPr>
          <p:spPr>
            <a:xfrm>
              <a:off x="8251077" y="2810970"/>
              <a:ext cx="0" cy="236743"/>
            </a:xfrm>
            <a:prstGeom prst="line">
              <a:avLst/>
            </a:prstGeom>
            <a:noFill/>
            <a:ln w="38100" cap="flat" cmpd="sng" algn="ctr">
              <a:solidFill>
                <a:sysClr val="window" lastClr="FFFFFF">
                  <a:lumMod val="75000"/>
                </a:sysClr>
              </a:solidFill>
              <a:prstDash val="solid"/>
              <a:miter lim="800000"/>
            </a:ln>
            <a:effectLst/>
          </p:spPr>
        </p:cxnSp>
        <p:sp>
          <p:nvSpPr>
            <p:cNvPr id="38" name="Rectangle: Rounded Corners 37">
              <a:extLst>
                <a:ext uri="{FF2B5EF4-FFF2-40B4-BE49-F238E27FC236}">
                  <a16:creationId xmlns:a16="http://schemas.microsoft.com/office/drawing/2014/main" id="{855E7C5C-881D-A771-15A6-4DA02E52FF13}"/>
                </a:ext>
              </a:extLst>
            </p:cNvPr>
            <p:cNvSpPr/>
            <p:nvPr/>
          </p:nvSpPr>
          <p:spPr>
            <a:xfrm>
              <a:off x="9344469" y="3047713"/>
              <a:ext cx="2019456" cy="2485896"/>
            </a:xfrm>
            <a:prstGeom prst="roundRect">
              <a:avLst/>
            </a:prstGeom>
            <a:solidFill>
              <a:sysClr val="window" lastClr="FFFFFF">
                <a:lumMod val="95000"/>
              </a:sysClr>
            </a:solidFill>
            <a:ln w="38100" cap="flat" cmpd="sng" algn="ctr">
              <a:solidFill>
                <a:sysClr val="window" lastClr="FFFFFF">
                  <a:lumMod val="75000"/>
                </a:sysClr>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1E243A"/>
                  </a:solidFill>
                  <a:effectLst/>
                  <a:uLnTx/>
                  <a:uFillTx/>
                  <a:latin typeface="Aptos" panose="020B0004020202020204" pitchFamily="34" charset="0"/>
                </a:rPr>
                <a:t>Multi-phase stakeholder engagement to test appetite for product, understand existing barriers and gather feedback.</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1E243A"/>
                  </a:solidFill>
                  <a:effectLst/>
                  <a:uLnTx/>
                  <a:uFillTx/>
                  <a:latin typeface="Aptos" panose="020B0004020202020204" pitchFamily="34" charset="0"/>
                </a:rPr>
                <a:t>Building  relationships and awareness of the product for future sales.</a:t>
              </a:r>
            </a:p>
          </p:txBody>
        </p:sp>
        <p:cxnSp>
          <p:nvCxnSpPr>
            <p:cNvPr id="39" name="Straight Connector 38">
              <a:extLst>
                <a:ext uri="{FF2B5EF4-FFF2-40B4-BE49-F238E27FC236}">
                  <a16:creationId xmlns:a16="http://schemas.microsoft.com/office/drawing/2014/main" id="{48A74AF3-B6D7-7741-08CC-F552A0FB52A3}"/>
                </a:ext>
              </a:extLst>
            </p:cNvPr>
            <p:cNvCxnSpPr>
              <a:cxnSpLocks/>
              <a:endCxn id="38" idx="0"/>
            </p:cNvCxnSpPr>
            <p:nvPr/>
          </p:nvCxnSpPr>
          <p:spPr>
            <a:xfrm>
              <a:off x="10354197" y="2810970"/>
              <a:ext cx="0" cy="236743"/>
            </a:xfrm>
            <a:prstGeom prst="line">
              <a:avLst/>
            </a:prstGeom>
            <a:noFill/>
            <a:ln w="38100" cap="flat" cmpd="sng" algn="ctr">
              <a:solidFill>
                <a:sysClr val="window" lastClr="FFFFFF">
                  <a:lumMod val="75000"/>
                </a:sysClr>
              </a:solidFill>
              <a:prstDash val="solid"/>
              <a:miter lim="800000"/>
            </a:ln>
            <a:effectLst/>
          </p:spPr>
        </p:cxnSp>
      </p:grpSp>
      <p:sp>
        <p:nvSpPr>
          <p:cNvPr id="40" name="Rectangle: Rounded Corners 39">
            <a:extLst>
              <a:ext uri="{FF2B5EF4-FFF2-40B4-BE49-F238E27FC236}">
                <a16:creationId xmlns:a16="http://schemas.microsoft.com/office/drawing/2014/main" id="{D8A57DFE-3BB8-83F3-3100-B3748B4D5E7E}"/>
              </a:ext>
            </a:extLst>
          </p:cNvPr>
          <p:cNvSpPr/>
          <p:nvPr/>
        </p:nvSpPr>
        <p:spPr>
          <a:xfrm>
            <a:off x="1421854" y="5826136"/>
            <a:ext cx="8572500" cy="361950"/>
          </a:xfrm>
          <a:prstGeom prst="roundRect">
            <a:avLst/>
          </a:prstGeom>
          <a:solidFill>
            <a:srgbClr val="32543D">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a:ln>
                  <a:noFill/>
                </a:ln>
                <a:solidFill>
                  <a:prstClr val="black"/>
                </a:solidFill>
                <a:effectLst/>
                <a:uLnTx/>
                <a:uFillTx/>
                <a:latin typeface="Aptos" panose="020B0004020202020204" pitchFamily="34" charset="0"/>
              </a:rPr>
              <a:t>Iterative testing and design phases enabling rapid refinement to reflect demand and supply side market feedback.  </a:t>
            </a:r>
          </a:p>
        </p:txBody>
      </p:sp>
      <p:sp>
        <p:nvSpPr>
          <p:cNvPr id="2" name="TextBox 1">
            <a:extLst>
              <a:ext uri="{FF2B5EF4-FFF2-40B4-BE49-F238E27FC236}">
                <a16:creationId xmlns:a16="http://schemas.microsoft.com/office/drawing/2014/main" id="{E7CC6985-35BD-A912-FDB5-69FBE09739C1}"/>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51</a:t>
            </a:r>
            <a:endParaRPr kumimoji="0" lang="en-GB" sz="1200" b="0" i="0" u="none" strike="noStrike" kern="0" cap="none" spc="0" normalizeH="0" baseline="0" noProof="0">
              <a:ln>
                <a:noFill/>
              </a:ln>
              <a:solidFill>
                <a:prstClr val="black"/>
              </a:solidFill>
              <a:effectLst/>
              <a:uLnTx/>
              <a:uFillTx/>
            </a:endParaRPr>
          </a:p>
        </p:txBody>
      </p:sp>
      <p:sp>
        <p:nvSpPr>
          <p:cNvPr id="3" name="TextBox 2">
            <a:extLst>
              <a:ext uri="{FF2B5EF4-FFF2-40B4-BE49-F238E27FC236}">
                <a16:creationId xmlns:a16="http://schemas.microsoft.com/office/drawing/2014/main" id="{D53FA191-BA21-49A2-88E4-24EB60FBC7A1}"/>
              </a:ext>
            </a:extLst>
          </p:cNvPr>
          <p:cNvSpPr txBox="1"/>
          <p:nvPr/>
        </p:nvSpPr>
        <p:spPr>
          <a:xfrm>
            <a:off x="408702" y="247780"/>
            <a:ext cx="11213224" cy="584775"/>
          </a:xfrm>
          <a:prstGeom prst="rect">
            <a:avLst/>
          </a:prstGeom>
          <a:noFill/>
        </p:spPr>
        <p:txBody>
          <a:bodyPr wrap="square" lIns="91440" tIns="45720" rIns="91440" bIns="45720" anchor="t">
            <a:spAutoFit/>
          </a:bodyPr>
          <a:lstStyle/>
          <a:p>
            <a:r>
              <a:rPr lang="en-GB" sz="3200" b="1">
                <a:solidFill>
                  <a:srgbClr val="32543D"/>
                </a:solidFill>
                <a:ea typeface="Calibri"/>
                <a:cs typeface="Arial"/>
              </a:rPr>
              <a:t>Urban greening innovator: Activities</a:t>
            </a:r>
            <a:endParaRPr lang="en-US" sz="3200" b="1">
              <a:solidFill>
                <a:srgbClr val="32543D"/>
              </a:solidFill>
            </a:endParaRPr>
          </a:p>
        </p:txBody>
      </p:sp>
    </p:spTree>
    <p:extLst>
      <p:ext uri="{BB962C8B-B14F-4D97-AF65-F5344CB8AC3E}">
        <p14:creationId xmlns:p14="http://schemas.microsoft.com/office/powerpoint/2010/main" val="878310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DD7AF-585C-03A2-785B-DA11C14592CA}"/>
            </a:ext>
          </a:extLst>
        </p:cNvPr>
        <p:cNvGrpSpPr/>
        <p:nvPr/>
      </p:nvGrpSpPr>
      <p:grpSpPr>
        <a:xfrm>
          <a:off x="0" y="0"/>
          <a:ext cx="0" cy="0"/>
          <a:chOff x="0" y="0"/>
          <a:chExt cx="0" cy="0"/>
        </a:xfrm>
      </p:grpSpPr>
      <p:sp>
        <p:nvSpPr>
          <p:cNvPr id="28" name="Text Placeholder 3">
            <a:extLst>
              <a:ext uri="{FF2B5EF4-FFF2-40B4-BE49-F238E27FC236}">
                <a16:creationId xmlns:a16="http://schemas.microsoft.com/office/drawing/2014/main" id="{A968B115-32A9-EDD7-A738-6F35837CD026}"/>
              </a:ext>
            </a:extLst>
          </p:cNvPr>
          <p:cNvSpPr txBox="1">
            <a:spLocks/>
          </p:cNvSpPr>
          <p:nvPr/>
        </p:nvSpPr>
        <p:spPr>
          <a:xfrm>
            <a:off x="443725" y="863241"/>
            <a:ext cx="11324371" cy="776339"/>
          </a:xfrm>
          <a:prstGeom prst="rect">
            <a:avLst/>
          </a:prstGeom>
        </p:spPr>
        <p:txBody>
          <a:bodyPr vert="horz" lIns="91440" tIns="45720" rIns="91440" bIns="45720" rtlCol="0">
            <a:noAutofit/>
          </a:bodyPr>
          <a:lstStyle>
            <a:defPPr>
              <a:defRPr lang="en-US"/>
            </a:defPPr>
            <a:lvl1pPr marR="0" lvl="0" indent="0" defTabSz="514363" fontAlgn="auto">
              <a:lnSpc>
                <a:spcPct val="100000"/>
              </a:lnSpc>
              <a:spcBef>
                <a:spcPts val="900"/>
              </a:spcBef>
              <a:spcAft>
                <a:spcPts val="0"/>
              </a:spcAft>
              <a:buClrTx/>
              <a:buSzTx/>
              <a:buFont typeface="Arial" panose="020B0604020202020204" pitchFamily="34" charset="0"/>
              <a:buNone/>
              <a:tabLst/>
              <a:defRPr kumimoji="0" b="1" i="0" u="none" strike="noStrike" cap="none" spc="0" normalizeH="0" baseline="0">
                <a:ln>
                  <a:noFill/>
                </a:ln>
                <a:solidFill>
                  <a:srgbClr val="1E243A"/>
                </a:solidFill>
                <a:effectLst/>
                <a:uLnTx/>
                <a:uFillTx/>
              </a:defRPr>
            </a:lvl1pPr>
            <a:lvl2pPr marL="385772" indent="-128591" defTabSz="514363">
              <a:lnSpc>
                <a:spcPct val="100000"/>
              </a:lnSpc>
              <a:spcBef>
                <a:spcPts val="450"/>
              </a:spcBef>
              <a:buFont typeface="Calibri" panose="020F0502020204030204" pitchFamily="34" charset="0"/>
              <a:buChar char="−"/>
              <a:defRPr sz="1200">
                <a:solidFill>
                  <a:schemeClr val="bg1"/>
                </a:solidFill>
              </a:defRPr>
            </a:lvl2pPr>
            <a:lvl3pPr marL="642954" indent="-128591" defTabSz="514363">
              <a:lnSpc>
                <a:spcPct val="100000"/>
              </a:lnSpc>
              <a:spcBef>
                <a:spcPts val="450"/>
              </a:spcBef>
              <a:buFont typeface="Wingdings" panose="05000000000000000000" pitchFamily="2" charset="2"/>
              <a:buChar char="§"/>
              <a:defRPr sz="1200">
                <a:solidFill>
                  <a:schemeClr val="bg1"/>
                </a:solidFill>
              </a:defRPr>
            </a:lvl3pPr>
            <a:lvl4pPr marL="900135" indent="-128591" defTabSz="514363">
              <a:lnSpc>
                <a:spcPct val="100000"/>
              </a:lnSpc>
              <a:spcBef>
                <a:spcPts val="450"/>
              </a:spcBef>
              <a:buFont typeface="Courier New" panose="02070309020205020404" pitchFamily="49" charset="0"/>
              <a:buChar char="o"/>
              <a:defRPr sz="1200">
                <a:solidFill>
                  <a:schemeClr val="bg1"/>
                </a:solidFill>
              </a:defRPr>
            </a:lvl4pPr>
            <a:lvl5pPr marL="1157317" indent="-128591" defTabSz="514363">
              <a:lnSpc>
                <a:spcPct val="100000"/>
              </a:lnSpc>
              <a:spcBef>
                <a:spcPts val="450"/>
              </a:spcBef>
              <a:buFont typeface="Arial" panose="020B0604020202020204" pitchFamily="34" charset="0"/>
              <a:buChar char="•"/>
              <a:defRPr sz="1200">
                <a:solidFill>
                  <a:schemeClr val="bg1"/>
                </a:solidFill>
              </a:defRPr>
            </a:lvl5pPr>
            <a:lvl6pPr marL="1414499" indent="-128591" defTabSz="514363">
              <a:lnSpc>
                <a:spcPct val="90000"/>
              </a:lnSpc>
              <a:spcBef>
                <a:spcPts val="281"/>
              </a:spcBef>
              <a:buFont typeface="Arial" panose="020B0604020202020204" pitchFamily="34" charset="0"/>
              <a:buChar char="•"/>
              <a:defRPr sz="1013"/>
            </a:lvl6pPr>
            <a:lvl7pPr marL="1671680" indent="-128591" defTabSz="514363">
              <a:lnSpc>
                <a:spcPct val="90000"/>
              </a:lnSpc>
              <a:spcBef>
                <a:spcPts val="281"/>
              </a:spcBef>
              <a:buFont typeface="Arial" panose="020B0604020202020204" pitchFamily="34" charset="0"/>
              <a:buChar char="•"/>
              <a:defRPr sz="1013"/>
            </a:lvl7pPr>
            <a:lvl8pPr marL="1928861" indent="-128591" defTabSz="514363">
              <a:lnSpc>
                <a:spcPct val="90000"/>
              </a:lnSpc>
              <a:spcBef>
                <a:spcPts val="281"/>
              </a:spcBef>
              <a:buFont typeface="Arial" panose="020B0604020202020204" pitchFamily="34" charset="0"/>
              <a:buChar char="•"/>
              <a:defRPr sz="1013"/>
            </a:lvl8pPr>
            <a:lvl9pPr marL="2186042" indent="-128591" defTabSz="514363">
              <a:lnSpc>
                <a:spcPct val="90000"/>
              </a:lnSpc>
              <a:spcBef>
                <a:spcPts val="281"/>
              </a:spcBef>
              <a:buFont typeface="Arial" panose="020B0604020202020204" pitchFamily="34" charset="0"/>
              <a:buChar char="•"/>
              <a:defRPr sz="1013"/>
            </a:lvl9pPr>
          </a:lstStyle>
          <a:p>
            <a:r>
              <a:rPr lang="en-GB" sz="1200" b="0"/>
              <a:t>WMCA LINC partnered with Natural England and National Trust to develop an ‘urban greening token’ to quantify benefits of urban green infrastructure and enable investment in our most tangible urban nature.</a:t>
            </a:r>
          </a:p>
        </p:txBody>
      </p:sp>
      <p:sp>
        <p:nvSpPr>
          <p:cNvPr id="29" name="Rectangle 28">
            <a:extLst>
              <a:ext uri="{FF2B5EF4-FFF2-40B4-BE49-F238E27FC236}">
                <a16:creationId xmlns:a16="http://schemas.microsoft.com/office/drawing/2014/main" id="{023294CE-B6B5-F132-C879-A9291C9576FE}"/>
              </a:ext>
            </a:extLst>
          </p:cNvPr>
          <p:cNvSpPr/>
          <p:nvPr/>
        </p:nvSpPr>
        <p:spPr>
          <a:xfrm>
            <a:off x="354033" y="1896276"/>
            <a:ext cx="4404707" cy="2469907"/>
          </a:xfrm>
          <a:prstGeom prst="rect">
            <a:avLst/>
          </a:prstGeom>
          <a:noFill/>
        </p:spPr>
        <p:txBody>
          <a:bodyPr wrap="square" rtlCol="0">
            <a:spAutoFit/>
          </a:bodyPr>
          <a:lstStyle/>
          <a:p>
            <a:pPr marL="285750" indent="-285750" algn="just">
              <a:spcAft>
                <a:spcPts val="900"/>
              </a:spcAft>
              <a:buFont typeface="Arial" panose="020B0604020202020204" pitchFamily="34" charset="0"/>
              <a:buChar char="•"/>
            </a:pPr>
            <a:r>
              <a:rPr lang="en-GB" sz="1200"/>
              <a:t>‘Urban greening tokens’ are a tangible way for businesses to directly engage with nature in their urban spaces for the </a:t>
            </a:r>
            <a:r>
              <a:rPr lang="en-GB" sz="1200" b="1"/>
              <a:t>benefit of employees, clients, and the wider community</a:t>
            </a:r>
            <a:r>
              <a:rPr lang="en-GB" sz="1200"/>
              <a:t> </a:t>
            </a:r>
          </a:p>
          <a:p>
            <a:pPr marL="285750" indent="-285750" algn="just">
              <a:spcAft>
                <a:spcPts val="900"/>
              </a:spcAft>
              <a:buFont typeface="Arial" panose="020B0604020202020204" pitchFamily="34" charset="0"/>
              <a:buChar char="•"/>
            </a:pPr>
            <a:r>
              <a:rPr lang="en-GB" sz="1200"/>
              <a:t>The token consists of </a:t>
            </a:r>
            <a:r>
              <a:rPr lang="en-GB" sz="1200">
                <a:hlinkClick r:id="rId3"/>
              </a:rPr>
              <a:t>3x3m grid-squares </a:t>
            </a:r>
            <a:r>
              <a:rPr lang="en-GB" sz="1200"/>
              <a:t>containing an urban greening opportunity using </a:t>
            </a:r>
            <a:r>
              <a:rPr lang="en-GB" sz="1200" b="1"/>
              <a:t>What 3 Words </a:t>
            </a:r>
            <a:r>
              <a:rPr lang="en-GB" sz="1200"/>
              <a:t>functionality</a:t>
            </a:r>
          </a:p>
          <a:p>
            <a:pPr marL="285750" indent="-285750" algn="just">
              <a:spcAft>
                <a:spcPts val="900"/>
              </a:spcAft>
              <a:buFont typeface="Arial" panose="020B0604020202020204" pitchFamily="34" charset="0"/>
              <a:buChar char="•"/>
            </a:pPr>
            <a:r>
              <a:rPr lang="en-GB" sz="1200"/>
              <a:t>Urban greening interventions are prioritised based on nature access and equity mapping to maximise impact</a:t>
            </a:r>
          </a:p>
          <a:p>
            <a:pPr marL="285750" indent="-285750" algn="just">
              <a:spcAft>
                <a:spcPts val="900"/>
              </a:spcAft>
              <a:buFont typeface="Arial" panose="020B0604020202020204" pitchFamily="34" charset="0"/>
              <a:buChar char="•"/>
            </a:pPr>
            <a:r>
              <a:rPr lang="en-GB" sz="1200"/>
              <a:t>Accessibility is prioritised to unlock hard working nature on the doorstep of local business and underserved communities</a:t>
            </a:r>
          </a:p>
        </p:txBody>
      </p:sp>
      <p:sp>
        <p:nvSpPr>
          <p:cNvPr id="32" name="Rectangle: Rounded Corners 31">
            <a:extLst>
              <a:ext uri="{FF2B5EF4-FFF2-40B4-BE49-F238E27FC236}">
                <a16:creationId xmlns:a16="http://schemas.microsoft.com/office/drawing/2014/main" id="{02CC7493-92D9-8C2B-D69E-865437695D1E}"/>
              </a:ext>
            </a:extLst>
          </p:cNvPr>
          <p:cNvSpPr/>
          <p:nvPr/>
        </p:nvSpPr>
        <p:spPr>
          <a:xfrm>
            <a:off x="497517" y="1566110"/>
            <a:ext cx="4521600" cy="284556"/>
          </a:xfrm>
          <a:prstGeom prst="roundRect">
            <a:avLst/>
          </a:prstGeom>
          <a:solidFill>
            <a:srgbClr val="32543D"/>
          </a:solidFill>
          <a:ln w="19050" cap="flat" cmpd="sng" algn="ctr">
            <a:noFill/>
            <a:prstDash val="solid"/>
            <a:miter lim="800000"/>
          </a:ln>
          <a:effectLst/>
        </p:spPr>
        <p:txBody>
          <a:bodyPr rtlCol="0" anchor="ctr"/>
          <a:lstStyle/>
          <a:p>
            <a:pPr>
              <a:spcAft>
                <a:spcPts val="1200"/>
              </a:spcAft>
            </a:pPr>
            <a:r>
              <a:rPr lang="en-GB" sz="1400" b="1" kern="0">
                <a:solidFill>
                  <a:schemeClr val="bg1"/>
                </a:solidFill>
              </a:rPr>
              <a:t>Overview</a:t>
            </a:r>
          </a:p>
        </p:txBody>
      </p:sp>
      <p:sp>
        <p:nvSpPr>
          <p:cNvPr id="23" name="TextBox 22">
            <a:extLst>
              <a:ext uri="{FF2B5EF4-FFF2-40B4-BE49-F238E27FC236}">
                <a16:creationId xmlns:a16="http://schemas.microsoft.com/office/drawing/2014/main" id="{A57099BD-6BC1-5BDD-6B67-949EBED96B02}"/>
              </a:ext>
            </a:extLst>
          </p:cNvPr>
          <p:cNvSpPr txBox="1"/>
          <p:nvPr/>
        </p:nvSpPr>
        <p:spPr>
          <a:xfrm>
            <a:off x="5470629" y="5262780"/>
            <a:ext cx="2996699" cy="369332"/>
          </a:xfrm>
          <a:prstGeom prst="rect">
            <a:avLst/>
          </a:prstGeom>
          <a:noFill/>
        </p:spPr>
        <p:txBody>
          <a:bodyPr wrap="square" rtlCol="0">
            <a:spAutoFit/>
          </a:bodyPr>
          <a:lstStyle/>
          <a:p>
            <a:r>
              <a:rPr lang="en-GB" sz="900" i="1"/>
              <a:t>Prototype ‘urban greening token’ Platform, with intervention opportunities shown at the LSOA level</a:t>
            </a:r>
            <a:r>
              <a:rPr lang="en-GB" sz="900" i="1" baseline="30000"/>
              <a:t>1</a:t>
            </a:r>
          </a:p>
        </p:txBody>
      </p:sp>
      <p:pic>
        <p:nvPicPr>
          <p:cNvPr id="24" name="Picture 23" descr="A map of a city&#10;&#10;AI-generated content may be incorrect.">
            <a:extLst>
              <a:ext uri="{FF2B5EF4-FFF2-40B4-BE49-F238E27FC236}">
                <a16:creationId xmlns:a16="http://schemas.microsoft.com/office/drawing/2014/main" id="{C2AFF572-0A3D-0D90-9840-A5A9EFD61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4733" y="1944191"/>
            <a:ext cx="2820395" cy="3203497"/>
          </a:xfrm>
          <a:prstGeom prst="rect">
            <a:avLst/>
          </a:prstGeom>
        </p:spPr>
      </p:pic>
      <p:sp>
        <p:nvSpPr>
          <p:cNvPr id="25" name="Rectangle: Rounded Corners 24">
            <a:extLst>
              <a:ext uri="{FF2B5EF4-FFF2-40B4-BE49-F238E27FC236}">
                <a16:creationId xmlns:a16="http://schemas.microsoft.com/office/drawing/2014/main" id="{A0BB661F-7FF6-332B-2390-770D21EBD29B}"/>
              </a:ext>
            </a:extLst>
          </p:cNvPr>
          <p:cNvSpPr/>
          <p:nvPr/>
        </p:nvSpPr>
        <p:spPr>
          <a:xfrm>
            <a:off x="5524501" y="1571769"/>
            <a:ext cx="6209575" cy="284557"/>
          </a:xfrm>
          <a:prstGeom prst="roundRect">
            <a:avLst/>
          </a:prstGeom>
          <a:solidFill>
            <a:srgbClr val="32543D"/>
          </a:solidFill>
          <a:ln w="19050" cap="flat" cmpd="sng" algn="ctr">
            <a:noFill/>
            <a:prstDash val="solid"/>
            <a:miter lim="800000"/>
          </a:ln>
          <a:effectLst/>
        </p:spPr>
        <p:txBody>
          <a:bodyPr rtlCol="0" anchor="ctr"/>
          <a:lstStyle/>
          <a:p>
            <a:pPr>
              <a:spcAft>
                <a:spcPts val="1200"/>
              </a:spcAft>
            </a:pPr>
            <a:r>
              <a:rPr lang="en-GB" sz="1400" b="1" kern="0">
                <a:solidFill>
                  <a:schemeClr val="bg1"/>
                </a:solidFill>
              </a:rPr>
              <a:t>Platform Prototype</a:t>
            </a:r>
          </a:p>
        </p:txBody>
      </p:sp>
      <p:pic>
        <p:nvPicPr>
          <p:cNvPr id="36" name="Graphic 35" descr="Tree With Roots with solid fill">
            <a:extLst>
              <a:ext uri="{FF2B5EF4-FFF2-40B4-BE49-F238E27FC236}">
                <a16:creationId xmlns:a16="http://schemas.microsoft.com/office/drawing/2014/main" id="{AC53CBCE-0153-CFCE-6880-CDFAAAAB8C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95294" y="2301192"/>
            <a:ext cx="552687" cy="552687"/>
          </a:xfrm>
          <a:prstGeom prst="rect">
            <a:avLst/>
          </a:prstGeom>
        </p:spPr>
      </p:pic>
      <p:pic>
        <p:nvPicPr>
          <p:cNvPr id="37" name="Graphic 36" descr="Park scene with solid fill">
            <a:extLst>
              <a:ext uri="{FF2B5EF4-FFF2-40B4-BE49-F238E27FC236}">
                <a16:creationId xmlns:a16="http://schemas.microsoft.com/office/drawing/2014/main" id="{4B616348-2B64-C622-5BAC-0EBC67221A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22270" y="2248156"/>
            <a:ext cx="613870" cy="613870"/>
          </a:xfrm>
          <a:prstGeom prst="rect">
            <a:avLst/>
          </a:prstGeom>
        </p:spPr>
      </p:pic>
      <p:pic>
        <p:nvPicPr>
          <p:cNvPr id="38" name="Graphic 37" descr="Bee with solid fill">
            <a:extLst>
              <a:ext uri="{FF2B5EF4-FFF2-40B4-BE49-F238E27FC236}">
                <a16:creationId xmlns:a16="http://schemas.microsoft.com/office/drawing/2014/main" id="{1C66CBFD-7C0F-BAD7-8AB0-A5A2084564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31926" y="2274200"/>
            <a:ext cx="613870" cy="613870"/>
          </a:xfrm>
          <a:prstGeom prst="rect">
            <a:avLst/>
          </a:prstGeom>
        </p:spPr>
      </p:pic>
      <p:sp>
        <p:nvSpPr>
          <p:cNvPr id="45" name="Rectangle 44">
            <a:extLst>
              <a:ext uri="{FF2B5EF4-FFF2-40B4-BE49-F238E27FC236}">
                <a16:creationId xmlns:a16="http://schemas.microsoft.com/office/drawing/2014/main" id="{DF38BBEB-EE84-B22C-1FEA-4846FE91947F}"/>
              </a:ext>
            </a:extLst>
          </p:cNvPr>
          <p:cNvSpPr/>
          <p:nvPr/>
        </p:nvSpPr>
        <p:spPr>
          <a:xfrm>
            <a:off x="8775177" y="1920508"/>
            <a:ext cx="2871522" cy="307777"/>
          </a:xfrm>
          <a:prstGeom prst="rect">
            <a:avLst/>
          </a:prstGeom>
          <a:solidFill>
            <a:schemeClr val="tx2"/>
          </a:solidFill>
          <a:ln w="19050">
            <a:solidFill>
              <a:schemeClr val="bg2"/>
            </a:solidFill>
            <a:prstDash val="dash"/>
          </a:ln>
        </p:spPr>
        <p:txBody>
          <a:bodyPr vert="horz" wrap="square" lIns="91440" tIns="45720" rIns="91440" bIns="45720" rtlCol="0" anchor="ctr">
            <a:spAutoFit/>
          </a:bodyPr>
          <a:lstStyle/>
          <a:p>
            <a:pPr algn="ctr" defTabSz="514363">
              <a:spcBef>
                <a:spcPts val="900"/>
              </a:spcBef>
            </a:pPr>
            <a:r>
              <a:rPr lang="en-GB" sz="1400" b="1">
                <a:solidFill>
                  <a:schemeClr val="bg1"/>
                </a:solidFill>
              </a:rPr>
              <a:t>Priority Interventions</a:t>
            </a:r>
          </a:p>
        </p:txBody>
      </p:sp>
      <p:sp>
        <p:nvSpPr>
          <p:cNvPr id="47" name="Rectangle 46">
            <a:extLst>
              <a:ext uri="{FF2B5EF4-FFF2-40B4-BE49-F238E27FC236}">
                <a16:creationId xmlns:a16="http://schemas.microsoft.com/office/drawing/2014/main" id="{277DD85F-5232-CE1D-4DA1-5B48F6BD6660}"/>
              </a:ext>
            </a:extLst>
          </p:cNvPr>
          <p:cNvSpPr/>
          <p:nvPr/>
        </p:nvSpPr>
        <p:spPr>
          <a:xfrm>
            <a:off x="8831438" y="2900711"/>
            <a:ext cx="2871521" cy="738664"/>
          </a:xfrm>
          <a:prstGeom prst="rect">
            <a:avLst/>
          </a:prstGeom>
          <a:noFill/>
          <a:ln w="19050">
            <a:noFill/>
            <a:prstDash val="dash"/>
          </a:ln>
        </p:spPr>
        <p:txBody>
          <a:bodyPr vert="horz" wrap="square" lIns="91440" tIns="45720" rIns="91440" bIns="45720" rtlCol="0" anchor="ctr">
            <a:spAutoFit/>
          </a:bodyPr>
          <a:lstStyle/>
          <a:p>
            <a:pPr defTabSz="514363">
              <a:spcBef>
                <a:spcPts val="900"/>
              </a:spcBef>
            </a:pPr>
            <a:r>
              <a:rPr lang="en-GB" sz="1050" i="1"/>
              <a:t>The token is designed for targeted, small footprint intervention such as urban/street trees, pocket parks and urban nature enhancements</a:t>
            </a:r>
            <a:r>
              <a:rPr lang="en-GB" sz="1050" i="1" baseline="30000"/>
              <a:t>2</a:t>
            </a:r>
          </a:p>
        </p:txBody>
      </p:sp>
      <p:pic>
        <p:nvPicPr>
          <p:cNvPr id="53" name="Picture 52" descr="A screenshot of a map&#10;&#10;Description automatically generated">
            <a:extLst>
              <a:ext uri="{FF2B5EF4-FFF2-40B4-BE49-F238E27FC236}">
                <a16:creationId xmlns:a16="http://schemas.microsoft.com/office/drawing/2014/main" id="{3A852B88-2CEC-588B-7FD1-195B655CD3EB}"/>
              </a:ext>
            </a:extLst>
          </p:cNvPr>
          <p:cNvPicPr>
            <a:picLocks noChangeAspect="1"/>
          </p:cNvPicPr>
          <p:nvPr/>
        </p:nvPicPr>
        <p:blipFill>
          <a:blip r:embed="rId11">
            <a:extLst>
              <a:ext uri="{28A0092B-C50C-407E-A947-70E740481C1C}">
                <a14:useLocalDpi xmlns:a14="http://schemas.microsoft.com/office/drawing/2010/main" val="0"/>
              </a:ext>
            </a:extLst>
          </a:blip>
          <a:srcRect t="61332" r="54868" b="4656"/>
          <a:stretch/>
        </p:blipFill>
        <p:spPr>
          <a:xfrm>
            <a:off x="8964732" y="3958399"/>
            <a:ext cx="2739523" cy="1446756"/>
          </a:xfrm>
          <a:prstGeom prst="rect">
            <a:avLst/>
          </a:prstGeom>
        </p:spPr>
      </p:pic>
      <p:sp>
        <p:nvSpPr>
          <p:cNvPr id="54" name="Rectangle 53">
            <a:extLst>
              <a:ext uri="{FF2B5EF4-FFF2-40B4-BE49-F238E27FC236}">
                <a16:creationId xmlns:a16="http://schemas.microsoft.com/office/drawing/2014/main" id="{94370543-8999-FE5A-A573-4686C34CD0E9}"/>
              </a:ext>
            </a:extLst>
          </p:cNvPr>
          <p:cNvSpPr/>
          <p:nvPr/>
        </p:nvSpPr>
        <p:spPr>
          <a:xfrm>
            <a:off x="8775177" y="3676077"/>
            <a:ext cx="2927783" cy="307777"/>
          </a:xfrm>
          <a:prstGeom prst="rect">
            <a:avLst/>
          </a:prstGeom>
          <a:solidFill>
            <a:schemeClr val="tx2"/>
          </a:solidFill>
          <a:ln w="19050">
            <a:solidFill>
              <a:schemeClr val="bg2"/>
            </a:solidFill>
            <a:prstDash val="dash"/>
          </a:ln>
        </p:spPr>
        <p:txBody>
          <a:bodyPr vert="horz" wrap="square" lIns="91440" tIns="45720" rIns="91440" bIns="45720" rtlCol="0" anchor="ctr">
            <a:spAutoFit/>
          </a:bodyPr>
          <a:lstStyle/>
          <a:p>
            <a:pPr algn="ctr" defTabSz="514363">
              <a:spcBef>
                <a:spcPts val="900"/>
              </a:spcBef>
            </a:pPr>
            <a:r>
              <a:rPr lang="en-GB" sz="1400" b="1">
                <a:solidFill>
                  <a:schemeClr val="bg1"/>
                </a:solidFill>
              </a:rPr>
              <a:t>Priority Greening</a:t>
            </a:r>
          </a:p>
        </p:txBody>
      </p:sp>
      <p:sp>
        <p:nvSpPr>
          <p:cNvPr id="56" name="Rectangle 55">
            <a:extLst>
              <a:ext uri="{FF2B5EF4-FFF2-40B4-BE49-F238E27FC236}">
                <a16:creationId xmlns:a16="http://schemas.microsoft.com/office/drawing/2014/main" id="{B84A06F0-EFF5-C962-CF8E-95475F763B39}"/>
              </a:ext>
            </a:extLst>
          </p:cNvPr>
          <p:cNvSpPr/>
          <p:nvPr/>
        </p:nvSpPr>
        <p:spPr>
          <a:xfrm>
            <a:off x="8467328" y="5385016"/>
            <a:ext cx="3297952" cy="577081"/>
          </a:xfrm>
          <a:prstGeom prst="rect">
            <a:avLst/>
          </a:prstGeom>
          <a:noFill/>
          <a:ln w="19050">
            <a:noFill/>
            <a:prstDash val="dash"/>
          </a:ln>
        </p:spPr>
        <p:txBody>
          <a:bodyPr vert="horz" wrap="square" lIns="91440" tIns="45720" rIns="91440" bIns="45720" rtlCol="0" anchor="ctr">
            <a:spAutoFit/>
          </a:bodyPr>
          <a:lstStyle/>
          <a:p>
            <a:pPr lvl="1" defTabSz="514363">
              <a:spcBef>
                <a:spcPts val="900"/>
              </a:spcBef>
            </a:pPr>
            <a:r>
              <a:rPr lang="en-GB" sz="1050" i="1"/>
              <a:t>Spatial environmental and social data enables targeted mapping of planting opportunities to areas of greatest need.</a:t>
            </a:r>
          </a:p>
        </p:txBody>
      </p:sp>
      <p:sp>
        <p:nvSpPr>
          <p:cNvPr id="5" name="TextBox 4">
            <a:extLst>
              <a:ext uri="{FF2B5EF4-FFF2-40B4-BE49-F238E27FC236}">
                <a16:creationId xmlns:a16="http://schemas.microsoft.com/office/drawing/2014/main" id="{74A71B43-5B0A-E24F-119E-F4944B42E048}"/>
              </a:ext>
            </a:extLst>
          </p:cNvPr>
          <p:cNvSpPr txBox="1"/>
          <p:nvPr/>
        </p:nvSpPr>
        <p:spPr>
          <a:xfrm>
            <a:off x="5552223" y="6075667"/>
            <a:ext cx="6094476" cy="369332"/>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900" b="0" i="0" u="none" strike="noStrike" kern="1200" cap="none" spc="0" normalizeH="0" baseline="0" noProof="0">
                <a:ln>
                  <a:noFill/>
                </a:ln>
                <a:solidFill>
                  <a:srgbClr val="007976"/>
                </a:solidFill>
                <a:effectLst/>
                <a:uLnTx/>
                <a:uFillTx/>
                <a:latin typeface="Aptos" panose="020B0004020202020204" pitchFamily="34" charset="0"/>
                <a:ea typeface="+mn-ea"/>
                <a:cs typeface="+mn-cs"/>
              </a:rPr>
              <a:t>Tree Equity Score, Woodland Trust – areas mapped to show Tree Equity Score as a proxy for planting priority.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900" b="0" i="0" u="none" strike="noStrike" kern="1200" cap="none" spc="0" normalizeH="0" baseline="0" noProof="0">
                <a:ln>
                  <a:noFill/>
                </a:ln>
                <a:solidFill>
                  <a:srgbClr val="007976"/>
                </a:solidFill>
                <a:effectLst/>
                <a:uLnTx/>
                <a:uFillTx/>
                <a:latin typeface="Aptos" panose="020B0004020202020204" pitchFamily="34" charset="0"/>
                <a:ea typeface="+mn-ea"/>
                <a:cs typeface="+mn-cs"/>
              </a:rPr>
              <a:t>Defined as a small scale enhancements of urban green fabric such as a wildflower verge or green wall</a:t>
            </a:r>
          </a:p>
        </p:txBody>
      </p:sp>
      <p:sp>
        <p:nvSpPr>
          <p:cNvPr id="6" name="TextBox 5">
            <a:extLst>
              <a:ext uri="{FF2B5EF4-FFF2-40B4-BE49-F238E27FC236}">
                <a16:creationId xmlns:a16="http://schemas.microsoft.com/office/drawing/2014/main" id="{FD16CE90-3CF9-87AE-D3DD-7EE89A5D911D}"/>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52</a:t>
            </a:r>
            <a:endParaRPr kumimoji="0" lang="en-GB" sz="1200" b="0" i="0" u="none" strike="noStrike" kern="0" cap="none" spc="0" normalizeH="0" baseline="0" noProof="0">
              <a:ln>
                <a:noFill/>
              </a:ln>
              <a:solidFill>
                <a:prstClr val="black"/>
              </a:solidFill>
              <a:effectLst/>
              <a:uLnTx/>
              <a:uFillTx/>
            </a:endParaRPr>
          </a:p>
        </p:txBody>
      </p:sp>
      <p:sp>
        <p:nvSpPr>
          <p:cNvPr id="2" name="TextBox 1">
            <a:extLst>
              <a:ext uri="{FF2B5EF4-FFF2-40B4-BE49-F238E27FC236}">
                <a16:creationId xmlns:a16="http://schemas.microsoft.com/office/drawing/2014/main" id="{A42EC71D-5688-07AD-AB63-E35B26703716}"/>
              </a:ext>
            </a:extLst>
          </p:cNvPr>
          <p:cNvSpPr txBox="1"/>
          <p:nvPr/>
        </p:nvSpPr>
        <p:spPr>
          <a:xfrm>
            <a:off x="408702" y="247780"/>
            <a:ext cx="11213224" cy="584775"/>
          </a:xfrm>
          <a:prstGeom prst="rect">
            <a:avLst/>
          </a:prstGeom>
          <a:noFill/>
        </p:spPr>
        <p:txBody>
          <a:bodyPr wrap="square" lIns="91440" tIns="45720" rIns="91440" bIns="45720" anchor="t">
            <a:spAutoFit/>
          </a:bodyPr>
          <a:lstStyle/>
          <a:p>
            <a:r>
              <a:rPr lang="en-US" sz="3200" b="1">
                <a:solidFill>
                  <a:srgbClr val="32543D"/>
                </a:solidFill>
                <a:ea typeface="Calibri" panose="020F0502020204030204" pitchFamily="34" charset="0"/>
                <a:cs typeface="Arial" panose="020B0604020202020204" pitchFamily="34" charset="0"/>
              </a:rPr>
              <a:t>Urban greening accelerator</a:t>
            </a:r>
            <a:endParaRPr lang="en-US" sz="3200" b="1">
              <a:solidFill>
                <a:srgbClr val="32543D"/>
              </a:solidFill>
            </a:endParaRPr>
          </a:p>
        </p:txBody>
      </p:sp>
    </p:spTree>
    <p:extLst>
      <p:ext uri="{BB962C8B-B14F-4D97-AF65-F5344CB8AC3E}">
        <p14:creationId xmlns:p14="http://schemas.microsoft.com/office/powerpoint/2010/main" val="1919564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62FF8-B967-ECEC-6A26-53431E550487}"/>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2D18FB92-9811-0939-B76E-56D2BFEEF66B}"/>
              </a:ext>
            </a:extLst>
          </p:cNvPr>
          <p:cNvSpPr txBox="1">
            <a:spLocks/>
          </p:cNvSpPr>
          <p:nvPr/>
        </p:nvSpPr>
        <p:spPr>
          <a:xfrm>
            <a:off x="436551" y="866173"/>
            <a:ext cx="11258342" cy="553999"/>
          </a:xfrm>
          <a:prstGeom prst="rect">
            <a:avLst/>
          </a:prstGeom>
        </p:spPr>
        <p:txBody>
          <a:bodyPr vert="horz" lIns="91440" tIns="45720" rIns="91440" bIns="45720" rtlCol="0" anchor="t">
            <a:noAutofit/>
          </a:bodyPr>
          <a:lstStyle>
            <a:defPPr>
              <a:defRPr lang="en-US"/>
            </a:defPPr>
            <a:lvl1pPr marR="0" lvl="0" indent="0" defTabSz="514363" fontAlgn="auto">
              <a:lnSpc>
                <a:spcPct val="100000"/>
              </a:lnSpc>
              <a:spcBef>
                <a:spcPts val="900"/>
              </a:spcBef>
              <a:spcAft>
                <a:spcPts val="0"/>
              </a:spcAft>
              <a:buClrTx/>
              <a:buSzTx/>
              <a:buFont typeface="Arial" panose="020B0604020202020204" pitchFamily="34" charset="0"/>
              <a:buNone/>
              <a:tabLst/>
              <a:defRPr kumimoji="0" b="1" i="0" u="none" strike="noStrike" cap="none" spc="0" normalizeH="0" baseline="0">
                <a:ln>
                  <a:noFill/>
                </a:ln>
                <a:solidFill>
                  <a:srgbClr val="1E243A"/>
                </a:solidFill>
                <a:effectLst/>
                <a:uLnTx/>
                <a:uFillTx/>
              </a:defRPr>
            </a:lvl1pPr>
            <a:lvl2pPr marL="385772" indent="-128591" defTabSz="514363">
              <a:lnSpc>
                <a:spcPct val="100000"/>
              </a:lnSpc>
              <a:spcBef>
                <a:spcPts val="450"/>
              </a:spcBef>
              <a:buFont typeface="Calibri" panose="020F0502020204030204" pitchFamily="34" charset="0"/>
              <a:buChar char="−"/>
              <a:defRPr sz="1200">
                <a:solidFill>
                  <a:schemeClr val="bg1"/>
                </a:solidFill>
              </a:defRPr>
            </a:lvl2pPr>
            <a:lvl3pPr marL="642954" indent="-128591" defTabSz="514363">
              <a:lnSpc>
                <a:spcPct val="100000"/>
              </a:lnSpc>
              <a:spcBef>
                <a:spcPts val="450"/>
              </a:spcBef>
              <a:buFont typeface="Wingdings" panose="05000000000000000000" pitchFamily="2" charset="2"/>
              <a:buChar char="§"/>
              <a:defRPr sz="1200">
                <a:solidFill>
                  <a:schemeClr val="bg1"/>
                </a:solidFill>
              </a:defRPr>
            </a:lvl3pPr>
            <a:lvl4pPr marL="900135" indent="-128591" defTabSz="514363">
              <a:lnSpc>
                <a:spcPct val="100000"/>
              </a:lnSpc>
              <a:spcBef>
                <a:spcPts val="450"/>
              </a:spcBef>
              <a:buFont typeface="Courier New" panose="02070309020205020404" pitchFamily="49" charset="0"/>
              <a:buChar char="o"/>
              <a:defRPr sz="1200">
                <a:solidFill>
                  <a:schemeClr val="bg1"/>
                </a:solidFill>
              </a:defRPr>
            </a:lvl4pPr>
            <a:lvl5pPr marL="1157317" indent="-128591" defTabSz="514363">
              <a:lnSpc>
                <a:spcPct val="100000"/>
              </a:lnSpc>
              <a:spcBef>
                <a:spcPts val="450"/>
              </a:spcBef>
              <a:buFont typeface="Arial" panose="020B0604020202020204" pitchFamily="34" charset="0"/>
              <a:buChar char="•"/>
              <a:defRPr sz="1200">
                <a:solidFill>
                  <a:schemeClr val="bg1"/>
                </a:solidFill>
              </a:defRPr>
            </a:lvl5pPr>
            <a:lvl6pPr marL="1414499" indent="-128591" defTabSz="514363">
              <a:lnSpc>
                <a:spcPct val="90000"/>
              </a:lnSpc>
              <a:spcBef>
                <a:spcPts val="281"/>
              </a:spcBef>
              <a:buFont typeface="Arial" panose="020B0604020202020204" pitchFamily="34" charset="0"/>
              <a:buChar char="•"/>
              <a:defRPr sz="1013"/>
            </a:lvl6pPr>
            <a:lvl7pPr marL="1671680" indent="-128591" defTabSz="514363">
              <a:lnSpc>
                <a:spcPct val="90000"/>
              </a:lnSpc>
              <a:spcBef>
                <a:spcPts val="281"/>
              </a:spcBef>
              <a:buFont typeface="Arial" panose="020B0604020202020204" pitchFamily="34" charset="0"/>
              <a:buChar char="•"/>
              <a:defRPr sz="1013"/>
            </a:lvl7pPr>
            <a:lvl8pPr marL="1928861" indent="-128591" defTabSz="514363">
              <a:lnSpc>
                <a:spcPct val="90000"/>
              </a:lnSpc>
              <a:spcBef>
                <a:spcPts val="281"/>
              </a:spcBef>
              <a:buFont typeface="Arial" panose="020B0604020202020204" pitchFamily="34" charset="0"/>
              <a:buChar char="•"/>
              <a:defRPr sz="1013"/>
            </a:lvl8pPr>
            <a:lvl9pPr marL="2186042" indent="-128591" defTabSz="514363">
              <a:lnSpc>
                <a:spcPct val="90000"/>
              </a:lnSpc>
              <a:spcBef>
                <a:spcPts val="281"/>
              </a:spcBef>
              <a:buFont typeface="Arial" panose="020B0604020202020204" pitchFamily="34" charset="0"/>
              <a:buChar char="•"/>
              <a:defRPr sz="1013"/>
            </a:lvl9pPr>
          </a:lstStyle>
          <a:p>
            <a:pPr marL="0" marR="0" lvl="0" indent="0" algn="l" defTabSz="514363"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1E243A"/>
                </a:solidFill>
                <a:effectLst/>
                <a:uLnTx/>
                <a:uFillTx/>
                <a:latin typeface="Aptos" panose="020B0004020202020204" pitchFamily="34" charset="0"/>
                <a:ea typeface="Calibri"/>
                <a:cs typeface="Calibri"/>
              </a:rPr>
              <a:t>The interface, or platform, will present spatially mapped urban greening opportunities. Each 3x3m square represents a token, and upon selecting a square, a drop-down menu of details including cost will appear.</a:t>
            </a:r>
            <a:endParaRPr kumimoji="0" lang="en-US" sz="1200" b="0" i="0" u="none" strike="noStrike" kern="1200" cap="none" spc="0" normalizeH="0" baseline="0" noProof="0">
              <a:ln>
                <a:noFill/>
              </a:ln>
              <a:solidFill>
                <a:srgbClr val="1E243A"/>
              </a:solidFill>
              <a:effectLst/>
              <a:uLnTx/>
              <a:uFillTx/>
              <a:latin typeface="Aptos" panose="020B0004020202020204" pitchFamily="34" charset="0"/>
              <a:ea typeface="+mn-ea"/>
              <a:cs typeface="+mn-cs"/>
            </a:endParaRPr>
          </a:p>
          <a:p>
            <a:pPr marL="0" marR="0" lvl="0" indent="0" algn="l" defTabSz="514363" rtl="0" eaLnBrk="1" fontAlgn="auto" latinLnBrk="0" hangingPunct="1">
              <a:lnSpc>
                <a:spcPct val="100000"/>
              </a:lnSpc>
              <a:spcBef>
                <a:spcPts val="90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1E243A"/>
              </a:solidFill>
              <a:effectLst/>
              <a:uLnTx/>
              <a:uFillTx/>
              <a:latin typeface="Calibri" panose="020F0502020204030204"/>
              <a:ea typeface="Calibri"/>
              <a:cs typeface="Calibri"/>
            </a:endParaRPr>
          </a:p>
        </p:txBody>
      </p:sp>
      <p:pic>
        <p:nvPicPr>
          <p:cNvPr id="7" name="Picture 6" descr="A red sign with white text&#10;&#10;AI-generated content may be incorrect.">
            <a:extLst>
              <a:ext uri="{FF2B5EF4-FFF2-40B4-BE49-F238E27FC236}">
                <a16:creationId xmlns:a16="http://schemas.microsoft.com/office/drawing/2014/main" id="{0507A216-4827-F074-2C86-2879B403673B}"/>
              </a:ext>
            </a:extLst>
          </p:cNvPr>
          <p:cNvPicPr>
            <a:picLocks noChangeAspect="1"/>
          </p:cNvPicPr>
          <p:nvPr/>
        </p:nvPicPr>
        <p:blipFill>
          <a:blip r:embed="rId3"/>
          <a:stretch>
            <a:fillRect/>
          </a:stretch>
        </p:blipFill>
        <p:spPr>
          <a:xfrm>
            <a:off x="10012905" y="163747"/>
            <a:ext cx="1916676" cy="598540"/>
          </a:xfrm>
          <a:prstGeom prst="rect">
            <a:avLst/>
          </a:prstGeom>
        </p:spPr>
      </p:pic>
      <p:sp>
        <p:nvSpPr>
          <p:cNvPr id="30" name="TextBox 29">
            <a:extLst>
              <a:ext uri="{FF2B5EF4-FFF2-40B4-BE49-F238E27FC236}">
                <a16:creationId xmlns:a16="http://schemas.microsoft.com/office/drawing/2014/main" id="{C26134DB-829F-0763-0AF2-83C1C02A157D}"/>
              </a:ext>
            </a:extLst>
          </p:cNvPr>
          <p:cNvSpPr txBox="1"/>
          <p:nvPr/>
        </p:nvSpPr>
        <p:spPr>
          <a:xfrm>
            <a:off x="5393010" y="5381359"/>
            <a:ext cx="43217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ptos" panose="020B0004020202020204" pitchFamily="34" charset="0"/>
                <a:ea typeface="+mn-ea"/>
                <a:cs typeface="+mn-cs"/>
              </a:rPr>
              <a:t>Illustrative example of interface with drop-down menu</a:t>
            </a:r>
            <a:r>
              <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 Map with What 3 Words overlay, with coloured squares representing funding opportunities. </a:t>
            </a:r>
          </a:p>
        </p:txBody>
      </p:sp>
      <p:sp>
        <p:nvSpPr>
          <p:cNvPr id="31" name="TextBox 30">
            <a:extLst>
              <a:ext uri="{FF2B5EF4-FFF2-40B4-BE49-F238E27FC236}">
                <a16:creationId xmlns:a16="http://schemas.microsoft.com/office/drawing/2014/main" id="{0D2BF4FB-4F32-2A85-D484-A8C64769FCC5}"/>
              </a:ext>
            </a:extLst>
          </p:cNvPr>
          <p:cNvSpPr txBox="1"/>
          <p:nvPr/>
        </p:nvSpPr>
        <p:spPr>
          <a:xfrm>
            <a:off x="10163636" y="1679546"/>
            <a:ext cx="9977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ptos" panose="020B0004020202020204" pitchFamily="34" charset="0"/>
                <a:ea typeface="+mn-ea"/>
                <a:cs typeface="+mn-cs"/>
              </a:rPr>
              <a:t>Available Opportunities</a:t>
            </a:r>
          </a:p>
        </p:txBody>
      </p:sp>
      <p:sp>
        <p:nvSpPr>
          <p:cNvPr id="32" name="TextBox 31">
            <a:extLst>
              <a:ext uri="{FF2B5EF4-FFF2-40B4-BE49-F238E27FC236}">
                <a16:creationId xmlns:a16="http://schemas.microsoft.com/office/drawing/2014/main" id="{FAA324D7-6B02-A18A-DD49-01344F1F6967}"/>
              </a:ext>
            </a:extLst>
          </p:cNvPr>
          <p:cNvSpPr txBox="1"/>
          <p:nvPr/>
        </p:nvSpPr>
        <p:spPr>
          <a:xfrm>
            <a:off x="10173649" y="2177698"/>
            <a:ext cx="99773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ptos" panose="020B0004020202020204" pitchFamily="34" charset="0"/>
                <a:ea typeface="+mn-ea"/>
                <a:cs typeface="+mn-cs"/>
              </a:rPr>
              <a:t>Tokens Already Purchased</a:t>
            </a:r>
          </a:p>
        </p:txBody>
      </p:sp>
      <p:pic>
        <p:nvPicPr>
          <p:cNvPr id="33" name="Picture 32" descr="A map of a neighborhood&#10;&#10;AI-generated content may be incorrect.">
            <a:extLst>
              <a:ext uri="{FF2B5EF4-FFF2-40B4-BE49-F238E27FC236}">
                <a16:creationId xmlns:a16="http://schemas.microsoft.com/office/drawing/2014/main" id="{3BE43A02-6781-5B89-7F6F-B1CCC772FDD4}"/>
              </a:ext>
            </a:extLst>
          </p:cNvPr>
          <p:cNvPicPr>
            <a:picLocks noChangeAspect="1"/>
          </p:cNvPicPr>
          <p:nvPr/>
        </p:nvPicPr>
        <p:blipFill>
          <a:blip r:embed="rId4">
            <a:extLst>
              <a:ext uri="{28A0092B-C50C-407E-A947-70E740481C1C}">
                <a14:useLocalDpi xmlns:a14="http://schemas.microsoft.com/office/drawing/2010/main" val="0"/>
              </a:ext>
            </a:extLst>
          </a:blip>
          <a:srcRect r="11720"/>
          <a:stretch/>
        </p:blipFill>
        <p:spPr>
          <a:xfrm>
            <a:off x="5512464" y="1751515"/>
            <a:ext cx="4258870" cy="3422005"/>
          </a:xfrm>
          <a:prstGeom prst="rect">
            <a:avLst/>
          </a:prstGeom>
        </p:spPr>
      </p:pic>
      <p:pic>
        <p:nvPicPr>
          <p:cNvPr id="34" name="Graphic 33" descr="Table outline">
            <a:extLst>
              <a:ext uri="{FF2B5EF4-FFF2-40B4-BE49-F238E27FC236}">
                <a16:creationId xmlns:a16="http://schemas.microsoft.com/office/drawing/2014/main" id="{80DD31E9-FA3B-331C-B861-646F179C09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8373" y="1553744"/>
            <a:ext cx="552899" cy="838200"/>
          </a:xfrm>
          <a:prstGeom prst="rect">
            <a:avLst/>
          </a:prstGeom>
        </p:spPr>
      </p:pic>
      <p:pic>
        <p:nvPicPr>
          <p:cNvPr id="35" name="Graphic 34" descr="Table outline">
            <a:extLst>
              <a:ext uri="{FF2B5EF4-FFF2-40B4-BE49-F238E27FC236}">
                <a16:creationId xmlns:a16="http://schemas.microsoft.com/office/drawing/2014/main" id="{968595ED-047C-ABE0-9D24-28B00CD103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7234" y="1983177"/>
            <a:ext cx="552899" cy="838200"/>
          </a:xfrm>
          <a:prstGeom prst="rect">
            <a:avLst/>
          </a:prstGeom>
        </p:spPr>
      </p:pic>
      <p:pic>
        <p:nvPicPr>
          <p:cNvPr id="36" name="Graphic 35" descr="Table outline">
            <a:extLst>
              <a:ext uri="{FF2B5EF4-FFF2-40B4-BE49-F238E27FC236}">
                <a16:creationId xmlns:a16="http://schemas.microsoft.com/office/drawing/2014/main" id="{8D6A7E6B-EE3D-A7F2-D28F-1589637333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5984" y="2409434"/>
            <a:ext cx="552899" cy="838200"/>
          </a:xfrm>
          <a:prstGeom prst="rect">
            <a:avLst/>
          </a:prstGeom>
        </p:spPr>
      </p:pic>
      <p:pic>
        <p:nvPicPr>
          <p:cNvPr id="37" name="Graphic 36" descr="Table outline">
            <a:extLst>
              <a:ext uri="{FF2B5EF4-FFF2-40B4-BE49-F238E27FC236}">
                <a16:creationId xmlns:a16="http://schemas.microsoft.com/office/drawing/2014/main" id="{0B2BF558-F319-9258-3884-A34B592F4B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6197" y="2837898"/>
            <a:ext cx="552899" cy="838200"/>
          </a:xfrm>
          <a:prstGeom prst="rect">
            <a:avLst/>
          </a:prstGeom>
        </p:spPr>
      </p:pic>
      <p:pic>
        <p:nvPicPr>
          <p:cNvPr id="38" name="Graphic 37" descr="Table outline">
            <a:extLst>
              <a:ext uri="{FF2B5EF4-FFF2-40B4-BE49-F238E27FC236}">
                <a16:creationId xmlns:a16="http://schemas.microsoft.com/office/drawing/2014/main" id="{6AA75AD2-7E0B-6303-008F-0AA25C03CC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6197" y="3267331"/>
            <a:ext cx="552899" cy="838200"/>
          </a:xfrm>
          <a:prstGeom prst="rect">
            <a:avLst/>
          </a:prstGeom>
        </p:spPr>
      </p:pic>
      <p:pic>
        <p:nvPicPr>
          <p:cNvPr id="39" name="Graphic 38" descr="Table outline">
            <a:extLst>
              <a:ext uri="{FF2B5EF4-FFF2-40B4-BE49-F238E27FC236}">
                <a16:creationId xmlns:a16="http://schemas.microsoft.com/office/drawing/2014/main" id="{167C29DE-6610-5FE4-3B26-FF52522151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4947" y="3696763"/>
            <a:ext cx="552899" cy="838200"/>
          </a:xfrm>
          <a:prstGeom prst="rect">
            <a:avLst/>
          </a:prstGeom>
        </p:spPr>
      </p:pic>
      <p:pic>
        <p:nvPicPr>
          <p:cNvPr id="40" name="Graphic 39" descr="Table outline">
            <a:extLst>
              <a:ext uri="{FF2B5EF4-FFF2-40B4-BE49-F238E27FC236}">
                <a16:creationId xmlns:a16="http://schemas.microsoft.com/office/drawing/2014/main" id="{00D75F06-64F6-7308-D9EA-FB80E9824F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3818" y="4125370"/>
            <a:ext cx="552899" cy="838200"/>
          </a:xfrm>
          <a:prstGeom prst="rect">
            <a:avLst/>
          </a:prstGeom>
        </p:spPr>
      </p:pic>
      <p:pic>
        <p:nvPicPr>
          <p:cNvPr id="41" name="Graphic 40" descr="Table outline">
            <a:extLst>
              <a:ext uri="{FF2B5EF4-FFF2-40B4-BE49-F238E27FC236}">
                <a16:creationId xmlns:a16="http://schemas.microsoft.com/office/drawing/2014/main" id="{CFEEE54A-E5AE-AA59-6AFD-A4B8A86A5B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2568" y="4551627"/>
            <a:ext cx="552899" cy="838200"/>
          </a:xfrm>
          <a:prstGeom prst="rect">
            <a:avLst/>
          </a:prstGeom>
        </p:spPr>
      </p:pic>
      <p:pic>
        <p:nvPicPr>
          <p:cNvPr id="42" name="Graphic 41" descr="Table outline">
            <a:extLst>
              <a:ext uri="{FF2B5EF4-FFF2-40B4-BE49-F238E27FC236}">
                <a16:creationId xmlns:a16="http://schemas.microsoft.com/office/drawing/2014/main" id="{D865AB07-0F47-6C69-353C-03DC52E419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65035" y="1553743"/>
            <a:ext cx="552899" cy="838200"/>
          </a:xfrm>
          <a:prstGeom prst="rect">
            <a:avLst/>
          </a:prstGeom>
        </p:spPr>
      </p:pic>
      <p:pic>
        <p:nvPicPr>
          <p:cNvPr id="43" name="Graphic 42" descr="Table outline">
            <a:extLst>
              <a:ext uri="{FF2B5EF4-FFF2-40B4-BE49-F238E27FC236}">
                <a16:creationId xmlns:a16="http://schemas.microsoft.com/office/drawing/2014/main" id="{DB8047D0-71CE-CC69-71E1-E66193C0D1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3896" y="1983176"/>
            <a:ext cx="552899" cy="838200"/>
          </a:xfrm>
          <a:prstGeom prst="rect">
            <a:avLst/>
          </a:prstGeom>
        </p:spPr>
      </p:pic>
      <p:pic>
        <p:nvPicPr>
          <p:cNvPr id="44" name="Graphic 43" descr="Table outline">
            <a:extLst>
              <a:ext uri="{FF2B5EF4-FFF2-40B4-BE49-F238E27FC236}">
                <a16:creationId xmlns:a16="http://schemas.microsoft.com/office/drawing/2014/main" id="{419C2B40-1644-5B71-39A6-433367B62C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2646" y="2409433"/>
            <a:ext cx="552899" cy="838200"/>
          </a:xfrm>
          <a:prstGeom prst="rect">
            <a:avLst/>
          </a:prstGeom>
        </p:spPr>
      </p:pic>
      <p:pic>
        <p:nvPicPr>
          <p:cNvPr id="45" name="Graphic 44" descr="Table outline">
            <a:extLst>
              <a:ext uri="{FF2B5EF4-FFF2-40B4-BE49-F238E27FC236}">
                <a16:creationId xmlns:a16="http://schemas.microsoft.com/office/drawing/2014/main" id="{3D979384-DAF6-EB07-0826-F8BF884F2D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2859" y="2837897"/>
            <a:ext cx="552899" cy="838200"/>
          </a:xfrm>
          <a:prstGeom prst="rect">
            <a:avLst/>
          </a:prstGeom>
        </p:spPr>
      </p:pic>
      <p:pic>
        <p:nvPicPr>
          <p:cNvPr id="46" name="Graphic 45" descr="Table outline">
            <a:extLst>
              <a:ext uri="{FF2B5EF4-FFF2-40B4-BE49-F238E27FC236}">
                <a16:creationId xmlns:a16="http://schemas.microsoft.com/office/drawing/2014/main" id="{F1598907-B78E-D3D6-D578-7496A0E729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2859" y="3267330"/>
            <a:ext cx="552899" cy="838200"/>
          </a:xfrm>
          <a:prstGeom prst="rect">
            <a:avLst/>
          </a:prstGeom>
        </p:spPr>
      </p:pic>
      <p:pic>
        <p:nvPicPr>
          <p:cNvPr id="47" name="Graphic 46" descr="Table outline">
            <a:extLst>
              <a:ext uri="{FF2B5EF4-FFF2-40B4-BE49-F238E27FC236}">
                <a16:creationId xmlns:a16="http://schemas.microsoft.com/office/drawing/2014/main" id="{3D339376-3D4C-49C5-8DB3-0A15CC7369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1609" y="3696762"/>
            <a:ext cx="552899" cy="838200"/>
          </a:xfrm>
          <a:prstGeom prst="rect">
            <a:avLst/>
          </a:prstGeom>
        </p:spPr>
      </p:pic>
      <p:pic>
        <p:nvPicPr>
          <p:cNvPr id="48" name="Graphic 47" descr="Table outline">
            <a:extLst>
              <a:ext uri="{FF2B5EF4-FFF2-40B4-BE49-F238E27FC236}">
                <a16:creationId xmlns:a16="http://schemas.microsoft.com/office/drawing/2014/main" id="{D02AF8B5-4F64-A8E3-5061-13B1B2BFF4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0480" y="4125369"/>
            <a:ext cx="552899" cy="838200"/>
          </a:xfrm>
          <a:prstGeom prst="rect">
            <a:avLst/>
          </a:prstGeom>
        </p:spPr>
      </p:pic>
      <p:pic>
        <p:nvPicPr>
          <p:cNvPr id="49" name="Graphic 48" descr="Table outline">
            <a:extLst>
              <a:ext uri="{FF2B5EF4-FFF2-40B4-BE49-F238E27FC236}">
                <a16:creationId xmlns:a16="http://schemas.microsoft.com/office/drawing/2014/main" id="{102E6B17-30DF-4A11-9753-629B7021F6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69230" y="4551626"/>
            <a:ext cx="552899" cy="838200"/>
          </a:xfrm>
          <a:prstGeom prst="rect">
            <a:avLst/>
          </a:prstGeom>
        </p:spPr>
      </p:pic>
      <p:pic>
        <p:nvPicPr>
          <p:cNvPr id="50" name="Graphic 49" descr="Table outline">
            <a:extLst>
              <a:ext uri="{FF2B5EF4-FFF2-40B4-BE49-F238E27FC236}">
                <a16:creationId xmlns:a16="http://schemas.microsoft.com/office/drawing/2014/main" id="{D48472B9-DA49-4315-789E-F57C298334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90622" y="1553739"/>
            <a:ext cx="552899" cy="838200"/>
          </a:xfrm>
          <a:prstGeom prst="rect">
            <a:avLst/>
          </a:prstGeom>
        </p:spPr>
      </p:pic>
      <p:pic>
        <p:nvPicPr>
          <p:cNvPr id="51" name="Graphic 50" descr="Table outline">
            <a:extLst>
              <a:ext uri="{FF2B5EF4-FFF2-40B4-BE49-F238E27FC236}">
                <a16:creationId xmlns:a16="http://schemas.microsoft.com/office/drawing/2014/main" id="{E5E4BB88-2D08-664D-7D05-F88AF1ADB4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9483" y="1983172"/>
            <a:ext cx="552899" cy="838200"/>
          </a:xfrm>
          <a:prstGeom prst="rect">
            <a:avLst/>
          </a:prstGeom>
        </p:spPr>
      </p:pic>
      <p:pic>
        <p:nvPicPr>
          <p:cNvPr id="52" name="Graphic 51" descr="Table outline">
            <a:extLst>
              <a:ext uri="{FF2B5EF4-FFF2-40B4-BE49-F238E27FC236}">
                <a16:creationId xmlns:a16="http://schemas.microsoft.com/office/drawing/2014/main" id="{23711E96-33B4-E617-CB51-05B47A4131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8233" y="2409429"/>
            <a:ext cx="552899" cy="838200"/>
          </a:xfrm>
          <a:prstGeom prst="rect">
            <a:avLst/>
          </a:prstGeom>
        </p:spPr>
      </p:pic>
      <p:pic>
        <p:nvPicPr>
          <p:cNvPr id="53" name="Graphic 52" descr="Table outline">
            <a:extLst>
              <a:ext uri="{FF2B5EF4-FFF2-40B4-BE49-F238E27FC236}">
                <a16:creationId xmlns:a16="http://schemas.microsoft.com/office/drawing/2014/main" id="{A2F8FECC-D8BD-E7BE-138B-2186DC9660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8446" y="2837893"/>
            <a:ext cx="552899" cy="838200"/>
          </a:xfrm>
          <a:prstGeom prst="rect">
            <a:avLst/>
          </a:prstGeom>
        </p:spPr>
      </p:pic>
      <p:pic>
        <p:nvPicPr>
          <p:cNvPr id="54" name="Graphic 53" descr="Table outline">
            <a:extLst>
              <a:ext uri="{FF2B5EF4-FFF2-40B4-BE49-F238E27FC236}">
                <a16:creationId xmlns:a16="http://schemas.microsoft.com/office/drawing/2014/main" id="{C39B6AF7-0A2E-51E5-8A57-2650626416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8446" y="3267326"/>
            <a:ext cx="552899" cy="838200"/>
          </a:xfrm>
          <a:prstGeom prst="rect">
            <a:avLst/>
          </a:prstGeom>
        </p:spPr>
      </p:pic>
      <p:pic>
        <p:nvPicPr>
          <p:cNvPr id="55" name="Graphic 54" descr="Table outline">
            <a:extLst>
              <a:ext uri="{FF2B5EF4-FFF2-40B4-BE49-F238E27FC236}">
                <a16:creationId xmlns:a16="http://schemas.microsoft.com/office/drawing/2014/main" id="{4E965CE2-7281-2EBE-5164-6D91F4B6F5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7196" y="3696758"/>
            <a:ext cx="552899" cy="838200"/>
          </a:xfrm>
          <a:prstGeom prst="rect">
            <a:avLst/>
          </a:prstGeom>
        </p:spPr>
      </p:pic>
      <p:pic>
        <p:nvPicPr>
          <p:cNvPr id="56" name="Graphic 55" descr="Table outline">
            <a:extLst>
              <a:ext uri="{FF2B5EF4-FFF2-40B4-BE49-F238E27FC236}">
                <a16:creationId xmlns:a16="http://schemas.microsoft.com/office/drawing/2014/main" id="{78D90714-E684-AD84-12D5-1D1C17ED27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6067" y="4125365"/>
            <a:ext cx="552899" cy="838200"/>
          </a:xfrm>
          <a:prstGeom prst="rect">
            <a:avLst/>
          </a:prstGeom>
        </p:spPr>
      </p:pic>
      <p:pic>
        <p:nvPicPr>
          <p:cNvPr id="57" name="Graphic 56" descr="Table outline">
            <a:extLst>
              <a:ext uri="{FF2B5EF4-FFF2-40B4-BE49-F238E27FC236}">
                <a16:creationId xmlns:a16="http://schemas.microsoft.com/office/drawing/2014/main" id="{9293B181-32DD-889B-D6A3-C42D9ABE54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4817" y="4551622"/>
            <a:ext cx="552899" cy="838200"/>
          </a:xfrm>
          <a:prstGeom prst="rect">
            <a:avLst/>
          </a:prstGeom>
        </p:spPr>
      </p:pic>
      <p:pic>
        <p:nvPicPr>
          <p:cNvPr id="58" name="Graphic 57" descr="Table outline">
            <a:extLst>
              <a:ext uri="{FF2B5EF4-FFF2-40B4-BE49-F238E27FC236}">
                <a16:creationId xmlns:a16="http://schemas.microsoft.com/office/drawing/2014/main" id="{41C04CD9-B1C3-46FE-1B73-6BFF9FE12C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17284" y="1553738"/>
            <a:ext cx="552899" cy="838200"/>
          </a:xfrm>
          <a:prstGeom prst="rect">
            <a:avLst/>
          </a:prstGeom>
        </p:spPr>
      </p:pic>
      <p:pic>
        <p:nvPicPr>
          <p:cNvPr id="59" name="Graphic 58" descr="Table outline">
            <a:extLst>
              <a:ext uri="{FF2B5EF4-FFF2-40B4-BE49-F238E27FC236}">
                <a16:creationId xmlns:a16="http://schemas.microsoft.com/office/drawing/2014/main" id="{07435FE0-F50D-F749-C949-07B9B2EBE7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6145" y="1983171"/>
            <a:ext cx="552899" cy="838200"/>
          </a:xfrm>
          <a:prstGeom prst="rect">
            <a:avLst/>
          </a:prstGeom>
        </p:spPr>
      </p:pic>
      <p:pic>
        <p:nvPicPr>
          <p:cNvPr id="60" name="Graphic 59" descr="Table outline">
            <a:extLst>
              <a:ext uri="{FF2B5EF4-FFF2-40B4-BE49-F238E27FC236}">
                <a16:creationId xmlns:a16="http://schemas.microsoft.com/office/drawing/2014/main" id="{1C879449-ABCC-32B0-E206-AF5DEDA3C9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4895" y="2409428"/>
            <a:ext cx="552899" cy="838200"/>
          </a:xfrm>
          <a:prstGeom prst="rect">
            <a:avLst/>
          </a:prstGeom>
        </p:spPr>
      </p:pic>
      <p:pic>
        <p:nvPicPr>
          <p:cNvPr id="61" name="Graphic 60" descr="Table outline">
            <a:extLst>
              <a:ext uri="{FF2B5EF4-FFF2-40B4-BE49-F238E27FC236}">
                <a16:creationId xmlns:a16="http://schemas.microsoft.com/office/drawing/2014/main" id="{D656431C-13FD-ADE4-94AC-7CB3ED2837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5108" y="2837892"/>
            <a:ext cx="552899" cy="838200"/>
          </a:xfrm>
          <a:prstGeom prst="rect">
            <a:avLst/>
          </a:prstGeom>
        </p:spPr>
      </p:pic>
      <p:pic>
        <p:nvPicPr>
          <p:cNvPr id="62" name="Graphic 61" descr="Table outline">
            <a:extLst>
              <a:ext uri="{FF2B5EF4-FFF2-40B4-BE49-F238E27FC236}">
                <a16:creationId xmlns:a16="http://schemas.microsoft.com/office/drawing/2014/main" id="{A1439078-69FA-9E16-12D0-CC8B0C8573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5108" y="3267325"/>
            <a:ext cx="552899" cy="838200"/>
          </a:xfrm>
          <a:prstGeom prst="rect">
            <a:avLst/>
          </a:prstGeom>
        </p:spPr>
      </p:pic>
      <p:pic>
        <p:nvPicPr>
          <p:cNvPr id="63" name="Graphic 62" descr="Table outline">
            <a:extLst>
              <a:ext uri="{FF2B5EF4-FFF2-40B4-BE49-F238E27FC236}">
                <a16:creationId xmlns:a16="http://schemas.microsoft.com/office/drawing/2014/main" id="{6695A731-8C09-0FBD-60F2-FEC547CD40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3858" y="3696757"/>
            <a:ext cx="552899" cy="838200"/>
          </a:xfrm>
          <a:prstGeom prst="rect">
            <a:avLst/>
          </a:prstGeom>
        </p:spPr>
      </p:pic>
      <p:pic>
        <p:nvPicPr>
          <p:cNvPr id="64" name="Graphic 63" descr="Table outline">
            <a:extLst>
              <a:ext uri="{FF2B5EF4-FFF2-40B4-BE49-F238E27FC236}">
                <a16:creationId xmlns:a16="http://schemas.microsoft.com/office/drawing/2014/main" id="{4F34C551-7D86-B60F-65F7-766D41EADD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2729" y="4125364"/>
            <a:ext cx="552899" cy="838200"/>
          </a:xfrm>
          <a:prstGeom prst="rect">
            <a:avLst/>
          </a:prstGeom>
        </p:spPr>
      </p:pic>
      <p:pic>
        <p:nvPicPr>
          <p:cNvPr id="65" name="Graphic 64" descr="Table outline">
            <a:extLst>
              <a:ext uri="{FF2B5EF4-FFF2-40B4-BE49-F238E27FC236}">
                <a16:creationId xmlns:a16="http://schemas.microsoft.com/office/drawing/2014/main" id="{489FBFC2-64D8-F522-B48C-CC05E3D464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1479" y="4551621"/>
            <a:ext cx="552899" cy="838200"/>
          </a:xfrm>
          <a:prstGeom prst="rect">
            <a:avLst/>
          </a:prstGeom>
        </p:spPr>
      </p:pic>
      <p:pic>
        <p:nvPicPr>
          <p:cNvPr id="66" name="Graphic 65" descr="Table outline">
            <a:extLst>
              <a:ext uri="{FF2B5EF4-FFF2-40B4-BE49-F238E27FC236}">
                <a16:creationId xmlns:a16="http://schemas.microsoft.com/office/drawing/2014/main" id="{AC200189-0EB6-E3AF-1F14-B26AAD5895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0714" y="1553436"/>
            <a:ext cx="552899" cy="838200"/>
          </a:xfrm>
          <a:prstGeom prst="rect">
            <a:avLst/>
          </a:prstGeom>
        </p:spPr>
      </p:pic>
      <p:pic>
        <p:nvPicPr>
          <p:cNvPr id="67" name="Graphic 66" descr="Table outline">
            <a:extLst>
              <a:ext uri="{FF2B5EF4-FFF2-40B4-BE49-F238E27FC236}">
                <a16:creationId xmlns:a16="http://schemas.microsoft.com/office/drawing/2014/main" id="{69D7EB11-A014-70C9-2D11-960381D7D5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9575" y="1982869"/>
            <a:ext cx="552899" cy="838200"/>
          </a:xfrm>
          <a:prstGeom prst="rect">
            <a:avLst/>
          </a:prstGeom>
        </p:spPr>
      </p:pic>
      <p:pic>
        <p:nvPicPr>
          <p:cNvPr id="68" name="Graphic 67" descr="Table outline">
            <a:extLst>
              <a:ext uri="{FF2B5EF4-FFF2-40B4-BE49-F238E27FC236}">
                <a16:creationId xmlns:a16="http://schemas.microsoft.com/office/drawing/2014/main" id="{B1A8845B-453A-D1ED-06F9-773645EE6A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8325" y="2409126"/>
            <a:ext cx="552899" cy="838200"/>
          </a:xfrm>
          <a:prstGeom prst="rect">
            <a:avLst/>
          </a:prstGeom>
        </p:spPr>
      </p:pic>
      <p:pic>
        <p:nvPicPr>
          <p:cNvPr id="69" name="Graphic 68" descr="Table outline">
            <a:extLst>
              <a:ext uri="{FF2B5EF4-FFF2-40B4-BE49-F238E27FC236}">
                <a16:creationId xmlns:a16="http://schemas.microsoft.com/office/drawing/2014/main" id="{3E35C564-9504-F470-A3B7-BD3FDEAB56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8538" y="2837590"/>
            <a:ext cx="552899" cy="838200"/>
          </a:xfrm>
          <a:prstGeom prst="rect">
            <a:avLst/>
          </a:prstGeom>
        </p:spPr>
      </p:pic>
      <p:pic>
        <p:nvPicPr>
          <p:cNvPr id="70" name="Graphic 69" descr="Table outline">
            <a:extLst>
              <a:ext uri="{FF2B5EF4-FFF2-40B4-BE49-F238E27FC236}">
                <a16:creationId xmlns:a16="http://schemas.microsoft.com/office/drawing/2014/main" id="{DA0F0CA8-1722-7C15-38BD-4232D1D87D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8538" y="3267023"/>
            <a:ext cx="552899" cy="838200"/>
          </a:xfrm>
          <a:prstGeom prst="rect">
            <a:avLst/>
          </a:prstGeom>
        </p:spPr>
      </p:pic>
      <p:pic>
        <p:nvPicPr>
          <p:cNvPr id="71" name="Graphic 70" descr="Table outline">
            <a:extLst>
              <a:ext uri="{FF2B5EF4-FFF2-40B4-BE49-F238E27FC236}">
                <a16:creationId xmlns:a16="http://schemas.microsoft.com/office/drawing/2014/main" id="{6371D09D-DA92-4789-D7DB-894D7FB4D7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7288" y="3696455"/>
            <a:ext cx="552899" cy="838200"/>
          </a:xfrm>
          <a:prstGeom prst="rect">
            <a:avLst/>
          </a:prstGeom>
        </p:spPr>
      </p:pic>
      <p:pic>
        <p:nvPicPr>
          <p:cNvPr id="72" name="Graphic 71" descr="Table outline">
            <a:extLst>
              <a:ext uri="{FF2B5EF4-FFF2-40B4-BE49-F238E27FC236}">
                <a16:creationId xmlns:a16="http://schemas.microsoft.com/office/drawing/2014/main" id="{382530E2-5FD2-2B6C-C724-1F1C8BFA74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6159" y="4125062"/>
            <a:ext cx="552899" cy="838200"/>
          </a:xfrm>
          <a:prstGeom prst="rect">
            <a:avLst/>
          </a:prstGeom>
        </p:spPr>
      </p:pic>
      <p:pic>
        <p:nvPicPr>
          <p:cNvPr id="73" name="Graphic 72" descr="Table outline">
            <a:extLst>
              <a:ext uri="{FF2B5EF4-FFF2-40B4-BE49-F238E27FC236}">
                <a16:creationId xmlns:a16="http://schemas.microsoft.com/office/drawing/2014/main" id="{DC4BB983-EBC5-46BD-8FAE-729FF81ECA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4909" y="4551319"/>
            <a:ext cx="552899" cy="838200"/>
          </a:xfrm>
          <a:prstGeom prst="rect">
            <a:avLst/>
          </a:prstGeom>
        </p:spPr>
      </p:pic>
      <p:pic>
        <p:nvPicPr>
          <p:cNvPr id="74" name="Graphic 73" descr="Table outline">
            <a:extLst>
              <a:ext uri="{FF2B5EF4-FFF2-40B4-BE49-F238E27FC236}">
                <a16:creationId xmlns:a16="http://schemas.microsoft.com/office/drawing/2014/main" id="{96922141-CDAC-B42C-8362-4A398E57F9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67376" y="1553435"/>
            <a:ext cx="552899" cy="838200"/>
          </a:xfrm>
          <a:prstGeom prst="rect">
            <a:avLst/>
          </a:prstGeom>
        </p:spPr>
      </p:pic>
      <p:pic>
        <p:nvPicPr>
          <p:cNvPr id="75" name="Graphic 74" descr="Table outline">
            <a:extLst>
              <a:ext uri="{FF2B5EF4-FFF2-40B4-BE49-F238E27FC236}">
                <a16:creationId xmlns:a16="http://schemas.microsoft.com/office/drawing/2014/main" id="{4BC787DB-0086-9111-948C-FF9ACF325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6237" y="1982868"/>
            <a:ext cx="552899" cy="838200"/>
          </a:xfrm>
          <a:prstGeom prst="rect">
            <a:avLst/>
          </a:prstGeom>
        </p:spPr>
      </p:pic>
      <p:pic>
        <p:nvPicPr>
          <p:cNvPr id="76" name="Graphic 75" descr="Table outline">
            <a:extLst>
              <a:ext uri="{FF2B5EF4-FFF2-40B4-BE49-F238E27FC236}">
                <a16:creationId xmlns:a16="http://schemas.microsoft.com/office/drawing/2014/main" id="{BF62794B-D6C3-35C3-878D-CEBCE41261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4987" y="2409125"/>
            <a:ext cx="552899" cy="838200"/>
          </a:xfrm>
          <a:prstGeom prst="rect">
            <a:avLst/>
          </a:prstGeom>
        </p:spPr>
      </p:pic>
      <p:pic>
        <p:nvPicPr>
          <p:cNvPr id="77" name="Graphic 76" descr="Table outline">
            <a:extLst>
              <a:ext uri="{FF2B5EF4-FFF2-40B4-BE49-F238E27FC236}">
                <a16:creationId xmlns:a16="http://schemas.microsoft.com/office/drawing/2014/main" id="{D52E29AF-2C0D-66D4-1F75-95E6EE3C89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5200" y="2837589"/>
            <a:ext cx="552899" cy="838200"/>
          </a:xfrm>
          <a:prstGeom prst="rect">
            <a:avLst/>
          </a:prstGeom>
        </p:spPr>
      </p:pic>
      <p:pic>
        <p:nvPicPr>
          <p:cNvPr id="78" name="Graphic 77" descr="Table outline">
            <a:extLst>
              <a:ext uri="{FF2B5EF4-FFF2-40B4-BE49-F238E27FC236}">
                <a16:creationId xmlns:a16="http://schemas.microsoft.com/office/drawing/2014/main" id="{8A2871B3-776E-EEA0-E60D-16223A982F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5200" y="3267022"/>
            <a:ext cx="552899" cy="838200"/>
          </a:xfrm>
          <a:prstGeom prst="rect">
            <a:avLst/>
          </a:prstGeom>
        </p:spPr>
      </p:pic>
      <p:pic>
        <p:nvPicPr>
          <p:cNvPr id="79" name="Graphic 78" descr="Table outline">
            <a:extLst>
              <a:ext uri="{FF2B5EF4-FFF2-40B4-BE49-F238E27FC236}">
                <a16:creationId xmlns:a16="http://schemas.microsoft.com/office/drawing/2014/main" id="{89A659FA-FE4D-EA0D-FBBB-D7B71D0D9A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3950" y="3696454"/>
            <a:ext cx="552899" cy="838200"/>
          </a:xfrm>
          <a:prstGeom prst="rect">
            <a:avLst/>
          </a:prstGeom>
        </p:spPr>
      </p:pic>
      <p:pic>
        <p:nvPicPr>
          <p:cNvPr id="80" name="Graphic 79" descr="Table outline">
            <a:extLst>
              <a:ext uri="{FF2B5EF4-FFF2-40B4-BE49-F238E27FC236}">
                <a16:creationId xmlns:a16="http://schemas.microsoft.com/office/drawing/2014/main" id="{6D5404B4-1B6F-237E-6077-663254D7B3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2821" y="4125061"/>
            <a:ext cx="552899" cy="838200"/>
          </a:xfrm>
          <a:prstGeom prst="rect">
            <a:avLst/>
          </a:prstGeom>
        </p:spPr>
      </p:pic>
      <p:pic>
        <p:nvPicPr>
          <p:cNvPr id="81" name="Graphic 80" descr="Table outline">
            <a:extLst>
              <a:ext uri="{FF2B5EF4-FFF2-40B4-BE49-F238E27FC236}">
                <a16:creationId xmlns:a16="http://schemas.microsoft.com/office/drawing/2014/main" id="{FCC2E6ED-12D4-BA70-36EA-79795D2290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1571" y="4551318"/>
            <a:ext cx="552899" cy="838200"/>
          </a:xfrm>
          <a:prstGeom prst="rect">
            <a:avLst/>
          </a:prstGeom>
        </p:spPr>
      </p:pic>
      <p:pic>
        <p:nvPicPr>
          <p:cNvPr id="82" name="Graphic 81" descr="Table outline">
            <a:extLst>
              <a:ext uri="{FF2B5EF4-FFF2-40B4-BE49-F238E27FC236}">
                <a16:creationId xmlns:a16="http://schemas.microsoft.com/office/drawing/2014/main" id="{1C10C2EE-0302-D1E9-3416-B0AB841848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92963" y="1553431"/>
            <a:ext cx="552899" cy="838200"/>
          </a:xfrm>
          <a:prstGeom prst="rect">
            <a:avLst/>
          </a:prstGeom>
        </p:spPr>
      </p:pic>
      <p:pic>
        <p:nvPicPr>
          <p:cNvPr id="83" name="Graphic 82" descr="Table outline">
            <a:extLst>
              <a:ext uri="{FF2B5EF4-FFF2-40B4-BE49-F238E27FC236}">
                <a16:creationId xmlns:a16="http://schemas.microsoft.com/office/drawing/2014/main" id="{2A51B8C3-BBD6-245C-2F8A-CE655A9AA9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1824" y="1982864"/>
            <a:ext cx="552899" cy="838200"/>
          </a:xfrm>
          <a:prstGeom prst="rect">
            <a:avLst/>
          </a:prstGeom>
        </p:spPr>
      </p:pic>
      <p:pic>
        <p:nvPicPr>
          <p:cNvPr id="84" name="Graphic 83" descr="Table outline">
            <a:extLst>
              <a:ext uri="{FF2B5EF4-FFF2-40B4-BE49-F238E27FC236}">
                <a16:creationId xmlns:a16="http://schemas.microsoft.com/office/drawing/2014/main" id="{E3D9F6D9-BF09-1B82-BC6B-B23C63C8FD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0574" y="2409121"/>
            <a:ext cx="552899" cy="838200"/>
          </a:xfrm>
          <a:prstGeom prst="rect">
            <a:avLst/>
          </a:prstGeom>
        </p:spPr>
      </p:pic>
      <p:pic>
        <p:nvPicPr>
          <p:cNvPr id="85" name="Graphic 84" descr="Table outline">
            <a:extLst>
              <a:ext uri="{FF2B5EF4-FFF2-40B4-BE49-F238E27FC236}">
                <a16:creationId xmlns:a16="http://schemas.microsoft.com/office/drawing/2014/main" id="{9E5FB897-B070-6E98-D0A0-65CF6B88BF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0787" y="2837585"/>
            <a:ext cx="552899" cy="838200"/>
          </a:xfrm>
          <a:prstGeom prst="rect">
            <a:avLst/>
          </a:prstGeom>
        </p:spPr>
      </p:pic>
      <p:pic>
        <p:nvPicPr>
          <p:cNvPr id="86" name="Graphic 85" descr="Table outline">
            <a:extLst>
              <a:ext uri="{FF2B5EF4-FFF2-40B4-BE49-F238E27FC236}">
                <a16:creationId xmlns:a16="http://schemas.microsoft.com/office/drawing/2014/main" id="{7BFC4F54-731E-5443-25E7-6DF5C0AB79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0787" y="3267018"/>
            <a:ext cx="552899" cy="838200"/>
          </a:xfrm>
          <a:prstGeom prst="rect">
            <a:avLst/>
          </a:prstGeom>
        </p:spPr>
      </p:pic>
      <p:pic>
        <p:nvPicPr>
          <p:cNvPr id="87" name="Graphic 86" descr="Table outline">
            <a:extLst>
              <a:ext uri="{FF2B5EF4-FFF2-40B4-BE49-F238E27FC236}">
                <a16:creationId xmlns:a16="http://schemas.microsoft.com/office/drawing/2014/main" id="{1EC96388-38C8-740D-D12F-D4F2E588C7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9537" y="3696450"/>
            <a:ext cx="552899" cy="838200"/>
          </a:xfrm>
          <a:prstGeom prst="rect">
            <a:avLst/>
          </a:prstGeom>
        </p:spPr>
      </p:pic>
      <p:pic>
        <p:nvPicPr>
          <p:cNvPr id="88" name="Graphic 87" descr="Table outline">
            <a:extLst>
              <a:ext uri="{FF2B5EF4-FFF2-40B4-BE49-F238E27FC236}">
                <a16:creationId xmlns:a16="http://schemas.microsoft.com/office/drawing/2014/main" id="{C9DAD97F-F9D9-2B0B-5F94-9A92422458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8408" y="4125057"/>
            <a:ext cx="552899" cy="838200"/>
          </a:xfrm>
          <a:prstGeom prst="rect">
            <a:avLst/>
          </a:prstGeom>
        </p:spPr>
      </p:pic>
      <p:pic>
        <p:nvPicPr>
          <p:cNvPr id="89" name="Graphic 88" descr="Table outline">
            <a:extLst>
              <a:ext uri="{FF2B5EF4-FFF2-40B4-BE49-F238E27FC236}">
                <a16:creationId xmlns:a16="http://schemas.microsoft.com/office/drawing/2014/main" id="{EDED86C7-C437-A860-5C98-7ADB7CEDD4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7158" y="4551314"/>
            <a:ext cx="552899" cy="838200"/>
          </a:xfrm>
          <a:prstGeom prst="rect">
            <a:avLst/>
          </a:prstGeom>
        </p:spPr>
      </p:pic>
      <p:pic>
        <p:nvPicPr>
          <p:cNvPr id="90" name="Graphic 89" descr="Table outline">
            <a:extLst>
              <a:ext uri="{FF2B5EF4-FFF2-40B4-BE49-F238E27FC236}">
                <a16:creationId xmlns:a16="http://schemas.microsoft.com/office/drawing/2014/main" id="{E472F02C-853F-F54A-86DF-9B29220E32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19625" y="1553430"/>
            <a:ext cx="552899" cy="838200"/>
          </a:xfrm>
          <a:prstGeom prst="rect">
            <a:avLst/>
          </a:prstGeom>
        </p:spPr>
      </p:pic>
      <p:pic>
        <p:nvPicPr>
          <p:cNvPr id="91" name="Graphic 90" descr="Table outline">
            <a:extLst>
              <a:ext uri="{FF2B5EF4-FFF2-40B4-BE49-F238E27FC236}">
                <a16:creationId xmlns:a16="http://schemas.microsoft.com/office/drawing/2014/main" id="{2F4D8D3F-5944-07F7-7BC4-A117FD7E53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8486" y="1982863"/>
            <a:ext cx="552899" cy="838200"/>
          </a:xfrm>
          <a:prstGeom prst="rect">
            <a:avLst/>
          </a:prstGeom>
        </p:spPr>
      </p:pic>
      <p:pic>
        <p:nvPicPr>
          <p:cNvPr id="92" name="Graphic 91" descr="Table outline">
            <a:extLst>
              <a:ext uri="{FF2B5EF4-FFF2-40B4-BE49-F238E27FC236}">
                <a16:creationId xmlns:a16="http://schemas.microsoft.com/office/drawing/2014/main" id="{0CF9FEC2-B2E1-AFE9-1F17-A2E171AB7E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7236" y="2409120"/>
            <a:ext cx="552899" cy="838200"/>
          </a:xfrm>
          <a:prstGeom prst="rect">
            <a:avLst/>
          </a:prstGeom>
        </p:spPr>
      </p:pic>
      <p:pic>
        <p:nvPicPr>
          <p:cNvPr id="93" name="Graphic 92" descr="Table outline">
            <a:extLst>
              <a:ext uri="{FF2B5EF4-FFF2-40B4-BE49-F238E27FC236}">
                <a16:creationId xmlns:a16="http://schemas.microsoft.com/office/drawing/2014/main" id="{7F667345-0ED4-A79A-55AD-5BC810F102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7449" y="2837584"/>
            <a:ext cx="552899" cy="838200"/>
          </a:xfrm>
          <a:prstGeom prst="rect">
            <a:avLst/>
          </a:prstGeom>
        </p:spPr>
      </p:pic>
      <p:pic>
        <p:nvPicPr>
          <p:cNvPr id="94" name="Graphic 93" descr="Table outline">
            <a:extLst>
              <a:ext uri="{FF2B5EF4-FFF2-40B4-BE49-F238E27FC236}">
                <a16:creationId xmlns:a16="http://schemas.microsoft.com/office/drawing/2014/main" id="{35D6D39D-3227-C5F5-139F-5659BF0C4F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7449" y="3267017"/>
            <a:ext cx="552899" cy="838200"/>
          </a:xfrm>
          <a:prstGeom prst="rect">
            <a:avLst/>
          </a:prstGeom>
        </p:spPr>
      </p:pic>
      <p:pic>
        <p:nvPicPr>
          <p:cNvPr id="95" name="Graphic 94" descr="Table outline">
            <a:extLst>
              <a:ext uri="{FF2B5EF4-FFF2-40B4-BE49-F238E27FC236}">
                <a16:creationId xmlns:a16="http://schemas.microsoft.com/office/drawing/2014/main" id="{920931CB-14D4-60B9-124D-23AD70EDF6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6199" y="3696449"/>
            <a:ext cx="552899" cy="838200"/>
          </a:xfrm>
          <a:prstGeom prst="rect">
            <a:avLst/>
          </a:prstGeom>
        </p:spPr>
      </p:pic>
      <p:pic>
        <p:nvPicPr>
          <p:cNvPr id="96" name="Graphic 95" descr="Table outline">
            <a:extLst>
              <a:ext uri="{FF2B5EF4-FFF2-40B4-BE49-F238E27FC236}">
                <a16:creationId xmlns:a16="http://schemas.microsoft.com/office/drawing/2014/main" id="{B09818AF-F91C-5F65-6CBA-6574B7B07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5070" y="4125056"/>
            <a:ext cx="552899" cy="838200"/>
          </a:xfrm>
          <a:prstGeom prst="rect">
            <a:avLst/>
          </a:prstGeom>
        </p:spPr>
      </p:pic>
      <p:pic>
        <p:nvPicPr>
          <p:cNvPr id="97" name="Graphic 96" descr="Table outline">
            <a:extLst>
              <a:ext uri="{FF2B5EF4-FFF2-40B4-BE49-F238E27FC236}">
                <a16:creationId xmlns:a16="http://schemas.microsoft.com/office/drawing/2014/main" id="{0BE6BA9E-3DF4-3E4F-B97C-4788289C22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3820" y="4551313"/>
            <a:ext cx="552899" cy="838200"/>
          </a:xfrm>
          <a:prstGeom prst="rect">
            <a:avLst/>
          </a:prstGeom>
        </p:spPr>
      </p:pic>
      <p:pic>
        <p:nvPicPr>
          <p:cNvPr id="98" name="Graphic 97" descr="Table outline">
            <a:extLst>
              <a:ext uri="{FF2B5EF4-FFF2-40B4-BE49-F238E27FC236}">
                <a16:creationId xmlns:a16="http://schemas.microsoft.com/office/drawing/2014/main" id="{7DE71B19-BCAF-F303-0A5E-81B41152D6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57611" y="1980648"/>
            <a:ext cx="552899" cy="838200"/>
          </a:xfrm>
          <a:prstGeom prst="rect">
            <a:avLst/>
          </a:prstGeom>
        </p:spPr>
      </p:pic>
      <p:pic>
        <p:nvPicPr>
          <p:cNvPr id="99" name="Graphic 98" descr="Table outline">
            <a:extLst>
              <a:ext uri="{FF2B5EF4-FFF2-40B4-BE49-F238E27FC236}">
                <a16:creationId xmlns:a16="http://schemas.microsoft.com/office/drawing/2014/main" id="{93F0FA53-9520-E0DD-ADEB-3C1A6365DA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56361" y="2406905"/>
            <a:ext cx="552899" cy="838200"/>
          </a:xfrm>
          <a:prstGeom prst="rect">
            <a:avLst/>
          </a:prstGeom>
        </p:spPr>
      </p:pic>
      <p:pic>
        <p:nvPicPr>
          <p:cNvPr id="100" name="Graphic 99" descr="Table outline">
            <a:extLst>
              <a:ext uri="{FF2B5EF4-FFF2-40B4-BE49-F238E27FC236}">
                <a16:creationId xmlns:a16="http://schemas.microsoft.com/office/drawing/2014/main" id="{5171D429-86F1-3176-F772-7A78549082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56574" y="2835369"/>
            <a:ext cx="552899" cy="838200"/>
          </a:xfrm>
          <a:prstGeom prst="rect">
            <a:avLst/>
          </a:prstGeom>
        </p:spPr>
      </p:pic>
      <p:pic>
        <p:nvPicPr>
          <p:cNvPr id="101" name="Graphic 100" descr="Table outline">
            <a:extLst>
              <a:ext uri="{FF2B5EF4-FFF2-40B4-BE49-F238E27FC236}">
                <a16:creationId xmlns:a16="http://schemas.microsoft.com/office/drawing/2014/main" id="{E36A26CC-5305-4A7F-9759-9D1EDF1B62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56574" y="3264802"/>
            <a:ext cx="552899" cy="838200"/>
          </a:xfrm>
          <a:prstGeom prst="rect">
            <a:avLst/>
          </a:prstGeom>
        </p:spPr>
      </p:pic>
      <p:pic>
        <p:nvPicPr>
          <p:cNvPr id="102" name="Graphic 101" descr="Table outline">
            <a:extLst>
              <a:ext uri="{FF2B5EF4-FFF2-40B4-BE49-F238E27FC236}">
                <a16:creationId xmlns:a16="http://schemas.microsoft.com/office/drawing/2014/main" id="{36F0D632-7B10-2FE2-25F3-B3AB28B34A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55324" y="3694234"/>
            <a:ext cx="552899" cy="838200"/>
          </a:xfrm>
          <a:prstGeom prst="rect">
            <a:avLst/>
          </a:prstGeom>
        </p:spPr>
      </p:pic>
      <p:pic>
        <p:nvPicPr>
          <p:cNvPr id="103" name="Graphic 102" descr="Table outline">
            <a:extLst>
              <a:ext uri="{FF2B5EF4-FFF2-40B4-BE49-F238E27FC236}">
                <a16:creationId xmlns:a16="http://schemas.microsoft.com/office/drawing/2014/main" id="{150A8CE5-7AD5-3A7E-68BA-AFCD94742F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54195" y="4122841"/>
            <a:ext cx="552899" cy="838200"/>
          </a:xfrm>
          <a:prstGeom prst="rect">
            <a:avLst/>
          </a:prstGeom>
        </p:spPr>
      </p:pic>
      <p:pic>
        <p:nvPicPr>
          <p:cNvPr id="104" name="Graphic 103" descr="Table outline">
            <a:extLst>
              <a:ext uri="{FF2B5EF4-FFF2-40B4-BE49-F238E27FC236}">
                <a16:creationId xmlns:a16="http://schemas.microsoft.com/office/drawing/2014/main" id="{6988F21C-B683-5CCB-5592-5A677FD014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52945" y="4549098"/>
            <a:ext cx="552899" cy="838200"/>
          </a:xfrm>
          <a:prstGeom prst="rect">
            <a:avLst/>
          </a:prstGeom>
        </p:spPr>
      </p:pic>
      <p:pic>
        <p:nvPicPr>
          <p:cNvPr id="105" name="Graphic 104" descr="Table outline">
            <a:extLst>
              <a:ext uri="{FF2B5EF4-FFF2-40B4-BE49-F238E27FC236}">
                <a16:creationId xmlns:a16="http://schemas.microsoft.com/office/drawing/2014/main" id="{22151886-85CA-6C8D-F4D3-7DB647F372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84273" y="1980647"/>
            <a:ext cx="552899" cy="838200"/>
          </a:xfrm>
          <a:prstGeom prst="rect">
            <a:avLst/>
          </a:prstGeom>
        </p:spPr>
      </p:pic>
      <p:pic>
        <p:nvPicPr>
          <p:cNvPr id="106" name="Graphic 105" descr="Table outline">
            <a:extLst>
              <a:ext uri="{FF2B5EF4-FFF2-40B4-BE49-F238E27FC236}">
                <a16:creationId xmlns:a16="http://schemas.microsoft.com/office/drawing/2014/main" id="{AA6B56A3-05B2-C41E-85D8-74CBFE8DDC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83023" y="2406904"/>
            <a:ext cx="552899" cy="838200"/>
          </a:xfrm>
          <a:prstGeom prst="rect">
            <a:avLst/>
          </a:prstGeom>
        </p:spPr>
      </p:pic>
      <p:pic>
        <p:nvPicPr>
          <p:cNvPr id="107" name="Graphic 106" descr="Table outline">
            <a:extLst>
              <a:ext uri="{FF2B5EF4-FFF2-40B4-BE49-F238E27FC236}">
                <a16:creationId xmlns:a16="http://schemas.microsoft.com/office/drawing/2014/main" id="{36D71236-80FF-0C5D-7E67-6099D9F59A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83236" y="2835368"/>
            <a:ext cx="552899" cy="838200"/>
          </a:xfrm>
          <a:prstGeom prst="rect">
            <a:avLst/>
          </a:prstGeom>
        </p:spPr>
      </p:pic>
      <p:pic>
        <p:nvPicPr>
          <p:cNvPr id="108" name="Graphic 107" descr="Table outline">
            <a:extLst>
              <a:ext uri="{FF2B5EF4-FFF2-40B4-BE49-F238E27FC236}">
                <a16:creationId xmlns:a16="http://schemas.microsoft.com/office/drawing/2014/main" id="{DEBFD428-FD42-5F41-86EA-AA8518F7F0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83236" y="3264801"/>
            <a:ext cx="552899" cy="838200"/>
          </a:xfrm>
          <a:prstGeom prst="rect">
            <a:avLst/>
          </a:prstGeom>
        </p:spPr>
      </p:pic>
      <p:pic>
        <p:nvPicPr>
          <p:cNvPr id="109" name="Graphic 108" descr="Table outline">
            <a:extLst>
              <a:ext uri="{FF2B5EF4-FFF2-40B4-BE49-F238E27FC236}">
                <a16:creationId xmlns:a16="http://schemas.microsoft.com/office/drawing/2014/main" id="{22EB25F4-5A1E-0535-F6FD-D730B92426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81986" y="3694233"/>
            <a:ext cx="552899" cy="838200"/>
          </a:xfrm>
          <a:prstGeom prst="rect">
            <a:avLst/>
          </a:prstGeom>
        </p:spPr>
      </p:pic>
      <p:pic>
        <p:nvPicPr>
          <p:cNvPr id="110" name="Graphic 109" descr="Table outline">
            <a:extLst>
              <a:ext uri="{FF2B5EF4-FFF2-40B4-BE49-F238E27FC236}">
                <a16:creationId xmlns:a16="http://schemas.microsoft.com/office/drawing/2014/main" id="{BE062CF9-C873-65E6-81AD-2B9F472C82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80857" y="4122840"/>
            <a:ext cx="552899" cy="838200"/>
          </a:xfrm>
          <a:prstGeom prst="rect">
            <a:avLst/>
          </a:prstGeom>
        </p:spPr>
      </p:pic>
      <p:pic>
        <p:nvPicPr>
          <p:cNvPr id="111" name="Graphic 110" descr="Table outline">
            <a:extLst>
              <a:ext uri="{FF2B5EF4-FFF2-40B4-BE49-F238E27FC236}">
                <a16:creationId xmlns:a16="http://schemas.microsoft.com/office/drawing/2014/main" id="{B2701383-F0A5-978D-5AB8-37C96FEFCE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9607" y="4549097"/>
            <a:ext cx="552899" cy="838200"/>
          </a:xfrm>
          <a:prstGeom prst="rect">
            <a:avLst/>
          </a:prstGeom>
        </p:spPr>
      </p:pic>
      <p:sp>
        <p:nvSpPr>
          <p:cNvPr id="113" name="Rectangle 112">
            <a:extLst>
              <a:ext uri="{FF2B5EF4-FFF2-40B4-BE49-F238E27FC236}">
                <a16:creationId xmlns:a16="http://schemas.microsoft.com/office/drawing/2014/main" id="{920C0BA8-0E32-EE3A-B161-F23D2E2EC444}"/>
              </a:ext>
            </a:extLst>
          </p:cNvPr>
          <p:cNvSpPr/>
          <p:nvPr/>
        </p:nvSpPr>
        <p:spPr>
          <a:xfrm>
            <a:off x="7220005" y="2041413"/>
            <a:ext cx="133350" cy="138112"/>
          </a:xfrm>
          <a:prstGeom prst="rect">
            <a:avLst/>
          </a:prstGeom>
          <a:solidFill>
            <a:schemeClr val="accent5">
              <a:lumMod val="75000"/>
              <a:alpha val="54902"/>
            </a:schemeClr>
          </a:solidFill>
          <a:ln w="190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6F8E35C0-E51F-7F12-65FC-75CF0697D673}"/>
              </a:ext>
            </a:extLst>
          </p:cNvPr>
          <p:cNvSpPr/>
          <p:nvPr/>
        </p:nvSpPr>
        <p:spPr>
          <a:xfrm>
            <a:off x="5799258" y="2470386"/>
            <a:ext cx="133350" cy="138112"/>
          </a:xfrm>
          <a:prstGeom prst="rect">
            <a:avLst/>
          </a:prstGeom>
          <a:solidFill>
            <a:srgbClr val="25E1FF">
              <a:alpha val="54902"/>
            </a:srgbClr>
          </a:solid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A5A2B054-22C8-7D59-AF76-E54806848066}"/>
              </a:ext>
            </a:extLst>
          </p:cNvPr>
          <p:cNvSpPr/>
          <p:nvPr/>
        </p:nvSpPr>
        <p:spPr>
          <a:xfrm>
            <a:off x="6225627" y="2616895"/>
            <a:ext cx="133350" cy="138112"/>
          </a:xfrm>
          <a:prstGeom prst="rect">
            <a:avLst/>
          </a:prstGeom>
          <a:solidFill>
            <a:srgbClr val="25E1FF">
              <a:alpha val="54902"/>
            </a:srgbClr>
          </a:solid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02D9AB6B-40AD-34B5-BB46-436744C70DE6}"/>
              </a:ext>
            </a:extLst>
          </p:cNvPr>
          <p:cNvSpPr/>
          <p:nvPr/>
        </p:nvSpPr>
        <p:spPr>
          <a:xfrm>
            <a:off x="7501599" y="3042556"/>
            <a:ext cx="133350" cy="138112"/>
          </a:xfrm>
          <a:prstGeom prst="rect">
            <a:avLst/>
          </a:prstGeom>
          <a:solidFill>
            <a:srgbClr val="25E1FF">
              <a:alpha val="54902"/>
            </a:srgbClr>
          </a:solid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EF151C56-719A-0C62-8E22-AD228D0DC5CF}"/>
              </a:ext>
            </a:extLst>
          </p:cNvPr>
          <p:cNvSpPr/>
          <p:nvPr/>
        </p:nvSpPr>
        <p:spPr>
          <a:xfrm>
            <a:off x="8211262" y="3902815"/>
            <a:ext cx="133350" cy="138112"/>
          </a:xfrm>
          <a:prstGeom prst="rect">
            <a:avLst/>
          </a:prstGeom>
          <a:solidFill>
            <a:srgbClr val="25E1FF">
              <a:alpha val="54902"/>
            </a:srgbClr>
          </a:solid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8D99A046-0C68-B3FE-A45B-DF5E6AFC1168}"/>
              </a:ext>
            </a:extLst>
          </p:cNvPr>
          <p:cNvSpPr/>
          <p:nvPr/>
        </p:nvSpPr>
        <p:spPr>
          <a:xfrm>
            <a:off x="9061035" y="4331935"/>
            <a:ext cx="133350" cy="138112"/>
          </a:xfrm>
          <a:prstGeom prst="rect">
            <a:avLst/>
          </a:prstGeom>
          <a:solidFill>
            <a:srgbClr val="25E1FF">
              <a:alpha val="54902"/>
            </a:srgbClr>
          </a:solid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002F4C2C-20C4-C4E0-E903-4559B146F8C5}"/>
              </a:ext>
            </a:extLst>
          </p:cNvPr>
          <p:cNvSpPr/>
          <p:nvPr/>
        </p:nvSpPr>
        <p:spPr>
          <a:xfrm>
            <a:off x="7500562" y="3614846"/>
            <a:ext cx="133350" cy="138112"/>
          </a:xfrm>
          <a:prstGeom prst="rect">
            <a:avLst/>
          </a:prstGeom>
          <a:solidFill>
            <a:srgbClr val="25E1FF">
              <a:alpha val="54902"/>
            </a:srgbClr>
          </a:solid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DD54F61F-C07A-3D30-ADC6-28A32E21F0F5}"/>
              </a:ext>
            </a:extLst>
          </p:cNvPr>
          <p:cNvSpPr/>
          <p:nvPr/>
        </p:nvSpPr>
        <p:spPr>
          <a:xfrm>
            <a:off x="8209330" y="3331650"/>
            <a:ext cx="133350" cy="138112"/>
          </a:xfrm>
          <a:prstGeom prst="rect">
            <a:avLst/>
          </a:prstGeom>
          <a:solidFill>
            <a:schemeClr val="accent5">
              <a:lumMod val="75000"/>
              <a:alpha val="54902"/>
            </a:schemeClr>
          </a:solidFill>
          <a:ln w="190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873DAFFF-2607-3E42-8BF5-AE02FEB64EC8}"/>
              </a:ext>
            </a:extLst>
          </p:cNvPr>
          <p:cNvSpPr/>
          <p:nvPr/>
        </p:nvSpPr>
        <p:spPr>
          <a:xfrm>
            <a:off x="9353441" y="2614299"/>
            <a:ext cx="133350" cy="138112"/>
          </a:xfrm>
          <a:prstGeom prst="rect">
            <a:avLst/>
          </a:prstGeom>
          <a:solidFill>
            <a:srgbClr val="25E1FF">
              <a:alpha val="54902"/>
            </a:srgbClr>
          </a:solid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379C9635-9545-D44F-E846-B58698C707DD}"/>
              </a:ext>
            </a:extLst>
          </p:cNvPr>
          <p:cNvSpPr/>
          <p:nvPr/>
        </p:nvSpPr>
        <p:spPr>
          <a:xfrm>
            <a:off x="6933002" y="3473930"/>
            <a:ext cx="133350" cy="138112"/>
          </a:xfrm>
          <a:prstGeom prst="rect">
            <a:avLst/>
          </a:prstGeom>
          <a:solidFill>
            <a:srgbClr val="25E1FF">
              <a:alpha val="54902"/>
            </a:srgbClr>
          </a:solid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B3B3C4D1-4A80-A3A9-AC52-A08060CEF27F}"/>
              </a:ext>
            </a:extLst>
          </p:cNvPr>
          <p:cNvSpPr/>
          <p:nvPr/>
        </p:nvSpPr>
        <p:spPr>
          <a:xfrm>
            <a:off x="9633221" y="4049022"/>
            <a:ext cx="133350" cy="138112"/>
          </a:xfrm>
          <a:prstGeom prst="rect">
            <a:avLst/>
          </a:prstGeom>
          <a:solidFill>
            <a:srgbClr val="25E1FF">
              <a:alpha val="54902"/>
            </a:srgbClr>
          </a:solid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9FD1234E-5CD4-FA16-9638-6A51509C837F}"/>
              </a:ext>
            </a:extLst>
          </p:cNvPr>
          <p:cNvSpPr/>
          <p:nvPr/>
        </p:nvSpPr>
        <p:spPr>
          <a:xfrm>
            <a:off x="6222417" y="4187680"/>
            <a:ext cx="133350" cy="138112"/>
          </a:xfrm>
          <a:prstGeom prst="rect">
            <a:avLst/>
          </a:prstGeom>
          <a:solidFill>
            <a:schemeClr val="accent5">
              <a:lumMod val="75000"/>
              <a:alpha val="54902"/>
            </a:schemeClr>
          </a:solidFill>
          <a:ln w="190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04FED221-3DD4-7E07-395B-F35409EAD482}"/>
              </a:ext>
            </a:extLst>
          </p:cNvPr>
          <p:cNvSpPr/>
          <p:nvPr/>
        </p:nvSpPr>
        <p:spPr>
          <a:xfrm>
            <a:off x="5935159" y="4902475"/>
            <a:ext cx="133350" cy="138112"/>
          </a:xfrm>
          <a:prstGeom prst="rect">
            <a:avLst/>
          </a:prstGeom>
          <a:solidFill>
            <a:schemeClr val="accent5">
              <a:lumMod val="75000"/>
              <a:alpha val="54902"/>
            </a:schemeClr>
          </a:solidFill>
          <a:ln w="190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4FA51505-3CBE-93AB-30DE-10C6D278D98A}"/>
              </a:ext>
            </a:extLst>
          </p:cNvPr>
          <p:cNvSpPr/>
          <p:nvPr/>
        </p:nvSpPr>
        <p:spPr>
          <a:xfrm>
            <a:off x="10030287" y="1818089"/>
            <a:ext cx="133350" cy="138112"/>
          </a:xfrm>
          <a:prstGeom prst="rect">
            <a:avLst/>
          </a:prstGeom>
          <a:solidFill>
            <a:srgbClr val="25E1FF">
              <a:alpha val="54902"/>
            </a:srgbClr>
          </a:solidFill>
          <a:ln w="1905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5C394B71-1E20-377A-1460-44116ACAD27F}"/>
              </a:ext>
            </a:extLst>
          </p:cNvPr>
          <p:cNvSpPr/>
          <p:nvPr/>
        </p:nvSpPr>
        <p:spPr>
          <a:xfrm>
            <a:off x="10030287" y="2299491"/>
            <a:ext cx="133350" cy="138112"/>
          </a:xfrm>
          <a:prstGeom prst="rect">
            <a:avLst/>
          </a:prstGeom>
          <a:solidFill>
            <a:schemeClr val="accent5">
              <a:lumMod val="75000"/>
              <a:alpha val="54902"/>
            </a:schemeClr>
          </a:solidFill>
          <a:ln w="190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Speech Bubble: Rectangle 28">
            <a:extLst>
              <a:ext uri="{FF2B5EF4-FFF2-40B4-BE49-F238E27FC236}">
                <a16:creationId xmlns:a16="http://schemas.microsoft.com/office/drawing/2014/main" id="{F8E40EE7-D25B-0B94-E66D-73368F897FC2}"/>
              </a:ext>
            </a:extLst>
          </p:cNvPr>
          <p:cNvSpPr/>
          <p:nvPr/>
        </p:nvSpPr>
        <p:spPr>
          <a:xfrm>
            <a:off x="1041700" y="1702510"/>
            <a:ext cx="3321322" cy="4183058"/>
          </a:xfrm>
          <a:prstGeom prst="wedgeRectCallout">
            <a:avLst>
              <a:gd name="adj1" fmla="val 92298"/>
              <a:gd name="adj2" fmla="val -30234"/>
            </a:avLst>
          </a:prstGeom>
          <a:solidFill>
            <a:srgbClr val="FCFDFE"/>
          </a:solid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0DD3749-2146-A40A-1C3B-1657ADC822FD}"/>
              </a:ext>
            </a:extLst>
          </p:cNvPr>
          <p:cNvPicPr>
            <a:picLocks noChangeAspect="1"/>
          </p:cNvPicPr>
          <p:nvPr/>
        </p:nvPicPr>
        <p:blipFill>
          <a:blip r:embed="rId7"/>
          <a:srcRect l="38183" t="26297" r="39696" b="21751"/>
          <a:stretch/>
        </p:blipFill>
        <p:spPr>
          <a:xfrm>
            <a:off x="3560794" y="1935023"/>
            <a:ext cx="593521" cy="1045402"/>
          </a:xfrm>
          <a:prstGeom prst="rect">
            <a:avLst/>
          </a:prstGeom>
          <a:ln w="19050">
            <a:solidFill>
              <a:schemeClr val="bg2"/>
            </a:solidFill>
          </a:ln>
        </p:spPr>
      </p:pic>
      <p:sp>
        <p:nvSpPr>
          <p:cNvPr id="8" name="TextBox 7">
            <a:extLst>
              <a:ext uri="{FF2B5EF4-FFF2-40B4-BE49-F238E27FC236}">
                <a16:creationId xmlns:a16="http://schemas.microsoft.com/office/drawing/2014/main" id="{6D1770A2-4C1B-5C80-978C-A5C49FF374CE}"/>
              </a:ext>
            </a:extLst>
          </p:cNvPr>
          <p:cNvSpPr txBox="1"/>
          <p:nvPr/>
        </p:nvSpPr>
        <p:spPr>
          <a:xfrm>
            <a:off x="1099624" y="1997273"/>
            <a:ext cx="315148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ptos" panose="020B0004020202020204" pitchFamily="34" charset="0"/>
                <a:ea typeface="+mn-ea"/>
                <a:cs typeface="+mn-cs"/>
              </a:rPr>
              <a:t>Species: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Acer Campestre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ptos" panose="020B0004020202020204" pitchFamily="34" charset="0"/>
                <a:ea typeface="+mn-ea"/>
                <a:cs typeface="+mn-cs"/>
              </a:rPr>
              <a:t>Google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a:ln>
                  <a:noFill/>
                </a:ln>
                <a:solidFill>
                  <a:srgbClr val="E2F2F8">
                    <a:lumMod val="50000"/>
                  </a:srgbClr>
                </a:solidFill>
                <a:effectLst/>
                <a:uLnTx/>
                <a:uFillTx/>
                <a:latin typeface="Aptos" panose="020B0004020202020204" pitchFamily="34" charset="0"/>
                <a:ea typeface="+mn-ea"/>
                <a:cs typeface="+mn-cs"/>
              </a:rPr>
              <a:t>Streetview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ptos" panose="020B0004020202020204" pitchFamily="34" charset="0"/>
                <a:ea typeface="+mn-ea"/>
                <a:cs typeface="+mn-cs"/>
              </a:rPr>
              <a:t>SDG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ptos" panose="020B0004020202020204" pitchFamily="34" charset="0"/>
                <a:ea typeface="+mn-ea"/>
                <a:cs typeface="+mn-cs"/>
              </a:rPr>
              <a:t>EBNT Value (30 Years):</a:t>
            </a:r>
          </a:p>
        </p:txBody>
      </p:sp>
      <p:pic>
        <p:nvPicPr>
          <p:cNvPr id="9" name="Picture 8">
            <a:extLst>
              <a:ext uri="{FF2B5EF4-FFF2-40B4-BE49-F238E27FC236}">
                <a16:creationId xmlns:a16="http://schemas.microsoft.com/office/drawing/2014/main" id="{D213BD98-38D6-723C-1543-877141DB2BE6}"/>
              </a:ext>
            </a:extLst>
          </p:cNvPr>
          <p:cNvPicPr>
            <a:picLocks noChangeAspect="1"/>
          </p:cNvPicPr>
          <p:nvPr/>
        </p:nvPicPr>
        <p:blipFill>
          <a:blip r:embed="rId8"/>
          <a:srcRect t="63087" r="52419"/>
          <a:stretch/>
        </p:blipFill>
        <p:spPr>
          <a:xfrm>
            <a:off x="2360144" y="3372801"/>
            <a:ext cx="1840744" cy="1071908"/>
          </a:xfrm>
          <a:prstGeom prst="rect">
            <a:avLst/>
          </a:prstGeom>
        </p:spPr>
      </p:pic>
      <p:pic>
        <p:nvPicPr>
          <p:cNvPr id="10" name="Picture 2" descr="Why the Sustainable Development Goals matter to social enterprises - Euclid  Network">
            <a:extLst>
              <a:ext uri="{FF2B5EF4-FFF2-40B4-BE49-F238E27FC236}">
                <a16:creationId xmlns:a16="http://schemas.microsoft.com/office/drawing/2014/main" id="{5CF47808-3681-D12E-8B40-4F34857E823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9753" t="25182" b="49978"/>
          <a:stretch/>
        </p:blipFill>
        <p:spPr bwMode="auto">
          <a:xfrm>
            <a:off x="1400889" y="3926218"/>
            <a:ext cx="536512" cy="5270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Why the Sustainable Development Goals matter to social enterprises - Euclid  Network">
            <a:extLst>
              <a:ext uri="{FF2B5EF4-FFF2-40B4-BE49-F238E27FC236}">
                <a16:creationId xmlns:a16="http://schemas.microsoft.com/office/drawing/2014/main" id="{88C11853-9D30-4C7D-5FFE-6621526FE05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681" r="39919" b="74715"/>
          <a:stretch/>
        </p:blipFill>
        <p:spPr bwMode="auto">
          <a:xfrm>
            <a:off x="1087764" y="3372263"/>
            <a:ext cx="540543" cy="5364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Why the Sustainable Development Goals matter to social enterprises - Euclid  Network">
            <a:extLst>
              <a:ext uri="{FF2B5EF4-FFF2-40B4-BE49-F238E27FC236}">
                <a16:creationId xmlns:a16="http://schemas.microsoft.com/office/drawing/2014/main" id="{F5606E99-2628-99E7-9CDD-0994A8258A0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9899" r="79512" b="24812"/>
          <a:stretch/>
        </p:blipFill>
        <p:spPr bwMode="auto">
          <a:xfrm>
            <a:off x="1664454" y="3372180"/>
            <a:ext cx="542889" cy="536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7EED01E9-5102-CC49-0513-99E9A44AC112}"/>
              </a:ext>
            </a:extLst>
          </p:cNvPr>
          <p:cNvGraphicFramePr>
            <a:graphicFrameLocks noGrp="1"/>
          </p:cNvGraphicFramePr>
          <p:nvPr/>
        </p:nvGraphicFramePr>
        <p:xfrm>
          <a:off x="1074299" y="4814275"/>
          <a:ext cx="3134866" cy="983236"/>
        </p:xfrm>
        <a:graphic>
          <a:graphicData uri="http://schemas.openxmlformats.org/drawingml/2006/table">
            <a:tbl>
              <a:tblPr bandRow="1">
                <a:tableStyleId>{5C22544A-7EE6-4342-B048-85BDC9FD1C3A}</a:tableStyleId>
              </a:tblPr>
              <a:tblGrid>
                <a:gridCol w="2248101">
                  <a:extLst>
                    <a:ext uri="{9D8B030D-6E8A-4147-A177-3AD203B41FA5}">
                      <a16:colId xmlns:a16="http://schemas.microsoft.com/office/drawing/2014/main" val="3247109470"/>
                    </a:ext>
                  </a:extLst>
                </a:gridCol>
                <a:gridCol w="886765">
                  <a:extLst>
                    <a:ext uri="{9D8B030D-6E8A-4147-A177-3AD203B41FA5}">
                      <a16:colId xmlns:a16="http://schemas.microsoft.com/office/drawing/2014/main" val="3255438008"/>
                    </a:ext>
                  </a:extLst>
                </a:gridCol>
              </a:tblGrid>
              <a:tr h="166876">
                <a:tc>
                  <a:txBody>
                    <a:bodyPr/>
                    <a:lstStyle/>
                    <a:p>
                      <a:pPr marL="36000" indent="-108000">
                        <a:buFont typeface="Arial" panose="020B0604020202020204" pitchFamily="34" charset="0"/>
                        <a:buChar char="•"/>
                      </a:pPr>
                      <a:r>
                        <a:rPr lang="en-GB" i="1">
                          <a:latin typeface="Aptos" panose="020B0004020202020204" pitchFamily="34" charset="0"/>
                        </a:rPr>
                        <a:t>Air Quality Regulation</a:t>
                      </a:r>
                    </a:p>
                  </a:txBody>
                  <a:tcPr anchor="ctr">
                    <a:lnL w="12700" cap="flat" cmpd="sng" algn="ctr">
                      <a:solidFill>
                        <a:schemeClr val="tx1">
                          <a:lumMod val="85000"/>
                        </a:schemeClr>
                      </a:solidFill>
                      <a:prstDash val="solid"/>
                      <a:round/>
                      <a:headEnd type="none" w="med" len="med"/>
                      <a:tailEnd type="none" w="med" len="med"/>
                    </a:lnL>
                    <a:lnR w="12700" cap="flat" cmpd="sng" algn="ctr">
                      <a:solidFill>
                        <a:schemeClr val="tx1">
                          <a:lumMod val="85000"/>
                        </a:schemeClr>
                      </a:solidFill>
                      <a:prstDash val="solid"/>
                      <a:round/>
                      <a:headEnd type="none" w="med" len="med"/>
                      <a:tailEnd type="none" w="med" len="med"/>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rgbClr val="FCFDFE"/>
                    </a:solidFill>
                  </a:tcPr>
                </a:tc>
                <a:tc>
                  <a:txBody>
                    <a:bodyPr/>
                    <a:lstStyle/>
                    <a:p>
                      <a:pPr marL="0" indent="0">
                        <a:buFont typeface="Arial" panose="020B0604020202020204" pitchFamily="34" charset="0"/>
                        <a:buNone/>
                      </a:pPr>
                      <a:r>
                        <a:rPr lang="en-GB" i="1">
                          <a:latin typeface="Aptos" panose="020B0004020202020204" pitchFamily="34" charset="0"/>
                        </a:rPr>
                        <a:t>~3%</a:t>
                      </a:r>
                    </a:p>
                  </a:txBody>
                  <a:tcPr anchor="ctr">
                    <a:lnL w="12700" cap="flat" cmpd="sng" algn="ctr">
                      <a:solidFill>
                        <a:schemeClr val="tx1">
                          <a:lumMod val="85000"/>
                        </a:schemeClr>
                      </a:solidFill>
                      <a:prstDash val="solid"/>
                      <a:round/>
                      <a:headEnd type="none" w="med" len="med"/>
                      <a:tailEnd type="none" w="med" len="med"/>
                    </a:lnL>
                    <a:lnR w="12700" cap="flat" cmpd="sng" algn="ctr">
                      <a:solidFill>
                        <a:schemeClr val="tx1">
                          <a:lumMod val="85000"/>
                        </a:schemeClr>
                      </a:solidFill>
                      <a:prstDash val="solid"/>
                      <a:round/>
                      <a:headEnd type="none" w="med" len="med"/>
                      <a:tailEnd type="none" w="med" len="med"/>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rgbClr val="FCFDFE"/>
                    </a:solidFill>
                  </a:tcPr>
                </a:tc>
                <a:extLst>
                  <a:ext uri="{0D108BD9-81ED-4DB2-BD59-A6C34878D82A}">
                    <a16:rowId xmlns:a16="http://schemas.microsoft.com/office/drawing/2014/main" val="3602842160"/>
                  </a:ext>
                </a:extLst>
              </a:tr>
              <a:tr h="128088">
                <a:tc>
                  <a:txBody>
                    <a:bodyPr/>
                    <a:lstStyle/>
                    <a:p>
                      <a:pPr marL="36000" indent="-108000">
                        <a:buFont typeface="Arial" panose="020B0604020202020204" pitchFamily="34" charset="0"/>
                        <a:buChar char="•"/>
                      </a:pPr>
                      <a:r>
                        <a:rPr lang="en-GB" i="1">
                          <a:latin typeface="Aptos" panose="020B0004020202020204" pitchFamily="34" charset="0"/>
                        </a:rPr>
                        <a:t>Places for Recreation</a:t>
                      </a:r>
                    </a:p>
                  </a:txBody>
                  <a:tcPr anchor="ctr">
                    <a:lnL w="12700" cap="flat" cmpd="sng" algn="ctr">
                      <a:solidFill>
                        <a:schemeClr val="tx1">
                          <a:lumMod val="85000"/>
                        </a:schemeClr>
                      </a:solidFill>
                      <a:prstDash val="solid"/>
                      <a:round/>
                      <a:headEnd type="none" w="med" len="med"/>
                      <a:tailEnd type="none" w="med" len="med"/>
                    </a:lnL>
                    <a:lnR w="12700" cap="flat" cmpd="sng" algn="ctr">
                      <a:solidFill>
                        <a:schemeClr val="tx1">
                          <a:lumMod val="85000"/>
                        </a:schemeClr>
                      </a:solidFill>
                      <a:prstDash val="solid"/>
                      <a:round/>
                      <a:headEnd type="none" w="med" len="med"/>
                      <a:tailEnd type="none" w="med" len="med"/>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rgbClr val="FCFDFE"/>
                    </a:solidFill>
                  </a:tcPr>
                </a:tc>
                <a:tc>
                  <a:txBody>
                    <a:bodyPr/>
                    <a:lstStyle/>
                    <a:p>
                      <a:pPr marL="0" indent="0">
                        <a:buFont typeface="Arial" panose="020B0604020202020204" pitchFamily="34" charset="0"/>
                        <a:buNone/>
                      </a:pPr>
                      <a:r>
                        <a:rPr lang="en-GB" i="1">
                          <a:latin typeface="Aptos" panose="020B0004020202020204" pitchFamily="34" charset="0"/>
                        </a:rPr>
                        <a:t>~10%</a:t>
                      </a:r>
                    </a:p>
                  </a:txBody>
                  <a:tcPr anchor="ctr">
                    <a:lnL w="12700" cap="flat" cmpd="sng" algn="ctr">
                      <a:solidFill>
                        <a:schemeClr val="tx1">
                          <a:lumMod val="85000"/>
                        </a:schemeClr>
                      </a:solidFill>
                      <a:prstDash val="solid"/>
                      <a:round/>
                      <a:headEnd type="none" w="med" len="med"/>
                      <a:tailEnd type="none" w="med" len="med"/>
                    </a:lnL>
                    <a:lnR w="12700" cap="flat" cmpd="sng" algn="ctr">
                      <a:solidFill>
                        <a:schemeClr val="tx1">
                          <a:lumMod val="85000"/>
                        </a:schemeClr>
                      </a:solidFill>
                      <a:prstDash val="solid"/>
                      <a:round/>
                      <a:headEnd type="none" w="med" len="med"/>
                      <a:tailEnd type="none" w="med" len="med"/>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rgbClr val="FCFDFE"/>
                    </a:solidFill>
                  </a:tcPr>
                </a:tc>
                <a:extLst>
                  <a:ext uri="{0D108BD9-81ED-4DB2-BD59-A6C34878D82A}">
                    <a16:rowId xmlns:a16="http://schemas.microsoft.com/office/drawing/2014/main" val="917267814"/>
                  </a:ext>
                </a:extLst>
              </a:tr>
              <a:tr h="128088">
                <a:tc>
                  <a:txBody>
                    <a:bodyPr/>
                    <a:lstStyle/>
                    <a:p>
                      <a:pPr marL="36000" indent="-108000">
                        <a:buFont typeface="Arial" panose="020B0604020202020204" pitchFamily="34" charset="0"/>
                        <a:buChar char="•"/>
                      </a:pPr>
                      <a:r>
                        <a:rPr lang="en-GB" i="1">
                          <a:latin typeface="Aptos" panose="020B0004020202020204" pitchFamily="34" charset="0"/>
                        </a:rPr>
                        <a:t>Carbon Storage and Sequestration</a:t>
                      </a:r>
                    </a:p>
                  </a:txBody>
                  <a:tcPr anchor="ctr">
                    <a:lnL w="12700" cap="flat" cmpd="sng" algn="ctr">
                      <a:solidFill>
                        <a:schemeClr val="tx1">
                          <a:lumMod val="85000"/>
                        </a:schemeClr>
                      </a:solidFill>
                      <a:prstDash val="solid"/>
                      <a:round/>
                      <a:headEnd type="none" w="med" len="med"/>
                      <a:tailEnd type="none" w="med" len="med"/>
                    </a:lnL>
                    <a:lnR w="12700" cap="flat" cmpd="sng" algn="ctr">
                      <a:solidFill>
                        <a:schemeClr val="tx1">
                          <a:lumMod val="85000"/>
                        </a:schemeClr>
                      </a:solidFill>
                      <a:prstDash val="solid"/>
                      <a:round/>
                      <a:headEnd type="none" w="med" len="med"/>
                      <a:tailEnd type="none" w="med" len="med"/>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rgbClr val="FCFDFE"/>
                    </a:solidFill>
                  </a:tcPr>
                </a:tc>
                <a:tc>
                  <a:txBody>
                    <a:bodyPr/>
                    <a:lstStyle/>
                    <a:p>
                      <a:pPr marL="0" indent="0">
                        <a:buFont typeface="Arial" panose="020B0604020202020204" pitchFamily="34" charset="0"/>
                        <a:buNone/>
                      </a:pPr>
                      <a:r>
                        <a:rPr lang="en-GB" i="1">
                          <a:latin typeface="Aptos" panose="020B0004020202020204" pitchFamily="34" charset="0"/>
                        </a:rPr>
                        <a:t>~0.3%</a:t>
                      </a:r>
                    </a:p>
                  </a:txBody>
                  <a:tcPr anchor="ctr">
                    <a:lnL w="12700" cap="flat" cmpd="sng" algn="ctr">
                      <a:solidFill>
                        <a:schemeClr val="tx1">
                          <a:lumMod val="85000"/>
                        </a:schemeClr>
                      </a:solidFill>
                      <a:prstDash val="solid"/>
                      <a:round/>
                      <a:headEnd type="none" w="med" len="med"/>
                      <a:tailEnd type="none" w="med" len="med"/>
                    </a:lnL>
                    <a:lnR w="12700" cap="flat" cmpd="sng" algn="ctr">
                      <a:solidFill>
                        <a:schemeClr val="tx1">
                          <a:lumMod val="85000"/>
                        </a:schemeClr>
                      </a:solidFill>
                      <a:prstDash val="solid"/>
                      <a:round/>
                      <a:headEnd type="none" w="med" len="med"/>
                      <a:tailEnd type="none" w="med" len="med"/>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rgbClr val="FCFDFE"/>
                    </a:solidFill>
                  </a:tcPr>
                </a:tc>
                <a:extLst>
                  <a:ext uri="{0D108BD9-81ED-4DB2-BD59-A6C34878D82A}">
                    <a16:rowId xmlns:a16="http://schemas.microsoft.com/office/drawing/2014/main" val="3131659260"/>
                  </a:ext>
                </a:extLst>
              </a:tr>
              <a:tr h="128088">
                <a:tc>
                  <a:txBody>
                    <a:bodyPr/>
                    <a:lstStyle/>
                    <a:p>
                      <a:pPr marL="36000" indent="-108000">
                        <a:buFont typeface="Arial" panose="020B0604020202020204" pitchFamily="34" charset="0"/>
                        <a:buChar char="•"/>
                      </a:pPr>
                      <a:r>
                        <a:rPr lang="en-GB" i="1">
                          <a:latin typeface="Aptos" panose="020B0004020202020204" pitchFamily="34" charset="0"/>
                        </a:rPr>
                        <a:t>Flood Water Regulation</a:t>
                      </a:r>
                    </a:p>
                  </a:txBody>
                  <a:tcPr anchor="ctr">
                    <a:lnL w="12700" cap="flat" cmpd="sng" algn="ctr">
                      <a:solidFill>
                        <a:schemeClr val="tx1">
                          <a:lumMod val="85000"/>
                        </a:schemeClr>
                      </a:solidFill>
                      <a:prstDash val="solid"/>
                      <a:round/>
                      <a:headEnd type="none" w="med" len="med"/>
                      <a:tailEnd type="none" w="med" len="med"/>
                    </a:lnL>
                    <a:lnR w="12700" cap="flat" cmpd="sng" algn="ctr">
                      <a:solidFill>
                        <a:schemeClr val="tx1">
                          <a:lumMod val="85000"/>
                        </a:schemeClr>
                      </a:solidFill>
                      <a:prstDash val="solid"/>
                      <a:round/>
                      <a:headEnd type="none" w="med" len="med"/>
                      <a:tailEnd type="none" w="med" len="med"/>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rgbClr val="FCFDFE"/>
                    </a:solidFill>
                  </a:tcPr>
                </a:tc>
                <a:tc>
                  <a:txBody>
                    <a:bodyPr/>
                    <a:lstStyle/>
                    <a:p>
                      <a:pPr marL="0" indent="0">
                        <a:buFont typeface="Arial" panose="020B0604020202020204" pitchFamily="34" charset="0"/>
                        <a:buNone/>
                      </a:pPr>
                      <a:r>
                        <a:rPr lang="en-GB" i="1">
                          <a:latin typeface="Aptos" panose="020B0004020202020204" pitchFamily="34" charset="0"/>
                        </a:rPr>
                        <a:t>~2%</a:t>
                      </a:r>
                    </a:p>
                  </a:txBody>
                  <a:tcPr anchor="ctr">
                    <a:lnL w="12700" cap="flat" cmpd="sng" algn="ctr">
                      <a:solidFill>
                        <a:schemeClr val="tx1">
                          <a:lumMod val="85000"/>
                        </a:schemeClr>
                      </a:solidFill>
                      <a:prstDash val="solid"/>
                      <a:round/>
                      <a:headEnd type="none" w="med" len="med"/>
                      <a:tailEnd type="none" w="med" len="med"/>
                    </a:lnL>
                    <a:lnR w="12700" cap="flat" cmpd="sng" algn="ctr">
                      <a:solidFill>
                        <a:schemeClr val="tx1">
                          <a:lumMod val="85000"/>
                        </a:schemeClr>
                      </a:solidFill>
                      <a:prstDash val="solid"/>
                      <a:round/>
                      <a:headEnd type="none" w="med" len="med"/>
                      <a:tailEnd type="none" w="med" len="med"/>
                    </a:lnR>
                    <a:lnT w="12700" cap="flat" cmpd="sng" algn="ctr">
                      <a:solidFill>
                        <a:schemeClr val="tx1">
                          <a:lumMod val="85000"/>
                        </a:schemeClr>
                      </a:solidFill>
                      <a:prstDash val="solid"/>
                      <a:round/>
                      <a:headEnd type="none" w="med" len="med"/>
                      <a:tailEnd type="none" w="med" len="med"/>
                    </a:lnT>
                    <a:lnB w="12700" cap="flat" cmpd="sng" algn="ctr">
                      <a:solidFill>
                        <a:schemeClr val="tx1">
                          <a:lumMod val="85000"/>
                        </a:schemeClr>
                      </a:solidFill>
                      <a:prstDash val="solid"/>
                      <a:round/>
                      <a:headEnd type="none" w="med" len="med"/>
                      <a:tailEnd type="none" w="med" len="med"/>
                    </a:lnB>
                    <a:solidFill>
                      <a:srgbClr val="FCFDFE"/>
                    </a:solidFill>
                  </a:tcPr>
                </a:tc>
                <a:extLst>
                  <a:ext uri="{0D108BD9-81ED-4DB2-BD59-A6C34878D82A}">
                    <a16:rowId xmlns:a16="http://schemas.microsoft.com/office/drawing/2014/main" val="2546603620"/>
                  </a:ext>
                </a:extLst>
              </a:tr>
            </a:tbl>
          </a:graphicData>
        </a:graphic>
      </p:graphicFrame>
      <p:sp>
        <p:nvSpPr>
          <p:cNvPr id="14" name="Rectangle: Rounded Corners 13">
            <a:extLst>
              <a:ext uri="{FF2B5EF4-FFF2-40B4-BE49-F238E27FC236}">
                <a16:creationId xmlns:a16="http://schemas.microsoft.com/office/drawing/2014/main" id="{E043193C-1E19-EC9D-8078-DA9846351CDA}"/>
              </a:ext>
            </a:extLst>
          </p:cNvPr>
          <p:cNvSpPr>
            <a:spLocks noChangeAspect="1"/>
          </p:cNvSpPr>
          <p:nvPr/>
        </p:nvSpPr>
        <p:spPr>
          <a:xfrm>
            <a:off x="563700" y="1705378"/>
            <a:ext cx="780725" cy="30736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prstClr val="black"/>
                </a:solidFill>
                <a:effectLst/>
                <a:uLnTx/>
                <a:uFillTx/>
                <a:latin typeface="Aptos" panose="020B0004020202020204" pitchFamily="34" charset="0"/>
                <a:ea typeface="+mn-ea"/>
                <a:cs typeface="+mn-cs"/>
              </a:rPr>
              <a:t>£890</a:t>
            </a:r>
          </a:p>
        </p:txBody>
      </p:sp>
      <p:cxnSp>
        <p:nvCxnSpPr>
          <p:cNvPr id="15" name="Straight Connector 14">
            <a:extLst>
              <a:ext uri="{FF2B5EF4-FFF2-40B4-BE49-F238E27FC236}">
                <a16:creationId xmlns:a16="http://schemas.microsoft.com/office/drawing/2014/main" id="{A4A74C83-08E8-A34F-EACA-95CD0A38151B}"/>
              </a:ext>
            </a:extLst>
          </p:cNvPr>
          <p:cNvCxnSpPr>
            <a:cxnSpLocks/>
          </p:cNvCxnSpPr>
          <p:nvPr/>
        </p:nvCxnSpPr>
        <p:spPr>
          <a:xfrm>
            <a:off x="1087763" y="2497912"/>
            <a:ext cx="22648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32008C-7B62-4C13-6268-EE76949D780B}"/>
              </a:ext>
            </a:extLst>
          </p:cNvPr>
          <p:cNvCxnSpPr>
            <a:cxnSpLocks/>
          </p:cNvCxnSpPr>
          <p:nvPr/>
        </p:nvCxnSpPr>
        <p:spPr>
          <a:xfrm>
            <a:off x="1099675" y="3070566"/>
            <a:ext cx="31012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0A5BFB-4D95-D9C8-7198-F6E2A3C0E8B0}"/>
              </a:ext>
            </a:extLst>
          </p:cNvPr>
          <p:cNvCxnSpPr>
            <a:cxnSpLocks/>
          </p:cNvCxnSpPr>
          <p:nvPr/>
        </p:nvCxnSpPr>
        <p:spPr>
          <a:xfrm>
            <a:off x="1099675" y="4548384"/>
            <a:ext cx="3101213"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FE5DB04-D538-44D4-1B90-CF45E01665CD}"/>
              </a:ext>
            </a:extLst>
          </p:cNvPr>
          <p:cNvSpPr txBox="1"/>
          <p:nvPr/>
        </p:nvSpPr>
        <p:spPr>
          <a:xfrm>
            <a:off x="2423418" y="3111217"/>
            <a:ext cx="17141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ptos" panose="020B0004020202020204" pitchFamily="34" charset="0"/>
                <a:ea typeface="+mn-ea"/>
                <a:cs typeface="+mn-cs"/>
              </a:rPr>
              <a:t>LSOA IMD:</a:t>
            </a:r>
          </a:p>
        </p:txBody>
      </p:sp>
      <p:cxnSp>
        <p:nvCxnSpPr>
          <p:cNvPr id="19" name="Straight Connector 18">
            <a:extLst>
              <a:ext uri="{FF2B5EF4-FFF2-40B4-BE49-F238E27FC236}">
                <a16:creationId xmlns:a16="http://schemas.microsoft.com/office/drawing/2014/main" id="{173A4FFF-5712-FE8C-73B4-BE6B98308A3E}"/>
              </a:ext>
            </a:extLst>
          </p:cNvPr>
          <p:cNvCxnSpPr/>
          <p:nvPr/>
        </p:nvCxnSpPr>
        <p:spPr>
          <a:xfrm>
            <a:off x="2284410" y="3142672"/>
            <a:ext cx="0" cy="134205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018A889-0BF8-30F2-16FE-6454B60C6674}"/>
              </a:ext>
            </a:extLst>
          </p:cNvPr>
          <p:cNvSpPr txBox="1"/>
          <p:nvPr/>
        </p:nvSpPr>
        <p:spPr>
          <a:xfrm>
            <a:off x="2148464" y="2547836"/>
            <a:ext cx="14958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ptos" panose="020B0004020202020204" pitchFamily="34" charset="0"/>
                <a:ea typeface="+mn-ea"/>
                <a:cs typeface="+mn-cs"/>
              </a:rPr>
              <a:t>LSOA Tree-Equity: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75</a:t>
            </a:r>
          </a:p>
        </p:txBody>
      </p:sp>
      <p:pic>
        <p:nvPicPr>
          <p:cNvPr id="21" name="Picture 20">
            <a:extLst>
              <a:ext uri="{FF2B5EF4-FFF2-40B4-BE49-F238E27FC236}">
                <a16:creationId xmlns:a16="http://schemas.microsoft.com/office/drawing/2014/main" id="{B6FC4B51-D321-289C-343B-C8742FF4A2EA}"/>
              </a:ext>
            </a:extLst>
          </p:cNvPr>
          <p:cNvPicPr>
            <a:picLocks noChangeAspect="1"/>
          </p:cNvPicPr>
          <p:nvPr/>
        </p:nvPicPr>
        <p:blipFill>
          <a:blip r:embed="rId10"/>
          <a:srcRect l="22967" t="44038" r="39266" b="42693"/>
          <a:stretch/>
        </p:blipFill>
        <p:spPr>
          <a:xfrm>
            <a:off x="2133351" y="1779948"/>
            <a:ext cx="1334181" cy="234951"/>
          </a:xfrm>
          <a:prstGeom prst="rect">
            <a:avLst/>
          </a:prstGeom>
        </p:spPr>
      </p:pic>
      <p:sp>
        <p:nvSpPr>
          <p:cNvPr id="22" name="TextBox 21">
            <a:extLst>
              <a:ext uri="{FF2B5EF4-FFF2-40B4-BE49-F238E27FC236}">
                <a16:creationId xmlns:a16="http://schemas.microsoft.com/office/drawing/2014/main" id="{D1945B60-D1E8-918C-149B-6DC010C1806D}"/>
              </a:ext>
            </a:extLst>
          </p:cNvPr>
          <p:cNvSpPr txBox="1"/>
          <p:nvPr/>
        </p:nvSpPr>
        <p:spPr>
          <a:xfrm>
            <a:off x="1435505" y="1773324"/>
            <a:ext cx="88872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25455C"/>
                </a:solidFill>
                <a:effectLst/>
                <a:uLnTx/>
                <a:uFillTx/>
                <a:latin typeface="Calibri" panose="020F0502020204030204"/>
                <a:ea typeface="+mn-ea"/>
                <a:cs typeface="+mn-cs"/>
              </a:rPr>
              <a:t>W3W Code:</a:t>
            </a:r>
          </a:p>
        </p:txBody>
      </p:sp>
      <p:sp>
        <p:nvSpPr>
          <p:cNvPr id="23" name="Arrow: Up 22">
            <a:extLst>
              <a:ext uri="{FF2B5EF4-FFF2-40B4-BE49-F238E27FC236}">
                <a16:creationId xmlns:a16="http://schemas.microsoft.com/office/drawing/2014/main" id="{B0C81114-1E15-DC5E-5A8D-A5E7DB5C29D1}"/>
              </a:ext>
            </a:extLst>
          </p:cNvPr>
          <p:cNvSpPr/>
          <p:nvPr/>
        </p:nvSpPr>
        <p:spPr>
          <a:xfrm>
            <a:off x="3947157" y="4832558"/>
            <a:ext cx="121887" cy="180190"/>
          </a:xfrm>
          <a:prstGeom prst="upArrow">
            <a:avLst>
              <a:gd name="adj1" fmla="val 31250"/>
              <a:gd name="adj2" fmla="val 65235"/>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row: Up 24">
            <a:extLst>
              <a:ext uri="{FF2B5EF4-FFF2-40B4-BE49-F238E27FC236}">
                <a16:creationId xmlns:a16="http://schemas.microsoft.com/office/drawing/2014/main" id="{2384E427-AF05-5567-306B-E34F81E96144}"/>
              </a:ext>
            </a:extLst>
          </p:cNvPr>
          <p:cNvSpPr/>
          <p:nvPr/>
        </p:nvSpPr>
        <p:spPr>
          <a:xfrm>
            <a:off x="3947157" y="5081804"/>
            <a:ext cx="121887" cy="180190"/>
          </a:xfrm>
          <a:prstGeom prst="upArrow">
            <a:avLst>
              <a:gd name="adj1" fmla="val 31250"/>
              <a:gd name="adj2" fmla="val 65235"/>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Up 25">
            <a:extLst>
              <a:ext uri="{FF2B5EF4-FFF2-40B4-BE49-F238E27FC236}">
                <a16:creationId xmlns:a16="http://schemas.microsoft.com/office/drawing/2014/main" id="{15869044-AB44-F4BF-ADFE-F29D3E7E9DF9}"/>
              </a:ext>
            </a:extLst>
          </p:cNvPr>
          <p:cNvSpPr/>
          <p:nvPr/>
        </p:nvSpPr>
        <p:spPr>
          <a:xfrm>
            <a:off x="3947157" y="5324931"/>
            <a:ext cx="121887" cy="180190"/>
          </a:xfrm>
          <a:prstGeom prst="upArrow">
            <a:avLst>
              <a:gd name="adj1" fmla="val 31250"/>
              <a:gd name="adj2" fmla="val 65235"/>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Up 26">
            <a:extLst>
              <a:ext uri="{FF2B5EF4-FFF2-40B4-BE49-F238E27FC236}">
                <a16:creationId xmlns:a16="http://schemas.microsoft.com/office/drawing/2014/main" id="{FEDC3F7D-DD1B-01F1-6FA2-A56CD52B730F}"/>
              </a:ext>
            </a:extLst>
          </p:cNvPr>
          <p:cNvSpPr/>
          <p:nvPr/>
        </p:nvSpPr>
        <p:spPr>
          <a:xfrm>
            <a:off x="3947157" y="5568058"/>
            <a:ext cx="121887" cy="180190"/>
          </a:xfrm>
          <a:prstGeom prst="upArrow">
            <a:avLst>
              <a:gd name="adj1" fmla="val 31250"/>
              <a:gd name="adj2" fmla="val 65235"/>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2BE0291-709D-BDFF-D973-1CF8E8FB4AB8}"/>
              </a:ext>
            </a:extLst>
          </p:cNvPr>
          <p:cNvSpPr/>
          <p:nvPr/>
        </p:nvSpPr>
        <p:spPr>
          <a:xfrm>
            <a:off x="3313638" y="4589992"/>
            <a:ext cx="887249" cy="18274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Aptos" panose="020B0004020202020204" pitchFamily="34" charset="0"/>
                <a:ea typeface="+mn-ea"/>
                <a:cs typeface="+mn-cs"/>
              </a:rPr>
              <a:t>£1,300</a:t>
            </a:r>
          </a:p>
        </p:txBody>
      </p:sp>
      <p:sp>
        <p:nvSpPr>
          <p:cNvPr id="129" name="TextBox 128">
            <a:extLst>
              <a:ext uri="{FF2B5EF4-FFF2-40B4-BE49-F238E27FC236}">
                <a16:creationId xmlns:a16="http://schemas.microsoft.com/office/drawing/2014/main" id="{437BB7B1-3C5F-844D-9F99-E4D226C84081}"/>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ptos" panose="02110004020202020204"/>
                <a:ea typeface="+mn-ea"/>
                <a:cs typeface="+mn-cs"/>
              </a:rPr>
              <a:t>53</a:t>
            </a:r>
            <a:endParaRPr kumimoji="0" lang="en-GB" sz="12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A072DC7B-E90E-70AC-07F0-5586FC06E5D2}"/>
              </a:ext>
            </a:extLst>
          </p:cNvPr>
          <p:cNvSpPr txBox="1"/>
          <p:nvPr/>
        </p:nvSpPr>
        <p:spPr>
          <a:xfrm>
            <a:off x="408702" y="247780"/>
            <a:ext cx="11213224"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32543D"/>
                </a:solidFill>
                <a:effectLst/>
                <a:uLnTx/>
                <a:uFillTx/>
                <a:latin typeface="Calibri" panose="020F0502020204030204"/>
                <a:ea typeface="Calibri"/>
                <a:cs typeface="Arial"/>
              </a:rPr>
              <a:t>Funding for urban greening</a:t>
            </a:r>
            <a:endParaRPr kumimoji="0" lang="en-GB" sz="3200" b="1" i="0" u="none" strike="noStrike" kern="1200" cap="none" spc="0" normalizeH="0" baseline="0" noProof="0">
              <a:ln>
                <a:noFill/>
              </a:ln>
              <a:solidFill>
                <a:srgbClr val="32543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875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96B71-C428-BE46-9A45-71EAC13A62EE}"/>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0341E656-D6E1-62A4-C1F1-FC90262FAEFB}"/>
              </a:ext>
            </a:extLst>
          </p:cNvPr>
          <p:cNvSpPr txBox="1">
            <a:spLocks/>
          </p:cNvSpPr>
          <p:nvPr/>
        </p:nvSpPr>
        <p:spPr>
          <a:xfrm>
            <a:off x="425022" y="1536462"/>
            <a:ext cx="11277407" cy="590328"/>
          </a:xfrm>
          <a:prstGeom prst="rect">
            <a:avLst/>
          </a:prstGeom>
        </p:spPr>
        <p:txBody>
          <a:bodyPr vert="horz" lIns="91440" tIns="45720" rIns="91440" bIns="45720" rtlCol="0" anchor="t">
            <a:noAutofit/>
          </a:bodyPr>
          <a:lstStyle>
            <a:defPPr>
              <a:defRPr lang="en-US"/>
            </a:defPPr>
            <a:lvl1pPr marR="0" lvl="0" indent="0" defTabSz="514363" fontAlgn="auto">
              <a:lnSpc>
                <a:spcPct val="100000"/>
              </a:lnSpc>
              <a:spcBef>
                <a:spcPts val="900"/>
              </a:spcBef>
              <a:spcAft>
                <a:spcPts val="0"/>
              </a:spcAft>
              <a:buClrTx/>
              <a:buSzTx/>
              <a:buFont typeface="Arial" panose="020B0604020202020204" pitchFamily="34" charset="0"/>
              <a:buNone/>
              <a:tabLst/>
              <a:defRPr kumimoji="0" b="1" i="0" u="none" strike="noStrike" cap="none" spc="0" normalizeH="0" baseline="0">
                <a:ln>
                  <a:noFill/>
                </a:ln>
                <a:solidFill>
                  <a:srgbClr val="1E243A"/>
                </a:solidFill>
                <a:effectLst/>
                <a:uLnTx/>
                <a:uFillTx/>
              </a:defRPr>
            </a:lvl1pPr>
            <a:lvl2pPr marL="385772" indent="-128591" defTabSz="514363">
              <a:lnSpc>
                <a:spcPct val="100000"/>
              </a:lnSpc>
              <a:spcBef>
                <a:spcPts val="450"/>
              </a:spcBef>
              <a:buFont typeface="Calibri" panose="020F0502020204030204" pitchFamily="34" charset="0"/>
              <a:buChar char="−"/>
              <a:defRPr sz="1200">
                <a:solidFill>
                  <a:schemeClr val="bg1"/>
                </a:solidFill>
              </a:defRPr>
            </a:lvl2pPr>
            <a:lvl3pPr marL="642954" indent="-128591" defTabSz="514363">
              <a:lnSpc>
                <a:spcPct val="100000"/>
              </a:lnSpc>
              <a:spcBef>
                <a:spcPts val="450"/>
              </a:spcBef>
              <a:buFont typeface="Wingdings" panose="05000000000000000000" pitchFamily="2" charset="2"/>
              <a:buChar char="§"/>
              <a:defRPr sz="1200">
                <a:solidFill>
                  <a:schemeClr val="bg1"/>
                </a:solidFill>
              </a:defRPr>
            </a:lvl3pPr>
            <a:lvl4pPr marL="900135" indent="-128591" defTabSz="514363">
              <a:lnSpc>
                <a:spcPct val="100000"/>
              </a:lnSpc>
              <a:spcBef>
                <a:spcPts val="450"/>
              </a:spcBef>
              <a:buFont typeface="Courier New" panose="02070309020205020404" pitchFamily="49" charset="0"/>
              <a:buChar char="o"/>
              <a:defRPr sz="1200">
                <a:solidFill>
                  <a:schemeClr val="bg1"/>
                </a:solidFill>
              </a:defRPr>
            </a:lvl4pPr>
            <a:lvl5pPr marL="1157317" indent="-128591" defTabSz="514363">
              <a:lnSpc>
                <a:spcPct val="100000"/>
              </a:lnSpc>
              <a:spcBef>
                <a:spcPts val="450"/>
              </a:spcBef>
              <a:buFont typeface="Arial" panose="020B0604020202020204" pitchFamily="34" charset="0"/>
              <a:buChar char="•"/>
              <a:defRPr sz="1200">
                <a:solidFill>
                  <a:schemeClr val="bg1"/>
                </a:solidFill>
              </a:defRPr>
            </a:lvl5pPr>
            <a:lvl6pPr marL="1414499" indent="-128591" defTabSz="514363">
              <a:lnSpc>
                <a:spcPct val="90000"/>
              </a:lnSpc>
              <a:spcBef>
                <a:spcPts val="281"/>
              </a:spcBef>
              <a:buFont typeface="Arial" panose="020B0604020202020204" pitchFamily="34" charset="0"/>
              <a:buChar char="•"/>
              <a:defRPr sz="1013"/>
            </a:lvl6pPr>
            <a:lvl7pPr marL="1671680" indent="-128591" defTabSz="514363">
              <a:lnSpc>
                <a:spcPct val="90000"/>
              </a:lnSpc>
              <a:spcBef>
                <a:spcPts val="281"/>
              </a:spcBef>
              <a:buFont typeface="Arial" panose="020B0604020202020204" pitchFamily="34" charset="0"/>
              <a:buChar char="•"/>
              <a:defRPr sz="1013"/>
            </a:lvl7pPr>
            <a:lvl8pPr marL="1928861" indent="-128591" defTabSz="514363">
              <a:lnSpc>
                <a:spcPct val="90000"/>
              </a:lnSpc>
              <a:spcBef>
                <a:spcPts val="281"/>
              </a:spcBef>
              <a:buFont typeface="Arial" panose="020B0604020202020204" pitchFamily="34" charset="0"/>
              <a:buChar char="•"/>
              <a:defRPr sz="1013"/>
            </a:lvl8pPr>
            <a:lvl9pPr marL="2186042" indent="-128591" defTabSz="514363">
              <a:lnSpc>
                <a:spcPct val="90000"/>
              </a:lnSpc>
              <a:spcBef>
                <a:spcPts val="281"/>
              </a:spcBef>
              <a:buFont typeface="Arial" panose="020B0604020202020204" pitchFamily="34" charset="0"/>
              <a:buChar char="•"/>
              <a:defRPr sz="1013"/>
            </a:lvl9pPr>
          </a:lstStyle>
          <a:p>
            <a:pPr>
              <a:buNone/>
            </a:pPr>
            <a:r>
              <a:rPr lang="en-GB" sz="1200" b="0">
                <a:solidFill>
                  <a:schemeClr val="bg1"/>
                </a:solidFill>
                <a:effectLst/>
                <a:latin typeface="Aptos" panose="020B0004020202020204" pitchFamily="34" charset="0"/>
              </a:rPr>
              <a:t>The modelling exercise presents a compelling business case that could see significant investment if the available planting sites in Solihull are funded through the urban tree token approach. Getting these trees planted also sees a significant production of social value and benefits across the local authority.</a:t>
            </a:r>
          </a:p>
        </p:txBody>
      </p:sp>
      <p:sp>
        <p:nvSpPr>
          <p:cNvPr id="2" name="Rectangle 1">
            <a:extLst>
              <a:ext uri="{FF2B5EF4-FFF2-40B4-BE49-F238E27FC236}">
                <a16:creationId xmlns:a16="http://schemas.microsoft.com/office/drawing/2014/main" id="{303E1C04-0244-87E3-79A2-B19F9828696E}"/>
              </a:ext>
            </a:extLst>
          </p:cNvPr>
          <p:cNvSpPr/>
          <p:nvPr/>
        </p:nvSpPr>
        <p:spPr>
          <a:xfrm>
            <a:off x="8046907" y="2497548"/>
            <a:ext cx="3436352" cy="3686175"/>
          </a:xfrm>
          <a:prstGeom prst="rect">
            <a:avLst/>
          </a:prstGeom>
          <a:solidFill>
            <a:srgbClr val="32543D">
              <a:alpha val="20000"/>
            </a:srgb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BDD2B38-E6F0-505B-9B62-AB03196C1F6C}"/>
              </a:ext>
            </a:extLst>
          </p:cNvPr>
          <p:cNvSpPr/>
          <p:nvPr/>
        </p:nvSpPr>
        <p:spPr>
          <a:xfrm>
            <a:off x="4285328" y="2497548"/>
            <a:ext cx="3436352" cy="3686175"/>
          </a:xfrm>
          <a:prstGeom prst="rect">
            <a:avLst/>
          </a:prstGeom>
          <a:solidFill>
            <a:srgbClr val="32543D">
              <a:alpha val="20000"/>
            </a:srgb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9322C4D-FB2E-2954-A459-2C8BAF591B37}"/>
              </a:ext>
            </a:extLst>
          </p:cNvPr>
          <p:cNvSpPr/>
          <p:nvPr/>
        </p:nvSpPr>
        <p:spPr>
          <a:xfrm>
            <a:off x="519896" y="2497548"/>
            <a:ext cx="3423453" cy="3686175"/>
          </a:xfrm>
          <a:prstGeom prst="rect">
            <a:avLst/>
          </a:prstGeom>
          <a:solidFill>
            <a:srgbClr val="32543D">
              <a:alpha val="20000"/>
            </a:srgb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AF208DC3-5D71-2969-A393-74CE589A2AAE}"/>
              </a:ext>
            </a:extLst>
          </p:cNvPr>
          <p:cNvSpPr/>
          <p:nvPr/>
        </p:nvSpPr>
        <p:spPr>
          <a:xfrm>
            <a:off x="519896" y="2312170"/>
            <a:ext cx="3423453" cy="323301"/>
          </a:xfrm>
          <a:prstGeom prst="roundRect">
            <a:avLst/>
          </a:prstGeom>
          <a:solidFill>
            <a:srgbClr val="32543D"/>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GB" b="1">
                <a:latin typeface="Aptos" panose="020B0004020202020204" pitchFamily="34" charset="0"/>
              </a:rPr>
              <a:t>Indicative Statistics</a:t>
            </a:r>
          </a:p>
        </p:txBody>
      </p:sp>
      <p:sp>
        <p:nvSpPr>
          <p:cNvPr id="15" name="Rectangle: Rounded Corners 14">
            <a:extLst>
              <a:ext uri="{FF2B5EF4-FFF2-40B4-BE49-F238E27FC236}">
                <a16:creationId xmlns:a16="http://schemas.microsoft.com/office/drawing/2014/main" id="{7DBEA758-E513-C553-429C-1B5C64E72590}"/>
              </a:ext>
            </a:extLst>
          </p:cNvPr>
          <p:cNvSpPr/>
          <p:nvPr/>
        </p:nvSpPr>
        <p:spPr>
          <a:xfrm>
            <a:off x="4296758" y="2312169"/>
            <a:ext cx="3436352" cy="323301"/>
          </a:xfrm>
          <a:prstGeom prst="roundRect">
            <a:avLst/>
          </a:prstGeom>
          <a:solidFill>
            <a:srgbClr val="32543D"/>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GB" b="1">
                <a:latin typeface="Aptos" panose="020B0004020202020204" pitchFamily="34" charset="0"/>
              </a:rPr>
              <a:t>Benefits</a:t>
            </a:r>
          </a:p>
        </p:txBody>
      </p:sp>
      <p:sp>
        <p:nvSpPr>
          <p:cNvPr id="16" name="Rectangle: Rounded Corners 15">
            <a:extLst>
              <a:ext uri="{FF2B5EF4-FFF2-40B4-BE49-F238E27FC236}">
                <a16:creationId xmlns:a16="http://schemas.microsoft.com/office/drawing/2014/main" id="{C83DACA3-ED23-A1A8-EE63-D6130F9D88AA}"/>
              </a:ext>
            </a:extLst>
          </p:cNvPr>
          <p:cNvSpPr/>
          <p:nvPr/>
        </p:nvSpPr>
        <p:spPr>
          <a:xfrm>
            <a:off x="8052241" y="2312168"/>
            <a:ext cx="3436352" cy="323301"/>
          </a:xfrm>
          <a:prstGeom prst="roundRect">
            <a:avLst/>
          </a:prstGeom>
          <a:solidFill>
            <a:srgbClr val="32543D"/>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GB" b="1"/>
              <a:t>Next Steps</a:t>
            </a:r>
          </a:p>
        </p:txBody>
      </p:sp>
      <p:sp>
        <p:nvSpPr>
          <p:cNvPr id="17" name="TextBox 16">
            <a:extLst>
              <a:ext uri="{FF2B5EF4-FFF2-40B4-BE49-F238E27FC236}">
                <a16:creationId xmlns:a16="http://schemas.microsoft.com/office/drawing/2014/main" id="{0F9109F2-DE68-36B9-F899-FAA3F510697A}"/>
              </a:ext>
            </a:extLst>
          </p:cNvPr>
          <p:cNvSpPr txBox="1"/>
          <p:nvPr/>
        </p:nvSpPr>
        <p:spPr>
          <a:xfrm>
            <a:off x="519896" y="2820850"/>
            <a:ext cx="3397751" cy="2215991"/>
          </a:xfrm>
          <a:prstGeom prst="rect">
            <a:avLst/>
          </a:prstGeom>
          <a:noFill/>
        </p:spPr>
        <p:txBody>
          <a:bodyPr wrap="square" rtlCol="0">
            <a:spAutoFit/>
          </a:bodyPr>
          <a:lstStyle/>
          <a:p>
            <a:pPr marL="285750" indent="-285750">
              <a:spcAft>
                <a:spcPts val="1200"/>
              </a:spcAft>
              <a:buFont typeface="Wingdings" panose="05000000000000000000" pitchFamily="2" charset="2"/>
              <a:buChar char="ü"/>
            </a:pPr>
            <a:r>
              <a:rPr lang="en-GB" sz="1200" b="1">
                <a:solidFill>
                  <a:schemeClr val="bg1"/>
                </a:solidFill>
                <a:latin typeface="Aptos" panose="020B0004020202020204" pitchFamily="34" charset="0"/>
              </a:rPr>
              <a:t>1637</a:t>
            </a:r>
            <a:r>
              <a:rPr lang="en-GB" sz="1200">
                <a:solidFill>
                  <a:schemeClr val="bg1"/>
                </a:solidFill>
                <a:latin typeface="Aptos" panose="020B0004020202020204" pitchFamily="34" charset="0"/>
              </a:rPr>
              <a:t> – Estimated available tree planting opportunities</a:t>
            </a:r>
          </a:p>
          <a:p>
            <a:pPr marL="285750" indent="-285750">
              <a:spcAft>
                <a:spcPts val="1200"/>
              </a:spcAft>
              <a:buFont typeface="Wingdings" panose="05000000000000000000" pitchFamily="2" charset="2"/>
              <a:buChar char="ü"/>
            </a:pPr>
            <a:r>
              <a:rPr lang="en-GB" sz="1200" b="1">
                <a:solidFill>
                  <a:schemeClr val="bg1"/>
                </a:solidFill>
                <a:latin typeface="Aptos" panose="020B0004020202020204" pitchFamily="34" charset="0"/>
              </a:rPr>
              <a:t>~£2.6m </a:t>
            </a:r>
            <a:r>
              <a:rPr lang="en-GB" sz="1200">
                <a:solidFill>
                  <a:schemeClr val="bg1"/>
                </a:solidFill>
                <a:latin typeface="Aptos" panose="020B0004020202020204" pitchFamily="34" charset="0"/>
              </a:rPr>
              <a:t>– Total income from token sales if all sold</a:t>
            </a:r>
          </a:p>
          <a:p>
            <a:pPr marL="285750" indent="-285750">
              <a:spcAft>
                <a:spcPts val="1200"/>
              </a:spcAft>
              <a:buFont typeface="Wingdings" panose="05000000000000000000" pitchFamily="2" charset="2"/>
              <a:buChar char="ü"/>
            </a:pPr>
            <a:r>
              <a:rPr lang="en-GB" sz="1200" b="1">
                <a:solidFill>
                  <a:schemeClr val="bg1"/>
                </a:solidFill>
                <a:latin typeface="Aptos" panose="020B0004020202020204" pitchFamily="34" charset="0"/>
              </a:rPr>
              <a:t>~£227k </a:t>
            </a:r>
            <a:r>
              <a:rPr lang="en-GB" sz="1200">
                <a:solidFill>
                  <a:schemeClr val="bg1"/>
                </a:solidFill>
                <a:latin typeface="Aptos" panose="020B0004020202020204" pitchFamily="34" charset="0"/>
              </a:rPr>
              <a:t>– Total contingency for tree failure</a:t>
            </a:r>
          </a:p>
          <a:p>
            <a:pPr marL="285750" indent="-285750">
              <a:spcAft>
                <a:spcPts val="1200"/>
              </a:spcAft>
              <a:buFont typeface="Wingdings" panose="05000000000000000000" pitchFamily="2" charset="2"/>
              <a:buChar char="ü"/>
            </a:pPr>
            <a:r>
              <a:rPr lang="en-GB" sz="1200" b="1">
                <a:solidFill>
                  <a:schemeClr val="bg1"/>
                </a:solidFill>
                <a:latin typeface="Aptos" panose="020B0004020202020204" pitchFamily="34" charset="0"/>
              </a:rPr>
              <a:t>~£1.9m </a:t>
            </a:r>
            <a:r>
              <a:rPr lang="en-GB" sz="1200">
                <a:solidFill>
                  <a:schemeClr val="bg1"/>
                </a:solidFill>
                <a:latin typeface="Aptos" panose="020B0004020202020204" pitchFamily="34" charset="0"/>
              </a:rPr>
              <a:t>– Present value of social benefits for all trees over their lifetime from just a handful of conservatively quantified outcomes</a:t>
            </a:r>
          </a:p>
        </p:txBody>
      </p:sp>
      <p:sp>
        <p:nvSpPr>
          <p:cNvPr id="18" name="TextBox 17">
            <a:extLst>
              <a:ext uri="{FF2B5EF4-FFF2-40B4-BE49-F238E27FC236}">
                <a16:creationId xmlns:a16="http://schemas.microsoft.com/office/drawing/2014/main" id="{C3D9C5A0-C080-7842-3A4E-CE0F70E794DD}"/>
              </a:ext>
            </a:extLst>
          </p:cNvPr>
          <p:cNvSpPr txBox="1"/>
          <p:nvPr/>
        </p:nvSpPr>
        <p:spPr>
          <a:xfrm>
            <a:off x="4297680" y="2820198"/>
            <a:ext cx="3423453" cy="2185214"/>
          </a:xfrm>
          <a:prstGeom prst="rect">
            <a:avLst/>
          </a:prstGeom>
          <a:noFill/>
        </p:spPr>
        <p:txBody>
          <a:bodyPr wrap="square" rtlCol="0">
            <a:spAutoFit/>
          </a:bodyPr>
          <a:lstStyle/>
          <a:p>
            <a:pPr marL="285750" indent="-285750">
              <a:spcAft>
                <a:spcPts val="1200"/>
              </a:spcAft>
              <a:buFont typeface="Wingdings" panose="05000000000000000000" pitchFamily="2" charset="2"/>
              <a:buChar char="ü"/>
            </a:pPr>
            <a:r>
              <a:rPr lang="en-GB" sz="1200">
                <a:solidFill>
                  <a:schemeClr val="bg1"/>
                </a:solidFill>
                <a:latin typeface="Aptos" panose="020B0004020202020204" pitchFamily="34" charset="0"/>
              </a:rPr>
              <a:t>Increased </a:t>
            </a:r>
            <a:r>
              <a:rPr lang="en-GB" sz="1200" b="1">
                <a:solidFill>
                  <a:schemeClr val="bg1"/>
                </a:solidFill>
                <a:latin typeface="Aptos" panose="020B0004020202020204" pitchFamily="34" charset="0"/>
              </a:rPr>
              <a:t>access to green infrastructure </a:t>
            </a:r>
            <a:r>
              <a:rPr lang="en-GB" sz="1200">
                <a:solidFill>
                  <a:schemeClr val="bg1"/>
                </a:solidFill>
                <a:latin typeface="Aptos" panose="020B0004020202020204" pitchFamily="34" charset="0"/>
              </a:rPr>
              <a:t>across the local authority</a:t>
            </a:r>
          </a:p>
          <a:p>
            <a:pPr marL="285750" indent="-285750">
              <a:spcAft>
                <a:spcPts val="1200"/>
              </a:spcAft>
              <a:buFont typeface="Wingdings" panose="05000000000000000000" pitchFamily="2" charset="2"/>
              <a:buChar char="ü"/>
            </a:pPr>
            <a:r>
              <a:rPr lang="en-GB" sz="1200" b="1">
                <a:solidFill>
                  <a:schemeClr val="bg1"/>
                </a:solidFill>
                <a:latin typeface="Aptos" panose="020B0004020202020204" pitchFamily="34" charset="0"/>
              </a:rPr>
              <a:t>Ecosystem services </a:t>
            </a:r>
            <a:r>
              <a:rPr lang="en-GB" sz="1200">
                <a:solidFill>
                  <a:schemeClr val="bg1"/>
                </a:solidFill>
                <a:latin typeface="Aptos" panose="020B0004020202020204" pitchFamily="34" charset="0"/>
              </a:rPr>
              <a:t>from urban greening</a:t>
            </a:r>
          </a:p>
          <a:p>
            <a:pPr marL="285750" indent="-285750">
              <a:spcAft>
                <a:spcPts val="1200"/>
              </a:spcAft>
              <a:buFont typeface="Wingdings" panose="05000000000000000000" pitchFamily="2" charset="2"/>
              <a:buChar char="ü"/>
            </a:pPr>
            <a:r>
              <a:rPr lang="en-GB" sz="1200" b="1">
                <a:solidFill>
                  <a:schemeClr val="bg1"/>
                </a:solidFill>
                <a:latin typeface="Aptos" panose="020B0004020202020204" pitchFamily="34" charset="0"/>
              </a:rPr>
              <a:t>Closing the funding gap </a:t>
            </a:r>
            <a:r>
              <a:rPr lang="en-GB" sz="1200">
                <a:solidFill>
                  <a:schemeClr val="bg1"/>
                </a:solidFill>
                <a:latin typeface="Aptos" panose="020B0004020202020204" pitchFamily="34" charset="0"/>
              </a:rPr>
              <a:t>to urban trees</a:t>
            </a:r>
          </a:p>
          <a:p>
            <a:pPr marL="285750" indent="-285750">
              <a:spcAft>
                <a:spcPts val="1200"/>
              </a:spcAft>
              <a:buFont typeface="Wingdings" panose="05000000000000000000" pitchFamily="2" charset="2"/>
              <a:buChar char="ü"/>
            </a:pPr>
            <a:r>
              <a:rPr lang="en-GB" sz="1200">
                <a:solidFill>
                  <a:schemeClr val="bg1"/>
                </a:solidFill>
                <a:latin typeface="Aptos" panose="020B0004020202020204" pitchFamily="34" charset="0"/>
              </a:rPr>
              <a:t>Catalysing </a:t>
            </a:r>
            <a:r>
              <a:rPr lang="en-GB" sz="1200" b="1">
                <a:solidFill>
                  <a:schemeClr val="bg1"/>
                </a:solidFill>
                <a:latin typeface="Aptos" panose="020B0004020202020204" pitchFamily="34" charset="0"/>
              </a:rPr>
              <a:t>private sector investment</a:t>
            </a:r>
            <a:r>
              <a:rPr lang="en-GB" sz="1200">
                <a:solidFill>
                  <a:schemeClr val="bg1"/>
                </a:solidFill>
                <a:latin typeface="Aptos" panose="020B0004020202020204" pitchFamily="34" charset="0"/>
              </a:rPr>
              <a:t> for nature in cities</a:t>
            </a:r>
          </a:p>
          <a:p>
            <a:pPr marL="285750" indent="-285750">
              <a:spcAft>
                <a:spcPts val="1200"/>
              </a:spcAft>
              <a:buFont typeface="Wingdings" panose="05000000000000000000" pitchFamily="2" charset="2"/>
              <a:buChar char="ü"/>
            </a:pPr>
            <a:r>
              <a:rPr lang="en-GB" sz="1200">
                <a:solidFill>
                  <a:schemeClr val="bg1"/>
                </a:solidFill>
                <a:latin typeface="Aptos" panose="020B0004020202020204" pitchFamily="34" charset="0"/>
              </a:rPr>
              <a:t>Process </a:t>
            </a:r>
            <a:r>
              <a:rPr lang="en-GB" sz="1200" b="1">
                <a:solidFill>
                  <a:schemeClr val="bg1"/>
                </a:solidFill>
                <a:latin typeface="Aptos" panose="020B0004020202020204" pitchFamily="34" charset="0"/>
              </a:rPr>
              <a:t>streamlining</a:t>
            </a:r>
            <a:r>
              <a:rPr lang="en-GB" sz="1200">
                <a:solidFill>
                  <a:schemeClr val="bg1"/>
                </a:solidFill>
                <a:latin typeface="Aptos" panose="020B0004020202020204" pitchFamily="34" charset="0"/>
              </a:rPr>
              <a:t> and opportunity to </a:t>
            </a:r>
            <a:r>
              <a:rPr lang="en-GB" sz="1200" b="1">
                <a:solidFill>
                  <a:schemeClr val="bg1"/>
                </a:solidFill>
                <a:latin typeface="Aptos" panose="020B0004020202020204" pitchFamily="34" charset="0"/>
              </a:rPr>
              <a:t>scale</a:t>
            </a:r>
          </a:p>
        </p:txBody>
      </p:sp>
      <p:sp>
        <p:nvSpPr>
          <p:cNvPr id="19" name="TextBox 18">
            <a:extLst>
              <a:ext uri="{FF2B5EF4-FFF2-40B4-BE49-F238E27FC236}">
                <a16:creationId xmlns:a16="http://schemas.microsoft.com/office/drawing/2014/main" id="{4EA7E3C9-CBE3-D095-AC4B-C763209E87AC}"/>
              </a:ext>
            </a:extLst>
          </p:cNvPr>
          <p:cNvSpPr txBox="1"/>
          <p:nvPr/>
        </p:nvSpPr>
        <p:spPr>
          <a:xfrm>
            <a:off x="8099093" y="2793127"/>
            <a:ext cx="3442372" cy="2769989"/>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n-GB" sz="1200">
                <a:solidFill>
                  <a:schemeClr val="bg1"/>
                </a:solidFill>
                <a:latin typeface="Aptos" panose="020B0004020202020204" pitchFamily="34" charset="0"/>
              </a:rPr>
              <a:t>Continue to </a:t>
            </a:r>
            <a:r>
              <a:rPr lang="en-GB" sz="1200" b="1">
                <a:solidFill>
                  <a:schemeClr val="bg1"/>
                </a:solidFill>
                <a:latin typeface="Aptos" panose="020B0004020202020204" pitchFamily="34" charset="0"/>
              </a:rPr>
              <a:t>collect tree planting costs and mapping data </a:t>
            </a:r>
            <a:r>
              <a:rPr lang="en-GB" sz="1200">
                <a:solidFill>
                  <a:schemeClr val="bg1"/>
                </a:solidFill>
                <a:latin typeface="Aptos" panose="020B0004020202020204" pitchFamily="34" charset="0"/>
              </a:rPr>
              <a:t>to build on model</a:t>
            </a:r>
          </a:p>
          <a:p>
            <a:pPr marL="285750" indent="-285750">
              <a:spcAft>
                <a:spcPts val="1200"/>
              </a:spcAft>
              <a:buFont typeface="Wingdings" panose="05000000000000000000" pitchFamily="2" charset="2"/>
              <a:buChar char="Ø"/>
            </a:pPr>
            <a:r>
              <a:rPr lang="en-GB" sz="1200">
                <a:solidFill>
                  <a:schemeClr val="bg1"/>
                </a:solidFill>
                <a:latin typeface="Aptos" panose="020B0004020202020204" pitchFamily="34" charset="0"/>
              </a:rPr>
              <a:t>Continue to </a:t>
            </a:r>
            <a:r>
              <a:rPr lang="en-GB" sz="1200" b="1">
                <a:solidFill>
                  <a:schemeClr val="bg1"/>
                </a:solidFill>
                <a:latin typeface="Aptos" panose="020B0004020202020204" pitchFamily="34" charset="0"/>
              </a:rPr>
              <a:t>conduct buyer engagement </a:t>
            </a:r>
            <a:r>
              <a:rPr lang="en-GB" sz="1200">
                <a:solidFill>
                  <a:schemeClr val="bg1"/>
                </a:solidFill>
                <a:latin typeface="Aptos" panose="020B0004020202020204" pitchFamily="34" charset="0"/>
              </a:rPr>
              <a:t>to refine approach and test product</a:t>
            </a:r>
          </a:p>
          <a:p>
            <a:pPr marL="285750" indent="-285750">
              <a:spcAft>
                <a:spcPts val="1200"/>
              </a:spcAft>
              <a:buFont typeface="Wingdings" panose="05000000000000000000" pitchFamily="2" charset="2"/>
              <a:buChar char="Ø"/>
            </a:pPr>
            <a:r>
              <a:rPr lang="en-GB" sz="1200" b="1">
                <a:solidFill>
                  <a:schemeClr val="bg1"/>
                </a:solidFill>
                <a:latin typeface="Aptos" panose="020B0004020202020204" pitchFamily="34" charset="0"/>
              </a:rPr>
              <a:t>WMCA to design and launch token platform prototype</a:t>
            </a:r>
            <a:r>
              <a:rPr lang="en-GB" sz="1200">
                <a:solidFill>
                  <a:schemeClr val="bg1"/>
                </a:solidFill>
                <a:latin typeface="Aptos" panose="020B0004020202020204" pitchFamily="34" charset="0"/>
              </a:rPr>
              <a:t> with a view to list pilot sites and conduct </a:t>
            </a:r>
            <a:r>
              <a:rPr lang="en-GB" sz="1200" b="1">
                <a:solidFill>
                  <a:schemeClr val="bg1"/>
                </a:solidFill>
                <a:latin typeface="Aptos" panose="020B0004020202020204" pitchFamily="34" charset="0"/>
              </a:rPr>
              <a:t>first transactions</a:t>
            </a:r>
          </a:p>
          <a:p>
            <a:pPr marL="285750" indent="-285750">
              <a:spcAft>
                <a:spcPts val="1200"/>
              </a:spcAft>
              <a:buFont typeface="Wingdings" panose="05000000000000000000" pitchFamily="2" charset="2"/>
              <a:buChar char="Ø"/>
            </a:pPr>
            <a:r>
              <a:rPr lang="en-GB" sz="1200" b="1">
                <a:solidFill>
                  <a:schemeClr val="bg1"/>
                </a:solidFill>
                <a:latin typeface="Aptos" panose="020B0004020202020204" pitchFamily="34" charset="0"/>
              </a:rPr>
              <a:t>NT and NE to Launch the ‘urban greening code’ </a:t>
            </a:r>
            <a:r>
              <a:rPr lang="en-GB" sz="1200">
                <a:solidFill>
                  <a:schemeClr val="bg1"/>
                </a:solidFill>
                <a:latin typeface="Aptos" panose="020B0004020202020204" pitchFamily="34" charset="0"/>
              </a:rPr>
              <a:t>to govern the market for urban greening tokens</a:t>
            </a:r>
          </a:p>
          <a:p>
            <a:pPr marL="285750" indent="-285750">
              <a:spcAft>
                <a:spcPts val="1200"/>
              </a:spcAft>
              <a:buFont typeface="Wingdings" panose="05000000000000000000" pitchFamily="2" charset="2"/>
              <a:buChar char="Ø"/>
            </a:pPr>
            <a:endParaRPr lang="en-GB" sz="1400">
              <a:solidFill>
                <a:schemeClr val="bg1"/>
              </a:solidFill>
            </a:endParaRPr>
          </a:p>
        </p:txBody>
      </p:sp>
      <p:sp>
        <p:nvSpPr>
          <p:cNvPr id="8" name="TextBox 7">
            <a:extLst>
              <a:ext uri="{FF2B5EF4-FFF2-40B4-BE49-F238E27FC236}">
                <a16:creationId xmlns:a16="http://schemas.microsoft.com/office/drawing/2014/main" id="{B9C5683F-EAA9-720D-438E-6A7E7E76906B}"/>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kern="0">
                <a:solidFill>
                  <a:prstClr val="black"/>
                </a:solidFill>
                <a:latin typeface="Aptos" panose="02110004020202020204"/>
              </a:rPr>
              <a:t>54</a:t>
            </a:r>
            <a:endParaRPr lang="en-GB" sz="1200" kern="0">
              <a:solidFill>
                <a:prstClr val="black"/>
              </a:solidFill>
              <a:latin typeface="Aptos" panose="02110004020202020204"/>
            </a:endParaRPr>
          </a:p>
        </p:txBody>
      </p:sp>
      <p:sp>
        <p:nvSpPr>
          <p:cNvPr id="3" name="TextBox 2">
            <a:extLst>
              <a:ext uri="{FF2B5EF4-FFF2-40B4-BE49-F238E27FC236}">
                <a16:creationId xmlns:a16="http://schemas.microsoft.com/office/drawing/2014/main" id="{47FC7B76-0BFA-809F-CB21-7839805AF543}"/>
              </a:ext>
            </a:extLst>
          </p:cNvPr>
          <p:cNvSpPr txBox="1"/>
          <p:nvPr/>
        </p:nvSpPr>
        <p:spPr>
          <a:xfrm>
            <a:off x="408702" y="247780"/>
            <a:ext cx="11213224" cy="1077218"/>
          </a:xfrm>
          <a:prstGeom prst="rect">
            <a:avLst/>
          </a:prstGeom>
          <a:noFill/>
        </p:spPr>
        <p:txBody>
          <a:bodyPr wrap="square" lIns="91440" tIns="45720" rIns="91440" bIns="45720" anchor="t">
            <a:spAutoFit/>
          </a:bodyPr>
          <a:lstStyle/>
          <a:p>
            <a:r>
              <a:rPr lang="en-GB" sz="3200" b="1">
                <a:solidFill>
                  <a:srgbClr val="32543D"/>
                </a:solidFill>
                <a:cs typeface="Arial"/>
              </a:rPr>
              <a:t>Example business case: Solihull – summary outputs and programme next steps </a:t>
            </a:r>
            <a:endParaRPr lang="en-US" sz="3200" b="1">
              <a:solidFill>
                <a:srgbClr val="32543D"/>
              </a:solidFill>
            </a:endParaRPr>
          </a:p>
        </p:txBody>
      </p:sp>
    </p:spTree>
    <p:extLst>
      <p:ext uri="{BB962C8B-B14F-4D97-AF65-F5344CB8AC3E}">
        <p14:creationId xmlns:p14="http://schemas.microsoft.com/office/powerpoint/2010/main" val="34548512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DD52A-CBBD-F9C6-3A1F-3C739C1AF6C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478559E-68DC-BC5D-1038-E64DBE12F753}"/>
              </a:ext>
            </a:extLst>
          </p:cNvPr>
          <p:cNvPicPr>
            <a:picLocks noChangeAspect="1"/>
          </p:cNvPicPr>
          <p:nvPr/>
        </p:nvPicPr>
        <p:blipFill>
          <a:blip r:embed="rId2"/>
          <a:srcRect r="-89"/>
          <a:stretch>
            <a:fillRect/>
          </a:stretch>
        </p:blipFill>
        <p:spPr>
          <a:xfrm>
            <a:off x="3124198" y="-2433"/>
            <a:ext cx="9152107" cy="6857989"/>
          </a:xfrm>
          <a:prstGeom prst="rect">
            <a:avLst/>
          </a:prstGeom>
        </p:spPr>
      </p:pic>
      <p:sp>
        <p:nvSpPr>
          <p:cNvPr id="2" name="Rectangle 1">
            <a:extLst>
              <a:ext uri="{FF2B5EF4-FFF2-40B4-BE49-F238E27FC236}">
                <a16:creationId xmlns:a16="http://schemas.microsoft.com/office/drawing/2014/main" id="{74F5C86E-57FF-2B94-EC34-4D3E7A803A44}"/>
              </a:ext>
            </a:extLst>
          </p:cNvPr>
          <p:cNvSpPr/>
          <p:nvPr/>
        </p:nvSpPr>
        <p:spPr>
          <a:xfrm>
            <a:off x="1" y="0"/>
            <a:ext cx="4678325" cy="6857990"/>
          </a:xfrm>
          <a:prstGeom prst="rect">
            <a:avLst/>
          </a:prstGeom>
          <a:solidFill>
            <a:srgbClr val="32543D"/>
          </a:solidFill>
          <a:ln>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5E69CF0-EBEF-6EF5-1DD1-B090DD77C3DD}"/>
              </a:ext>
            </a:extLst>
          </p:cNvPr>
          <p:cNvSpPr txBox="1"/>
          <p:nvPr/>
        </p:nvSpPr>
        <p:spPr>
          <a:xfrm>
            <a:off x="498217" y="2281054"/>
            <a:ext cx="3744174" cy="744836"/>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b="1">
                <a:solidFill>
                  <a:schemeClr val="bg1"/>
                </a:solidFill>
              </a:rPr>
              <a:t>Market roles, operating models, and governance structures</a:t>
            </a:r>
          </a:p>
        </p:txBody>
      </p:sp>
    </p:spTree>
    <p:extLst>
      <p:ext uri="{BB962C8B-B14F-4D97-AF65-F5344CB8AC3E}">
        <p14:creationId xmlns:p14="http://schemas.microsoft.com/office/powerpoint/2010/main" val="36034106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31E82-B08E-E58F-9AC1-1B33620D554B}"/>
            </a:ext>
          </a:extLst>
        </p:cNvPr>
        <p:cNvGrpSpPr/>
        <p:nvPr/>
      </p:nvGrpSpPr>
      <p:grpSpPr>
        <a:xfrm>
          <a:off x="0" y="0"/>
          <a:ext cx="0" cy="0"/>
          <a:chOff x="0" y="0"/>
          <a:chExt cx="0" cy="0"/>
        </a:xfrm>
      </p:grpSpPr>
      <p:pic>
        <p:nvPicPr>
          <p:cNvPr id="19" name="Picture 18" descr="A black background with white text&#10;&#10;Description automatically generated">
            <a:extLst>
              <a:ext uri="{FF2B5EF4-FFF2-40B4-BE49-F238E27FC236}">
                <a16:creationId xmlns:a16="http://schemas.microsoft.com/office/drawing/2014/main" id="{7A33E09B-62E3-0A18-2D81-AB27F3B93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909" y="6504495"/>
            <a:ext cx="831694" cy="229902"/>
          </a:xfrm>
          <a:prstGeom prst="rect">
            <a:avLst/>
          </a:prstGeom>
        </p:spPr>
      </p:pic>
      <p:sp>
        <p:nvSpPr>
          <p:cNvPr id="3" name="TextBox 2">
            <a:extLst>
              <a:ext uri="{FF2B5EF4-FFF2-40B4-BE49-F238E27FC236}">
                <a16:creationId xmlns:a16="http://schemas.microsoft.com/office/drawing/2014/main" id="{A3639CB1-8B8B-17A8-BB2F-917E6308AC53}"/>
              </a:ext>
            </a:extLst>
          </p:cNvPr>
          <p:cNvSpPr txBox="1"/>
          <p:nvPr/>
        </p:nvSpPr>
        <p:spPr>
          <a:xfrm>
            <a:off x="408702" y="1033310"/>
            <a:ext cx="111349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Based on structured and iterative engagement, WMCA and partners have scoped market needs and designed the natural capital market infrastructure as a framework for supporting natural capital projects access new and greater scales of funding.</a:t>
            </a:r>
          </a:p>
        </p:txBody>
      </p:sp>
      <p:sp>
        <p:nvSpPr>
          <p:cNvPr id="27" name="Rectangle: Rounded Corners 26">
            <a:extLst>
              <a:ext uri="{FF2B5EF4-FFF2-40B4-BE49-F238E27FC236}">
                <a16:creationId xmlns:a16="http://schemas.microsoft.com/office/drawing/2014/main" id="{D5937BCB-2191-DCE8-E109-CF3538E6AEE5}"/>
              </a:ext>
            </a:extLst>
          </p:cNvPr>
          <p:cNvSpPr/>
          <p:nvPr/>
        </p:nvSpPr>
        <p:spPr>
          <a:xfrm>
            <a:off x="7189482" y="4120598"/>
            <a:ext cx="4658628" cy="890846"/>
          </a:xfrm>
          <a:prstGeom prst="roundRect">
            <a:avLst/>
          </a:prstGeom>
          <a:noFill/>
          <a:ln w="19050" cap="flat" cmpd="sng" algn="ctr">
            <a:solidFill>
              <a:srgbClr val="156082"/>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0" cap="none" spc="0" normalizeH="0" baseline="0" noProof="0">
                <a:ln>
                  <a:noFill/>
                </a:ln>
                <a:solidFill>
                  <a:prstClr val="black"/>
                </a:solidFill>
                <a:effectLst/>
                <a:uLnTx/>
                <a:uFillTx/>
                <a:latin typeface="Aptos" panose="02110004020202020204"/>
                <a:ea typeface="+mn-ea"/>
                <a:cs typeface="+mn-cs"/>
              </a:rPr>
              <a:t>Accelerator pathways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200" b="0" i="0" u="none" strike="noStrike" kern="0" cap="none" spc="0" normalizeH="0" baseline="0" noProof="0">
                <a:ln>
                  <a:noFill/>
                </a:ln>
                <a:solidFill>
                  <a:prstClr val="black"/>
                </a:solidFill>
                <a:effectLst/>
                <a:uLnTx/>
                <a:uFillTx/>
                <a:latin typeface="Aptos" panose="02110004020202020204"/>
                <a:ea typeface="+mn-ea"/>
                <a:cs typeface="+mn-cs"/>
              </a:rPr>
              <a:t>Through the natural capital market infrastructure, WMCA will operate a series of structured programmes to accelerate the development of promising and scalable  ecosystem service models </a:t>
            </a:r>
          </a:p>
        </p:txBody>
      </p:sp>
      <p:sp>
        <p:nvSpPr>
          <p:cNvPr id="43" name="Rectangle: Rounded Corners 42">
            <a:extLst>
              <a:ext uri="{FF2B5EF4-FFF2-40B4-BE49-F238E27FC236}">
                <a16:creationId xmlns:a16="http://schemas.microsoft.com/office/drawing/2014/main" id="{2C7427B2-4D2D-C837-41E8-5AB2B5C28AEB}"/>
              </a:ext>
            </a:extLst>
          </p:cNvPr>
          <p:cNvSpPr/>
          <p:nvPr/>
        </p:nvSpPr>
        <p:spPr>
          <a:xfrm>
            <a:off x="7189481" y="5228467"/>
            <a:ext cx="4658627" cy="890846"/>
          </a:xfrm>
          <a:prstGeom prst="roundRect">
            <a:avLst/>
          </a:prstGeom>
          <a:noFill/>
          <a:ln w="19050" cap="flat" cmpd="sng" algn="ctr">
            <a:solidFill>
              <a:srgbClr val="156082"/>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200" b="1" i="0" u="none" strike="noStrike" kern="0" cap="none" spc="0" normalizeH="0" baseline="0" noProof="0">
                <a:ln>
                  <a:noFill/>
                </a:ln>
                <a:solidFill>
                  <a:prstClr val="black"/>
                </a:solidFill>
                <a:effectLst/>
                <a:uLnTx/>
                <a:uFillTx/>
                <a:latin typeface="Aptos" panose="02110004020202020204"/>
                <a:ea typeface="+mn-ea"/>
                <a:cs typeface="+mn-cs"/>
              </a:rPr>
              <a:t>Nature market SPVs and aggregators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200" b="0" i="0" u="none" strike="noStrike" kern="0" cap="none" spc="0" normalizeH="0" baseline="0" noProof="0">
                <a:ln>
                  <a:noFill/>
                </a:ln>
                <a:solidFill>
                  <a:prstClr val="black"/>
                </a:solidFill>
                <a:effectLst/>
                <a:uLnTx/>
                <a:uFillTx/>
                <a:latin typeface="Aptos" panose="02110004020202020204"/>
                <a:ea typeface="+mn-ea"/>
                <a:cs typeface="+mn-cs"/>
              </a:rPr>
              <a:t>Where sufficient supply </a:t>
            </a:r>
            <a:r>
              <a:rPr lang="en-GB" sz="1200" kern="0">
                <a:solidFill>
                  <a:prstClr val="black"/>
                </a:solidFill>
                <a:latin typeface="Aptos" panose="02110004020202020204"/>
              </a:rPr>
              <a:t>and demand are identified, as is the case with BNG, Special Purpose Vehicles will be established to facilitate aggregation and unlock investment at scale</a:t>
            </a:r>
            <a:endParaRPr kumimoji="0" lang="en-GB" sz="1200" b="1"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44" name="Rectangle: Rounded Corners 43">
            <a:extLst>
              <a:ext uri="{FF2B5EF4-FFF2-40B4-BE49-F238E27FC236}">
                <a16:creationId xmlns:a16="http://schemas.microsoft.com/office/drawing/2014/main" id="{E11C6069-6BF3-9F37-F365-134FA20E6CC3}"/>
              </a:ext>
            </a:extLst>
          </p:cNvPr>
          <p:cNvSpPr/>
          <p:nvPr/>
        </p:nvSpPr>
        <p:spPr>
          <a:xfrm>
            <a:off x="7189481" y="3012730"/>
            <a:ext cx="4658629" cy="890846"/>
          </a:xfrm>
          <a:prstGeom prst="roundRect">
            <a:avLst/>
          </a:prstGeom>
          <a:noFill/>
          <a:ln w="19050" cap="flat" cmpd="sng" algn="ctr">
            <a:solidFill>
              <a:srgbClr val="156082"/>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0" cap="none" spc="0" normalizeH="0" baseline="0" noProof="0">
                <a:ln>
                  <a:noFill/>
                </a:ln>
                <a:solidFill>
                  <a:prstClr val="black"/>
                </a:solidFill>
                <a:effectLst/>
                <a:uLnTx/>
                <a:uFillTx/>
                <a:latin typeface="Aptos" panose="02110004020202020204"/>
                <a:ea typeface="+mn-ea"/>
                <a:cs typeface="+mn-cs"/>
              </a:rPr>
              <a:t>Impact marketplace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200" b="0" i="0" u="none" strike="noStrike" kern="0" cap="none" spc="0" normalizeH="0" baseline="0" noProof="0">
                <a:ln>
                  <a:noFill/>
                </a:ln>
                <a:solidFill>
                  <a:prstClr val="black"/>
                </a:solidFill>
                <a:effectLst/>
                <a:uLnTx/>
                <a:uFillTx/>
                <a:latin typeface="Aptos" panose="02110004020202020204"/>
                <a:ea typeface="+mn-ea"/>
                <a:cs typeface="+mn-cs"/>
              </a:rPr>
              <a:t>The West Midlands Nature Investment Hub will provide a </a:t>
            </a:r>
            <a:r>
              <a:rPr kumimoji="0" lang="en-GB" sz="1200" b="1" i="0" u="none" strike="noStrike" kern="0" cap="none" spc="0" normalizeH="0" baseline="0" noProof="0">
                <a:ln>
                  <a:noFill/>
                </a:ln>
                <a:solidFill>
                  <a:prstClr val="black"/>
                </a:solidFill>
                <a:effectLst/>
                <a:uLnTx/>
                <a:uFillTx/>
                <a:latin typeface="Aptos" panose="02110004020202020204"/>
                <a:ea typeface="+mn-ea"/>
                <a:cs typeface="+mn-cs"/>
              </a:rPr>
              <a:t>direct market interface </a:t>
            </a:r>
            <a:r>
              <a:rPr kumimoji="0" lang="en-GB" sz="1200" b="0" i="0" u="none" strike="noStrike" kern="0" cap="none" spc="0" normalizeH="0" baseline="0" noProof="0">
                <a:ln>
                  <a:noFill/>
                </a:ln>
                <a:solidFill>
                  <a:prstClr val="black"/>
                </a:solidFill>
                <a:effectLst/>
                <a:uLnTx/>
                <a:uFillTx/>
                <a:latin typeface="Aptos" panose="02110004020202020204"/>
                <a:ea typeface="+mn-ea"/>
                <a:cs typeface="+mn-cs"/>
              </a:rPr>
              <a:t>for investors, businesses, public bodies and landowners to fund ecosystem service projects and directly identify generated benefits </a:t>
            </a:r>
          </a:p>
        </p:txBody>
      </p:sp>
      <p:sp>
        <p:nvSpPr>
          <p:cNvPr id="45" name="Rectangle 44">
            <a:extLst>
              <a:ext uri="{FF2B5EF4-FFF2-40B4-BE49-F238E27FC236}">
                <a16:creationId xmlns:a16="http://schemas.microsoft.com/office/drawing/2014/main" id="{0FF8F28C-55B4-0D75-B23D-1348A25F6D53}"/>
              </a:ext>
            </a:extLst>
          </p:cNvPr>
          <p:cNvSpPr/>
          <p:nvPr/>
        </p:nvSpPr>
        <p:spPr>
          <a:xfrm>
            <a:off x="6386977" y="1883594"/>
            <a:ext cx="5441179" cy="889074"/>
          </a:xfrm>
          <a:prstGeom prst="rect">
            <a:avLst/>
          </a:prstGeom>
          <a:solidFill>
            <a:srgbClr val="32543D"/>
          </a:solidFill>
          <a:ln w="19050" cap="flat" cmpd="sng" algn="ctr">
            <a:noFill/>
            <a:prstDash val="solid"/>
            <a:miter lim="800000"/>
          </a:ln>
          <a:effectLst/>
        </p:spPr>
        <p:txBody>
          <a:bodyPr lIns="91440" tIns="45720" rIns="91440" bIns="45720" rtlCol="0" anchor="ctr"/>
          <a:lstStyle/>
          <a:p>
            <a:pPr algn="ctr">
              <a:defRPr/>
            </a:pPr>
            <a:r>
              <a:rPr lang="en-GB" sz="1600" b="1" kern="0">
                <a:solidFill>
                  <a:prstClr val="white"/>
                </a:solidFill>
                <a:latin typeface="Aptos" panose="02110004020202020204"/>
              </a:rPr>
              <a:t>                       </a:t>
            </a:r>
            <a:r>
              <a:rPr kumimoji="0" lang="en-GB" sz="1600" b="1" i="0" u="none" strike="noStrike" kern="0" cap="none" spc="0" normalizeH="0" baseline="0" noProof="0">
                <a:ln>
                  <a:noFill/>
                </a:ln>
                <a:solidFill>
                  <a:prstClr val="white"/>
                </a:solidFill>
                <a:effectLst/>
                <a:uLnTx/>
                <a:uFillTx/>
                <a:latin typeface="Aptos" panose="02110004020202020204"/>
                <a:ea typeface="+mn-ea"/>
                <a:cs typeface="+mn-cs"/>
              </a:rPr>
              <a:t>Proposed natural capital market infrastructure</a:t>
            </a:r>
          </a:p>
        </p:txBody>
      </p:sp>
      <p:sp>
        <p:nvSpPr>
          <p:cNvPr id="46" name="Hexagon 45">
            <a:extLst>
              <a:ext uri="{FF2B5EF4-FFF2-40B4-BE49-F238E27FC236}">
                <a16:creationId xmlns:a16="http://schemas.microsoft.com/office/drawing/2014/main" id="{42BFB6AC-7AAF-56B2-3268-74F14CDEA58A}"/>
              </a:ext>
            </a:extLst>
          </p:cNvPr>
          <p:cNvSpPr/>
          <p:nvPr/>
        </p:nvSpPr>
        <p:spPr>
          <a:xfrm>
            <a:off x="6482227" y="2960158"/>
            <a:ext cx="1080000" cy="1008000"/>
          </a:xfrm>
          <a:prstGeom prst="hexagon">
            <a:avLst/>
          </a:prstGeom>
          <a:solidFill>
            <a:srgbClr val="FFA7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47" name="Hexagon 46">
            <a:extLst>
              <a:ext uri="{FF2B5EF4-FFF2-40B4-BE49-F238E27FC236}">
                <a16:creationId xmlns:a16="http://schemas.microsoft.com/office/drawing/2014/main" id="{3BA8FAF5-F2F7-35A1-4BEF-C7F29F21B110}"/>
              </a:ext>
            </a:extLst>
          </p:cNvPr>
          <p:cNvSpPr/>
          <p:nvPr/>
        </p:nvSpPr>
        <p:spPr>
          <a:xfrm>
            <a:off x="6482227" y="4060883"/>
            <a:ext cx="1080000" cy="1008000"/>
          </a:xfrm>
          <a:prstGeom prst="hexagon">
            <a:avLst/>
          </a:prstGeom>
          <a:solidFill>
            <a:srgbClr val="FFDB01"/>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48" name="Hexagon 47">
            <a:extLst>
              <a:ext uri="{FF2B5EF4-FFF2-40B4-BE49-F238E27FC236}">
                <a16:creationId xmlns:a16="http://schemas.microsoft.com/office/drawing/2014/main" id="{0936C715-4208-7AC9-CB36-17B93D3DECD3}"/>
              </a:ext>
            </a:extLst>
          </p:cNvPr>
          <p:cNvSpPr/>
          <p:nvPr/>
        </p:nvSpPr>
        <p:spPr>
          <a:xfrm>
            <a:off x="6482227" y="5161607"/>
            <a:ext cx="1080000" cy="1008000"/>
          </a:xfrm>
          <a:prstGeom prst="hexagon">
            <a:avLst/>
          </a:prstGeom>
          <a:solidFill>
            <a:srgbClr val="51FFB6"/>
          </a:solidFill>
          <a:ln w="1905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black"/>
              </a:solidFill>
              <a:effectLst/>
              <a:uLnTx/>
              <a:uFillTx/>
              <a:latin typeface="Aptos" panose="02110004020202020204"/>
              <a:ea typeface="+mn-ea"/>
              <a:cs typeface="+mn-cs"/>
            </a:endParaRPr>
          </a:p>
        </p:txBody>
      </p:sp>
      <p:pic>
        <p:nvPicPr>
          <p:cNvPr id="49" name="Graphic 48" descr="Open hand with plant outline">
            <a:extLst>
              <a:ext uri="{FF2B5EF4-FFF2-40B4-BE49-F238E27FC236}">
                <a16:creationId xmlns:a16="http://schemas.microsoft.com/office/drawing/2014/main" id="{C03A8896-4559-4592-B55A-006BD8412E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0227" y="3045320"/>
            <a:ext cx="864000" cy="864000"/>
          </a:xfrm>
          <a:prstGeom prst="rect">
            <a:avLst/>
          </a:prstGeom>
        </p:spPr>
      </p:pic>
      <p:pic>
        <p:nvPicPr>
          <p:cNvPr id="50" name="Graphic 49" descr="Business Growth outline">
            <a:extLst>
              <a:ext uri="{FF2B5EF4-FFF2-40B4-BE49-F238E27FC236}">
                <a16:creationId xmlns:a16="http://schemas.microsoft.com/office/drawing/2014/main" id="{7A07E780-F49E-4CC2-311D-74051C56E2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18802" y="4173011"/>
            <a:ext cx="864000" cy="864000"/>
          </a:xfrm>
          <a:prstGeom prst="rect">
            <a:avLst/>
          </a:prstGeom>
        </p:spPr>
      </p:pic>
      <p:pic>
        <p:nvPicPr>
          <p:cNvPr id="51" name="Graphic 50" descr="Network with solid fill">
            <a:extLst>
              <a:ext uri="{FF2B5EF4-FFF2-40B4-BE49-F238E27FC236}">
                <a16:creationId xmlns:a16="http://schemas.microsoft.com/office/drawing/2014/main" id="{F9836669-5EF2-29BA-85DA-4EC4CA4294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90227" y="5196595"/>
            <a:ext cx="922602" cy="922602"/>
          </a:xfrm>
          <a:prstGeom prst="rect">
            <a:avLst/>
          </a:prstGeom>
        </p:spPr>
      </p:pic>
      <p:pic>
        <p:nvPicPr>
          <p:cNvPr id="52" name="Picture 4" descr="A black and white logo&#10;&#10;Description automatically generated">
            <a:extLst>
              <a:ext uri="{FF2B5EF4-FFF2-40B4-BE49-F238E27FC236}">
                <a16:creationId xmlns:a16="http://schemas.microsoft.com/office/drawing/2014/main" id="{53006B17-E030-347B-436B-DE2AFBA9C70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5637"/>
          <a:stretch/>
        </p:blipFill>
        <p:spPr bwMode="auto">
          <a:xfrm>
            <a:off x="6419450" y="2001297"/>
            <a:ext cx="1073859" cy="6499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5197BDB-9975-5B18-94FB-F13E54AA8257}"/>
              </a:ext>
            </a:extLst>
          </p:cNvPr>
          <p:cNvSpPr/>
          <p:nvPr/>
        </p:nvSpPr>
        <p:spPr>
          <a:xfrm>
            <a:off x="483510" y="2852527"/>
            <a:ext cx="5147924" cy="540000"/>
          </a:xfrm>
          <a:prstGeom prst="rect">
            <a:avLst/>
          </a:prstGeom>
          <a:solidFill>
            <a:srgbClr val="E97132">
              <a:lumMod val="20000"/>
              <a:lumOff val="8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ptos" panose="02110004020202020204"/>
                <a:ea typeface="+mn-ea"/>
                <a:cs typeface="+mn-cs"/>
              </a:rPr>
              <a:t>Leadership and strategic coordination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prstClr val="black"/>
                </a:solidFill>
                <a:effectLst/>
                <a:uLnTx/>
                <a:uFillTx/>
                <a:latin typeface="Aptos" panose="02110004020202020204"/>
                <a:ea typeface="+mn-ea"/>
                <a:cs typeface="+mn-cs"/>
              </a:rPr>
              <a:t>(i.e., regional BNG approach, strengthen regional environmental policies, coherent communication)</a:t>
            </a:r>
          </a:p>
        </p:txBody>
      </p:sp>
      <p:sp>
        <p:nvSpPr>
          <p:cNvPr id="4" name="Rectangle 3">
            <a:extLst>
              <a:ext uri="{FF2B5EF4-FFF2-40B4-BE49-F238E27FC236}">
                <a16:creationId xmlns:a16="http://schemas.microsoft.com/office/drawing/2014/main" id="{422DC595-38E2-CBE8-9D80-139B059F4B00}"/>
              </a:ext>
            </a:extLst>
          </p:cNvPr>
          <p:cNvSpPr/>
          <p:nvPr/>
        </p:nvSpPr>
        <p:spPr>
          <a:xfrm>
            <a:off x="483510" y="3479236"/>
            <a:ext cx="5147924" cy="540000"/>
          </a:xfrm>
          <a:prstGeom prst="rect">
            <a:avLst/>
          </a:prstGeom>
          <a:solidFill>
            <a:srgbClr val="E97132">
              <a:lumMod val="20000"/>
              <a:lumOff val="8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ptos" panose="02110004020202020204"/>
                <a:ea typeface="+mn-ea"/>
                <a:cs typeface="+mn-cs"/>
              </a:rPr>
              <a:t>Scale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prstClr val="black"/>
                </a:solidFill>
                <a:effectLst/>
                <a:uLnTx/>
                <a:uFillTx/>
                <a:latin typeface="Aptos" panose="02110004020202020204"/>
                <a:ea typeface="+mn-ea"/>
                <a:cs typeface="+mn-cs"/>
              </a:rPr>
              <a:t>(i.e., reduce fragmentation to attract investment, strategic investment, risk mitigation)</a:t>
            </a:r>
          </a:p>
        </p:txBody>
      </p:sp>
      <p:sp>
        <p:nvSpPr>
          <p:cNvPr id="5" name="Rectangle 4">
            <a:extLst>
              <a:ext uri="{FF2B5EF4-FFF2-40B4-BE49-F238E27FC236}">
                <a16:creationId xmlns:a16="http://schemas.microsoft.com/office/drawing/2014/main" id="{21686E1F-F120-CB4C-DA94-16757456F669}"/>
              </a:ext>
            </a:extLst>
          </p:cNvPr>
          <p:cNvSpPr/>
          <p:nvPr/>
        </p:nvSpPr>
        <p:spPr>
          <a:xfrm>
            <a:off x="483510" y="4105945"/>
            <a:ext cx="5147924" cy="540000"/>
          </a:xfrm>
          <a:prstGeom prst="rect">
            <a:avLst/>
          </a:prstGeom>
          <a:solidFill>
            <a:srgbClr val="E97132">
              <a:lumMod val="20000"/>
              <a:lumOff val="8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ptos" panose="02110004020202020204"/>
                <a:ea typeface="+mn-ea"/>
                <a:cs typeface="+mn-cs"/>
              </a:rPr>
              <a:t>Project development and implementation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prstClr val="black"/>
                </a:solidFill>
                <a:effectLst/>
                <a:uLnTx/>
                <a:uFillTx/>
                <a:latin typeface="Aptos" panose="02110004020202020204"/>
                <a:ea typeface="+mn-ea"/>
                <a:cs typeface="+mn-cs"/>
              </a:rPr>
              <a:t>(i.e., connecting projects with buyers, developing pipeline of PES projects)</a:t>
            </a:r>
          </a:p>
        </p:txBody>
      </p:sp>
      <p:sp>
        <p:nvSpPr>
          <p:cNvPr id="7" name="Rectangle 6">
            <a:extLst>
              <a:ext uri="{FF2B5EF4-FFF2-40B4-BE49-F238E27FC236}">
                <a16:creationId xmlns:a16="http://schemas.microsoft.com/office/drawing/2014/main" id="{9AC9FD29-F7C9-E8E1-1B30-A572F260EB96}"/>
              </a:ext>
            </a:extLst>
          </p:cNvPr>
          <p:cNvSpPr/>
          <p:nvPr/>
        </p:nvSpPr>
        <p:spPr>
          <a:xfrm>
            <a:off x="483510" y="5359362"/>
            <a:ext cx="5147924" cy="540000"/>
          </a:xfrm>
          <a:prstGeom prst="rect">
            <a:avLst/>
          </a:prstGeom>
          <a:solidFill>
            <a:srgbClr val="E97132">
              <a:lumMod val="20000"/>
              <a:lumOff val="8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ptos" panose="02110004020202020204"/>
                <a:ea typeface="+mn-ea"/>
                <a:cs typeface="+mn-cs"/>
              </a:rPr>
              <a:t>Knowledge sharing and learning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prstClr val="black"/>
                </a:solidFill>
                <a:effectLst/>
                <a:uLnTx/>
                <a:uFillTx/>
                <a:latin typeface="Aptos" panose="02110004020202020204"/>
                <a:ea typeface="+mn-ea"/>
                <a:cs typeface="+mn-cs"/>
              </a:rPr>
              <a:t>(i.e., promote best practice, advance innovation, collective procurement and sharing of expert advice)</a:t>
            </a:r>
          </a:p>
        </p:txBody>
      </p:sp>
      <p:sp>
        <p:nvSpPr>
          <p:cNvPr id="9" name="Rectangle 8">
            <a:extLst>
              <a:ext uri="{FF2B5EF4-FFF2-40B4-BE49-F238E27FC236}">
                <a16:creationId xmlns:a16="http://schemas.microsoft.com/office/drawing/2014/main" id="{8B6DDA48-3F80-B293-304D-55A4D11A4DA1}"/>
              </a:ext>
            </a:extLst>
          </p:cNvPr>
          <p:cNvSpPr/>
          <p:nvPr/>
        </p:nvSpPr>
        <p:spPr>
          <a:xfrm>
            <a:off x="483510" y="4732654"/>
            <a:ext cx="5147924" cy="540000"/>
          </a:xfrm>
          <a:prstGeom prst="rect">
            <a:avLst/>
          </a:prstGeom>
          <a:solidFill>
            <a:srgbClr val="E97132">
              <a:lumMod val="20000"/>
              <a:lumOff val="8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ptos" panose="02110004020202020204"/>
                <a:ea typeface="+mn-ea"/>
                <a:cs typeface="+mn-cs"/>
              </a:rPr>
              <a:t>Impact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prstClr val="black"/>
                </a:solidFill>
                <a:effectLst/>
                <a:uLnTx/>
                <a:uFillTx/>
                <a:latin typeface="Aptos" panose="02110004020202020204"/>
                <a:ea typeface="+mn-ea"/>
                <a:cs typeface="+mn-cs"/>
              </a:rPr>
              <a:t>(i.e., enhanced brand identity, better greenspace and habitat connectivity, aggregated projects)</a:t>
            </a:r>
            <a:endParaRPr kumimoji="0" lang="en-GB" sz="1400" b="0" i="1"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13" name="Arrow: Right 12">
            <a:extLst>
              <a:ext uri="{FF2B5EF4-FFF2-40B4-BE49-F238E27FC236}">
                <a16:creationId xmlns:a16="http://schemas.microsoft.com/office/drawing/2014/main" id="{321C2330-50A8-63C2-08E8-23D4BE83B10D}"/>
              </a:ext>
            </a:extLst>
          </p:cNvPr>
          <p:cNvSpPr/>
          <p:nvPr/>
        </p:nvSpPr>
        <p:spPr>
          <a:xfrm>
            <a:off x="5789033" y="2459531"/>
            <a:ext cx="557562" cy="2755185"/>
          </a:xfrm>
          <a:prstGeom prst="rightArrow">
            <a:avLst>
              <a:gd name="adj1" fmla="val 50000"/>
              <a:gd name="adj2" fmla="val 100000"/>
            </a:avLst>
          </a:prstGeom>
          <a:solidFill>
            <a:srgbClr val="156082">
              <a:lumMod val="20000"/>
              <a:lumOff val="8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C0120B93-A080-3FD7-09B5-338413D3D53C}"/>
              </a:ext>
            </a:extLst>
          </p:cNvPr>
          <p:cNvSpPr/>
          <p:nvPr/>
        </p:nvSpPr>
        <p:spPr>
          <a:xfrm>
            <a:off x="491416" y="1916864"/>
            <a:ext cx="5147924" cy="222246"/>
          </a:xfrm>
          <a:prstGeom prst="rect">
            <a:avLst/>
          </a:prstGeom>
          <a:solidFill>
            <a:srgbClr val="E8E8E8">
              <a:lumMod val="9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1E243A"/>
                </a:solidFill>
                <a:effectLst/>
                <a:uLnTx/>
                <a:uFillTx/>
                <a:latin typeface="Aptos" panose="02110004020202020204"/>
                <a:ea typeface="+mn-ea"/>
                <a:cs typeface="+mn-cs"/>
              </a:rPr>
              <a:t>Mapped market needs</a:t>
            </a:r>
            <a:endParaRPr kumimoji="0" lang="en-GB" sz="1050" b="0" i="1"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584017C3-5AC7-C7B7-C07D-ECE0641CA5A4}"/>
              </a:ext>
            </a:extLst>
          </p:cNvPr>
          <p:cNvSpPr/>
          <p:nvPr/>
        </p:nvSpPr>
        <p:spPr>
          <a:xfrm>
            <a:off x="491416" y="2225818"/>
            <a:ext cx="5147924" cy="540000"/>
          </a:xfrm>
          <a:prstGeom prst="rect">
            <a:avLst/>
          </a:prstGeom>
          <a:solidFill>
            <a:srgbClr val="E97132">
              <a:lumMod val="20000"/>
              <a:lumOff val="80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ptos" panose="02110004020202020204"/>
                <a:ea typeface="+mn-ea"/>
                <a:cs typeface="+mn-cs"/>
              </a:rPr>
              <a:t>Funding and finance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a:ln>
                  <a:noFill/>
                </a:ln>
                <a:solidFill>
                  <a:prstClr val="black"/>
                </a:solidFill>
                <a:effectLst/>
                <a:uLnTx/>
                <a:uFillTx/>
                <a:latin typeface="Aptos" panose="02110004020202020204"/>
                <a:ea typeface="+mn-ea"/>
                <a:cs typeface="+mn-cs"/>
              </a:rPr>
              <a:t>(£179m funding gap identified, but </a:t>
            </a:r>
            <a:r>
              <a:rPr kumimoji="0" lang="en-GB" sz="1100" b="0" i="1" u="none" strike="noStrike" kern="0" cap="none" spc="0" normalizeH="0" baseline="0" noProof="0" err="1">
                <a:ln>
                  <a:noFill/>
                </a:ln>
                <a:solidFill>
                  <a:prstClr val="black"/>
                </a:solidFill>
                <a:effectLst/>
                <a:uLnTx/>
                <a:uFillTx/>
                <a:latin typeface="Aptos" panose="02110004020202020204"/>
                <a:ea typeface="+mn-ea"/>
                <a:cs typeface="+mn-cs"/>
              </a:rPr>
              <a:t>ainsufficient</a:t>
            </a:r>
            <a:r>
              <a:rPr kumimoji="0" lang="en-GB" sz="1100" b="0" i="1" u="none" strike="noStrike" kern="0" cap="none" spc="0" normalizeH="0" baseline="0" noProof="0">
                <a:ln>
                  <a:noFill/>
                </a:ln>
                <a:solidFill>
                  <a:prstClr val="black"/>
                </a:solidFill>
                <a:effectLst/>
                <a:uLnTx/>
                <a:uFillTx/>
                <a:latin typeface="Aptos" panose="02110004020202020204"/>
                <a:ea typeface="+mn-ea"/>
                <a:cs typeface="+mn-cs"/>
              </a:rPr>
              <a:t> revenue generating projects to secure repayable investment)</a:t>
            </a:r>
          </a:p>
        </p:txBody>
      </p:sp>
      <p:sp>
        <p:nvSpPr>
          <p:cNvPr id="8" name="TextBox 7">
            <a:extLst>
              <a:ext uri="{FF2B5EF4-FFF2-40B4-BE49-F238E27FC236}">
                <a16:creationId xmlns:a16="http://schemas.microsoft.com/office/drawing/2014/main" id="{AA5D7B8A-1355-7D25-F035-CEC8B4EFD5B5}"/>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56</a:t>
            </a:r>
            <a:endParaRPr kumimoji="0" lang="en-GB" sz="1200" b="0" i="0" u="none" strike="noStrike" kern="0" cap="none" spc="0" normalizeH="0" baseline="0" noProof="0">
              <a:ln>
                <a:noFill/>
              </a:ln>
              <a:solidFill>
                <a:prstClr val="black"/>
              </a:solidFill>
              <a:effectLst/>
              <a:uLnTx/>
              <a:uFillTx/>
            </a:endParaRPr>
          </a:p>
        </p:txBody>
      </p:sp>
      <p:sp>
        <p:nvSpPr>
          <p:cNvPr id="6" name="TextBox 5">
            <a:extLst>
              <a:ext uri="{FF2B5EF4-FFF2-40B4-BE49-F238E27FC236}">
                <a16:creationId xmlns:a16="http://schemas.microsoft.com/office/drawing/2014/main" id="{16C01D78-E59F-74BA-CF6B-7FF6F9B3E7F2}"/>
              </a:ext>
            </a:extLst>
          </p:cNvPr>
          <p:cNvSpPr txBox="1"/>
          <p:nvPr/>
        </p:nvSpPr>
        <p:spPr>
          <a:xfrm>
            <a:off x="408702" y="247780"/>
            <a:ext cx="11213224" cy="601255"/>
          </a:xfrm>
          <a:prstGeom prst="rect">
            <a:avLst/>
          </a:prstGeom>
          <a:noFill/>
        </p:spPr>
        <p:txBody>
          <a:bodyPr wrap="square" lIns="91440" tIns="45720" rIns="91440" bIns="45720" anchor="t">
            <a:spAutoFit/>
          </a:bodyPr>
          <a:lstStyle/>
          <a:p>
            <a:pPr>
              <a:lnSpc>
                <a:spcPct val="107000"/>
              </a:lnSpc>
              <a:spcAft>
                <a:spcPts val="800"/>
              </a:spcAft>
            </a:pPr>
            <a:r>
              <a:rPr lang="en-GB" sz="3200" b="1">
                <a:solidFill>
                  <a:srgbClr val="32543D"/>
                </a:solidFill>
                <a:ea typeface="Calibri"/>
                <a:cs typeface="Arial"/>
              </a:rPr>
              <a:t>Natural Capital Market Infrastructure</a:t>
            </a:r>
          </a:p>
        </p:txBody>
      </p:sp>
    </p:spTree>
    <p:extLst>
      <p:ext uri="{BB962C8B-B14F-4D97-AF65-F5344CB8AC3E}">
        <p14:creationId xmlns:p14="http://schemas.microsoft.com/office/powerpoint/2010/main" val="3811047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4510D-5E88-D36D-E853-3670310CAEEC}"/>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A7283354-D024-4D43-DD74-35B4975E35DF}"/>
              </a:ext>
            </a:extLst>
          </p:cNvPr>
          <p:cNvSpPr txBox="1">
            <a:spLocks/>
          </p:cNvSpPr>
          <p:nvPr/>
        </p:nvSpPr>
        <p:spPr>
          <a:xfrm>
            <a:off x="430218" y="1085777"/>
            <a:ext cx="11511206" cy="601255"/>
          </a:xfrm>
          <a:prstGeom prst="rect">
            <a:avLst/>
          </a:prstGeom>
        </p:spPr>
        <p:txBody>
          <a:bodyPr vert="horz" lIns="91440" tIns="45720" rIns="91440" bIns="45720" rtlCol="0" anchor="t">
            <a:noAutofit/>
          </a:bodyPr>
          <a:lstStyle>
            <a:lvl1pPr marL="0" indent="0" algn="l" defTabSz="514363" rtl="0" eaLnBrk="1" latinLnBrk="0" hangingPunct="1">
              <a:lnSpc>
                <a:spcPct val="100000"/>
              </a:lnSpc>
              <a:spcBef>
                <a:spcPts val="900"/>
              </a:spcBef>
              <a:buFont typeface="Arial" panose="020B0604020202020204" pitchFamily="34" charset="0"/>
              <a:buNone/>
              <a:defRPr sz="1800" b="1" kern="1200">
                <a:solidFill>
                  <a:schemeClr val="bg2"/>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defRPr/>
            </a:pPr>
            <a:r>
              <a:rPr lang="en-US" sz="1200" b="0">
                <a:solidFill>
                  <a:srgbClr val="1E243A"/>
                </a:solidFill>
              </a:rPr>
              <a:t>Finance Earth and WMCA followed a structured process to design the natural capital market infrastructure to meet market needs and WMCA objectives.</a:t>
            </a:r>
            <a:endParaRPr kumimoji="0" lang="en-GB" sz="1200" b="0" u="none" strike="noStrike" kern="1200" cap="none" spc="0" normalizeH="0" baseline="0" noProof="0">
              <a:ln>
                <a:noFill/>
              </a:ln>
              <a:solidFill>
                <a:srgbClr val="1E243A"/>
              </a:solidFill>
              <a:effectLst/>
              <a:uLnTx/>
              <a:uFillTx/>
              <a:ea typeface="+mn-ea"/>
              <a:cs typeface="+mn-cs"/>
            </a:endParaRPr>
          </a:p>
        </p:txBody>
      </p:sp>
      <p:grpSp>
        <p:nvGrpSpPr>
          <p:cNvPr id="6" name="Group 5">
            <a:extLst>
              <a:ext uri="{FF2B5EF4-FFF2-40B4-BE49-F238E27FC236}">
                <a16:creationId xmlns:a16="http://schemas.microsoft.com/office/drawing/2014/main" id="{802600BD-3282-4565-AB4D-901FB19EBFFB}"/>
              </a:ext>
            </a:extLst>
          </p:cNvPr>
          <p:cNvGrpSpPr/>
          <p:nvPr/>
        </p:nvGrpSpPr>
        <p:grpSpPr>
          <a:xfrm>
            <a:off x="523760" y="1687032"/>
            <a:ext cx="11144478" cy="2930213"/>
            <a:chOff x="848322" y="1769802"/>
            <a:chExt cx="10714818" cy="2930213"/>
          </a:xfrm>
        </p:grpSpPr>
        <p:sp>
          <p:nvSpPr>
            <p:cNvPr id="7" name="Arrow: Chevron 6">
              <a:extLst>
                <a:ext uri="{FF2B5EF4-FFF2-40B4-BE49-F238E27FC236}">
                  <a16:creationId xmlns:a16="http://schemas.microsoft.com/office/drawing/2014/main" id="{05FA0C1D-C245-A47D-12B2-F1D763946FB5}"/>
                </a:ext>
              </a:extLst>
            </p:cNvPr>
            <p:cNvSpPr/>
            <p:nvPr/>
          </p:nvSpPr>
          <p:spPr>
            <a:xfrm>
              <a:off x="848322" y="1769802"/>
              <a:ext cx="2302338" cy="1041168"/>
            </a:xfrm>
            <a:prstGeom prst="chevron">
              <a:avLst>
                <a:gd name="adj" fmla="val 27320"/>
              </a:avLst>
            </a:prstGeom>
            <a:solidFill>
              <a:srgbClr val="E2F2F8">
                <a:lumMod val="90000"/>
              </a:srgbClr>
            </a:solidFill>
            <a:ln w="12700" cap="flat" cmpd="sng" algn="ctr">
              <a:solidFill>
                <a:srgbClr val="E2F2F8">
                  <a:lumMod val="90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0B0004020202020204" pitchFamily="34" charset="0"/>
                </a:rPr>
                <a:t>Mapping market needs</a:t>
              </a:r>
            </a:p>
          </p:txBody>
        </p:sp>
        <p:sp>
          <p:nvSpPr>
            <p:cNvPr id="8" name="Arrow: Chevron 7">
              <a:extLst>
                <a:ext uri="{FF2B5EF4-FFF2-40B4-BE49-F238E27FC236}">
                  <a16:creationId xmlns:a16="http://schemas.microsoft.com/office/drawing/2014/main" id="{00812B40-74C5-B6AB-6644-30D28BCF0FC6}"/>
                </a:ext>
              </a:extLst>
            </p:cNvPr>
            <p:cNvSpPr/>
            <p:nvPr/>
          </p:nvSpPr>
          <p:spPr>
            <a:xfrm>
              <a:off x="2951442" y="1769802"/>
              <a:ext cx="2302338" cy="1041168"/>
            </a:xfrm>
            <a:prstGeom prst="chevron">
              <a:avLst>
                <a:gd name="adj" fmla="val 27320"/>
              </a:avLst>
            </a:prstGeom>
            <a:solidFill>
              <a:srgbClr val="E2F2F8">
                <a:lumMod val="75000"/>
              </a:srgbClr>
            </a:solidFill>
            <a:ln w="12700" cap="flat" cmpd="sng" algn="ctr">
              <a:solidFill>
                <a:srgbClr val="E2F2F8">
                  <a:lumMod val="75000"/>
                </a:srgbClr>
              </a:solid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a:solidFill>
                    <a:prstClr val="white"/>
                  </a:solidFill>
                  <a:latin typeface="Aptos" panose="020B0004020202020204" pitchFamily="34" charset="0"/>
                </a:rPr>
                <a:t>Defining</a:t>
              </a:r>
              <a:r>
                <a:rPr kumimoji="0" lang="en-US" sz="1400" b="1" i="0" u="none" strike="noStrike" kern="0" cap="none" spc="0" normalizeH="0" baseline="0" noProof="0">
                  <a:ln>
                    <a:noFill/>
                  </a:ln>
                  <a:solidFill>
                    <a:prstClr val="white"/>
                  </a:solidFill>
                  <a:effectLst/>
                  <a:uLnTx/>
                  <a:uFillTx/>
                  <a:latin typeface="Aptos" panose="020B0004020202020204" pitchFamily="34" charset="0"/>
                </a:rPr>
                <a:t> theory of change</a:t>
              </a:r>
            </a:p>
          </p:txBody>
        </p:sp>
        <p:sp>
          <p:nvSpPr>
            <p:cNvPr id="10" name="Arrow: Chevron 9">
              <a:extLst>
                <a:ext uri="{FF2B5EF4-FFF2-40B4-BE49-F238E27FC236}">
                  <a16:creationId xmlns:a16="http://schemas.microsoft.com/office/drawing/2014/main" id="{FCE99E09-D8D0-19DF-42CB-9C4D4435693B}"/>
                </a:ext>
              </a:extLst>
            </p:cNvPr>
            <p:cNvSpPr/>
            <p:nvPr/>
          </p:nvSpPr>
          <p:spPr>
            <a:xfrm>
              <a:off x="5054562" y="1769802"/>
              <a:ext cx="2302338" cy="1041168"/>
            </a:xfrm>
            <a:prstGeom prst="chevron">
              <a:avLst>
                <a:gd name="adj" fmla="val 27320"/>
              </a:avLst>
            </a:prstGeom>
            <a:solidFill>
              <a:srgbClr val="E2F2F8">
                <a:lumMod val="50000"/>
              </a:srgbClr>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0B0004020202020204" pitchFamily="34" charset="0"/>
                </a:rPr>
                <a:t>Assessing market roles </a:t>
              </a:r>
            </a:p>
          </p:txBody>
        </p:sp>
        <p:sp>
          <p:nvSpPr>
            <p:cNvPr id="60" name="Arrow: Chevron 59">
              <a:extLst>
                <a:ext uri="{FF2B5EF4-FFF2-40B4-BE49-F238E27FC236}">
                  <a16:creationId xmlns:a16="http://schemas.microsoft.com/office/drawing/2014/main" id="{1A8953F4-5D8A-1CB8-3764-B312A10988CC}"/>
                </a:ext>
              </a:extLst>
            </p:cNvPr>
            <p:cNvSpPr/>
            <p:nvPr/>
          </p:nvSpPr>
          <p:spPr>
            <a:xfrm>
              <a:off x="7157682" y="1769802"/>
              <a:ext cx="2302338" cy="1041168"/>
            </a:xfrm>
            <a:prstGeom prst="chevron">
              <a:avLst>
                <a:gd name="adj" fmla="val 27320"/>
              </a:avLst>
            </a:prstGeom>
            <a:solidFill>
              <a:srgbClr val="E2F2F8">
                <a:lumMod val="25000"/>
              </a:srgbClr>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0B0004020202020204" pitchFamily="34" charset="0"/>
                </a:rPr>
                <a:t>Defining operating models</a:t>
              </a:r>
            </a:p>
          </p:txBody>
        </p:sp>
        <p:sp>
          <p:nvSpPr>
            <p:cNvPr id="61" name="Arrow: Chevron 60">
              <a:extLst>
                <a:ext uri="{FF2B5EF4-FFF2-40B4-BE49-F238E27FC236}">
                  <a16:creationId xmlns:a16="http://schemas.microsoft.com/office/drawing/2014/main" id="{E9E58063-A293-2566-AA28-B36E54A31B89}"/>
                </a:ext>
              </a:extLst>
            </p:cNvPr>
            <p:cNvSpPr/>
            <p:nvPr/>
          </p:nvSpPr>
          <p:spPr>
            <a:xfrm>
              <a:off x="9260802" y="1769802"/>
              <a:ext cx="2302338" cy="1041168"/>
            </a:xfrm>
            <a:prstGeom prst="chevron">
              <a:avLst>
                <a:gd name="adj" fmla="val 27320"/>
              </a:avLst>
            </a:prstGeom>
            <a:solidFill>
              <a:srgbClr val="32543D"/>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0B0004020202020204" pitchFamily="34" charset="0"/>
                </a:rPr>
                <a:t>Assessing corporate and governance structures</a:t>
              </a:r>
            </a:p>
          </p:txBody>
        </p:sp>
        <p:sp>
          <p:nvSpPr>
            <p:cNvPr id="62" name="Rectangle: Rounded Corners 61">
              <a:extLst>
                <a:ext uri="{FF2B5EF4-FFF2-40B4-BE49-F238E27FC236}">
                  <a16:creationId xmlns:a16="http://schemas.microsoft.com/office/drawing/2014/main" id="{A7FCF6F0-2983-BAB0-5033-30898060B803}"/>
                </a:ext>
              </a:extLst>
            </p:cNvPr>
            <p:cNvSpPr/>
            <p:nvPr/>
          </p:nvSpPr>
          <p:spPr>
            <a:xfrm>
              <a:off x="931986" y="3047712"/>
              <a:ext cx="2019456" cy="1652303"/>
            </a:xfrm>
            <a:prstGeom prst="roundRect">
              <a:avLst/>
            </a:prstGeom>
            <a:solidFill>
              <a:sysClr val="window" lastClr="FFFFFF">
                <a:lumMod val="95000"/>
              </a:sysClr>
            </a:solidFill>
            <a:ln w="38100" cap="flat" cmpd="sng" algn="ctr">
              <a:solidFill>
                <a:sysClr val="window" lastClr="FFFFFF">
                  <a:lumMod val="75000"/>
                </a:sysClr>
              </a:solidFill>
              <a:prstDash val="solid"/>
              <a:miter lim="800000"/>
            </a:ln>
            <a:effectLst/>
          </p:spPr>
          <p:txBody>
            <a:bodyPr rtlCol="0" anchor="ctr"/>
            <a:lstStyle/>
            <a:p>
              <a:pPr marL="180975" marR="0" lvl="0" indent="-1809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a:ln>
                    <a:noFill/>
                  </a:ln>
                  <a:solidFill>
                    <a:srgbClr val="1E243A"/>
                  </a:solidFill>
                  <a:effectLst/>
                  <a:uLnTx/>
                  <a:uFillTx/>
                  <a:latin typeface="Aptos" panose="020B0004020202020204" pitchFamily="34" charset="0"/>
                </a:rPr>
                <a:t>Understanding of market needs was developed through market research and analysis process outlined. This was supported by detailed technical analysis and expertise</a:t>
              </a:r>
              <a:r>
                <a:rPr kumimoji="0" lang="en-GB" sz="1100" b="0" i="0" u="none" strike="noStrike" kern="0" cap="none" spc="0" normalizeH="0" baseline="0" noProof="0">
                  <a:ln>
                    <a:noFill/>
                  </a:ln>
                  <a:solidFill>
                    <a:srgbClr val="1E243A"/>
                  </a:solidFill>
                  <a:effectLst/>
                  <a:uLnTx/>
                  <a:uFillTx/>
                  <a:latin typeface="Calibri" panose="020F0502020204030204"/>
                  <a:ea typeface="+mn-ea"/>
                  <a:cs typeface="+mn-cs"/>
                </a:rPr>
                <a:t>.</a:t>
              </a:r>
            </a:p>
          </p:txBody>
        </p:sp>
        <p:cxnSp>
          <p:nvCxnSpPr>
            <p:cNvPr id="63" name="Straight Connector 62">
              <a:extLst>
                <a:ext uri="{FF2B5EF4-FFF2-40B4-BE49-F238E27FC236}">
                  <a16:creationId xmlns:a16="http://schemas.microsoft.com/office/drawing/2014/main" id="{5242553F-6E9B-4131-9485-7C3B1F232934}"/>
                </a:ext>
              </a:extLst>
            </p:cNvPr>
            <p:cNvCxnSpPr>
              <a:cxnSpLocks/>
              <a:endCxn id="62" idx="0"/>
            </p:cNvCxnSpPr>
            <p:nvPr/>
          </p:nvCxnSpPr>
          <p:spPr>
            <a:xfrm>
              <a:off x="1941714" y="2810970"/>
              <a:ext cx="0" cy="236742"/>
            </a:xfrm>
            <a:prstGeom prst="line">
              <a:avLst/>
            </a:prstGeom>
            <a:noFill/>
            <a:ln w="38100" cap="flat" cmpd="sng" algn="ctr">
              <a:solidFill>
                <a:sysClr val="window" lastClr="FFFFFF">
                  <a:lumMod val="75000"/>
                </a:sysClr>
              </a:solidFill>
              <a:prstDash val="solid"/>
              <a:miter lim="800000"/>
            </a:ln>
            <a:effectLst/>
          </p:spPr>
        </p:cxnSp>
        <p:sp>
          <p:nvSpPr>
            <p:cNvPr id="64" name="Rectangle: Rounded Corners 63">
              <a:extLst>
                <a:ext uri="{FF2B5EF4-FFF2-40B4-BE49-F238E27FC236}">
                  <a16:creationId xmlns:a16="http://schemas.microsoft.com/office/drawing/2014/main" id="{027ED3BD-D7ED-FAF2-E8F4-E2FD99C3FB71}"/>
                </a:ext>
              </a:extLst>
            </p:cNvPr>
            <p:cNvSpPr/>
            <p:nvPr/>
          </p:nvSpPr>
          <p:spPr>
            <a:xfrm>
              <a:off x="3035107" y="3047713"/>
              <a:ext cx="2019456" cy="1652302"/>
            </a:xfrm>
            <a:prstGeom prst="roundRect">
              <a:avLst/>
            </a:prstGeom>
            <a:solidFill>
              <a:sysClr val="window" lastClr="FFFFFF">
                <a:lumMod val="95000"/>
              </a:sysClr>
            </a:solidFill>
            <a:ln w="38100" cap="flat" cmpd="sng" algn="ctr">
              <a:solidFill>
                <a:sysClr val="window" lastClr="FFFFFF">
                  <a:lumMod val="75000"/>
                </a:sysClr>
              </a:solidFill>
              <a:prstDash val="solid"/>
              <a:miter lim="800000"/>
            </a:ln>
            <a:effectLst/>
          </p:spPr>
          <p:txBody>
            <a:bodyPr rtlCol="0" anchor="ctr"/>
            <a:lstStyle/>
            <a:p>
              <a:pPr marL="180975" marR="0" lvl="0" indent="-1809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a:ln>
                    <a:noFill/>
                  </a:ln>
                  <a:solidFill>
                    <a:srgbClr val="1E243A"/>
                  </a:solidFill>
                  <a:effectLst/>
                  <a:uLnTx/>
                  <a:uFillTx/>
                  <a:latin typeface="Aptos" panose="020B0004020202020204" pitchFamily="34" charset="0"/>
                </a:rPr>
                <a:t>Finance Earth co-ordinated a series of internal WMCA workshops to consider theory of change to refine objectives and functions of a vehicle.</a:t>
              </a:r>
            </a:p>
          </p:txBody>
        </p:sp>
        <p:cxnSp>
          <p:nvCxnSpPr>
            <p:cNvPr id="65" name="Straight Connector 64">
              <a:extLst>
                <a:ext uri="{FF2B5EF4-FFF2-40B4-BE49-F238E27FC236}">
                  <a16:creationId xmlns:a16="http://schemas.microsoft.com/office/drawing/2014/main" id="{1500EE33-5EEC-9E7A-B1ED-64FEF86117D5}"/>
                </a:ext>
              </a:extLst>
            </p:cNvPr>
            <p:cNvCxnSpPr>
              <a:cxnSpLocks/>
              <a:endCxn id="64" idx="0"/>
            </p:cNvCxnSpPr>
            <p:nvPr/>
          </p:nvCxnSpPr>
          <p:spPr>
            <a:xfrm>
              <a:off x="4044835" y="2810970"/>
              <a:ext cx="0" cy="236743"/>
            </a:xfrm>
            <a:prstGeom prst="line">
              <a:avLst/>
            </a:prstGeom>
            <a:noFill/>
            <a:ln w="38100" cap="flat" cmpd="sng" algn="ctr">
              <a:solidFill>
                <a:sysClr val="window" lastClr="FFFFFF">
                  <a:lumMod val="75000"/>
                </a:sysClr>
              </a:solidFill>
              <a:prstDash val="solid"/>
              <a:miter lim="800000"/>
            </a:ln>
            <a:effectLst/>
          </p:spPr>
        </p:cxnSp>
        <p:sp>
          <p:nvSpPr>
            <p:cNvPr id="66" name="Rectangle: Rounded Corners 65">
              <a:extLst>
                <a:ext uri="{FF2B5EF4-FFF2-40B4-BE49-F238E27FC236}">
                  <a16:creationId xmlns:a16="http://schemas.microsoft.com/office/drawing/2014/main" id="{07123A25-6F12-EFE9-7A60-D7825947678F}"/>
                </a:ext>
              </a:extLst>
            </p:cNvPr>
            <p:cNvSpPr/>
            <p:nvPr/>
          </p:nvSpPr>
          <p:spPr>
            <a:xfrm>
              <a:off x="5138228" y="3047713"/>
              <a:ext cx="2019456" cy="1652302"/>
            </a:xfrm>
            <a:prstGeom prst="roundRect">
              <a:avLst/>
            </a:prstGeom>
            <a:solidFill>
              <a:sysClr val="window" lastClr="FFFFFF">
                <a:lumMod val="95000"/>
              </a:sysClr>
            </a:solidFill>
            <a:ln w="38100" cap="flat" cmpd="sng" algn="ctr">
              <a:solidFill>
                <a:sysClr val="window" lastClr="FFFFFF">
                  <a:lumMod val="75000"/>
                </a:sysClr>
              </a:solidFill>
              <a:prstDash val="solid"/>
              <a:miter lim="800000"/>
            </a:ln>
            <a:effectLst/>
          </p:spPr>
          <p:txBody>
            <a:bodyPr rtlCol="0" anchor="ctr"/>
            <a:lstStyle/>
            <a:p>
              <a:pPr marL="180975" marR="0" lvl="0" indent="-1809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a:ln>
                    <a:noFill/>
                  </a:ln>
                  <a:solidFill>
                    <a:srgbClr val="1E243A"/>
                  </a:solidFill>
                  <a:effectLst/>
                  <a:uLnTx/>
                  <a:uFillTx/>
                  <a:latin typeface="Aptos" panose="020B0004020202020204" pitchFamily="34" charset="0"/>
                </a:rPr>
                <a:t>Shortlisted market roles were assessed against agreed criteria, including market needs, WMCA risk appetite and deliverability factors. </a:t>
              </a:r>
            </a:p>
          </p:txBody>
        </p:sp>
        <p:cxnSp>
          <p:nvCxnSpPr>
            <p:cNvPr id="67" name="Straight Connector 66">
              <a:extLst>
                <a:ext uri="{FF2B5EF4-FFF2-40B4-BE49-F238E27FC236}">
                  <a16:creationId xmlns:a16="http://schemas.microsoft.com/office/drawing/2014/main" id="{557AF61C-0AB7-450B-39DB-D6ECD5242CB8}"/>
                </a:ext>
              </a:extLst>
            </p:cNvPr>
            <p:cNvCxnSpPr>
              <a:cxnSpLocks/>
              <a:endCxn id="66" idx="0"/>
            </p:cNvCxnSpPr>
            <p:nvPr/>
          </p:nvCxnSpPr>
          <p:spPr>
            <a:xfrm>
              <a:off x="6147956" y="2810970"/>
              <a:ext cx="0" cy="236743"/>
            </a:xfrm>
            <a:prstGeom prst="line">
              <a:avLst/>
            </a:prstGeom>
            <a:noFill/>
            <a:ln w="38100" cap="flat" cmpd="sng" algn="ctr">
              <a:solidFill>
                <a:sysClr val="window" lastClr="FFFFFF">
                  <a:lumMod val="75000"/>
                </a:sysClr>
              </a:solidFill>
              <a:prstDash val="solid"/>
              <a:miter lim="800000"/>
            </a:ln>
            <a:effectLst/>
          </p:spPr>
        </p:cxnSp>
        <p:sp>
          <p:nvSpPr>
            <p:cNvPr id="68" name="Rectangle: Rounded Corners 67">
              <a:extLst>
                <a:ext uri="{FF2B5EF4-FFF2-40B4-BE49-F238E27FC236}">
                  <a16:creationId xmlns:a16="http://schemas.microsoft.com/office/drawing/2014/main" id="{10BC8208-C45E-4A1F-2D06-56B6F31E3241}"/>
                </a:ext>
              </a:extLst>
            </p:cNvPr>
            <p:cNvSpPr/>
            <p:nvPr/>
          </p:nvSpPr>
          <p:spPr>
            <a:xfrm>
              <a:off x="7241349" y="3047713"/>
              <a:ext cx="2019456" cy="1652302"/>
            </a:xfrm>
            <a:prstGeom prst="roundRect">
              <a:avLst/>
            </a:prstGeom>
            <a:solidFill>
              <a:sysClr val="window" lastClr="FFFFFF">
                <a:lumMod val="95000"/>
              </a:sysClr>
            </a:solidFill>
            <a:ln w="38100" cap="flat" cmpd="sng" algn="ctr">
              <a:solidFill>
                <a:sysClr val="window" lastClr="FFFFFF">
                  <a:lumMod val="75000"/>
                </a:sysClr>
              </a:solidFill>
              <a:prstDash val="solid"/>
              <a:miter lim="800000"/>
            </a:ln>
            <a:effectLst/>
          </p:spPr>
          <p:txBody>
            <a:bodyPr rtlCol="0" anchor="ctr"/>
            <a:lstStyle/>
            <a:p>
              <a:pPr marL="180975" marR="0" lvl="0" indent="-1809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a:ln>
                    <a:noFill/>
                  </a:ln>
                  <a:solidFill>
                    <a:srgbClr val="1E243A"/>
                  </a:solidFill>
                  <a:effectLst/>
                  <a:uLnTx/>
                  <a:uFillTx/>
                  <a:latin typeface="Aptos" panose="020B0004020202020204" pitchFamily="34" charset="0"/>
                </a:rPr>
                <a:t>Four key operating models were identified to meet different market needs, spanning grant focused to investible project types.</a:t>
              </a:r>
            </a:p>
            <a:p>
              <a:pPr marL="180975" marR="0" lvl="0" indent="-1809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0">
                  <a:solidFill>
                    <a:srgbClr val="1E243A"/>
                  </a:solidFill>
                  <a:latin typeface="Aptos" panose="020B0004020202020204" pitchFamily="34" charset="0"/>
                </a:rPr>
                <a:t>Phased delivery of models was considered based on minimising risk.</a:t>
              </a:r>
              <a:endParaRPr kumimoji="0" lang="en-GB" sz="1100" b="0" i="0" u="none" strike="noStrike" kern="0" cap="none" spc="0" normalizeH="0" baseline="0" noProof="0">
                <a:ln>
                  <a:noFill/>
                </a:ln>
                <a:solidFill>
                  <a:srgbClr val="1E243A"/>
                </a:solidFill>
                <a:effectLst/>
                <a:uLnTx/>
                <a:uFillTx/>
                <a:latin typeface="Aptos" panose="020B0004020202020204" pitchFamily="34" charset="0"/>
              </a:endParaRPr>
            </a:p>
          </p:txBody>
        </p:sp>
        <p:cxnSp>
          <p:nvCxnSpPr>
            <p:cNvPr id="69" name="Straight Connector 68">
              <a:extLst>
                <a:ext uri="{FF2B5EF4-FFF2-40B4-BE49-F238E27FC236}">
                  <a16:creationId xmlns:a16="http://schemas.microsoft.com/office/drawing/2014/main" id="{720FA7D6-CE9F-370D-D980-C958B683C24C}"/>
                </a:ext>
              </a:extLst>
            </p:cNvPr>
            <p:cNvCxnSpPr>
              <a:cxnSpLocks/>
              <a:endCxn id="68" idx="0"/>
            </p:cNvCxnSpPr>
            <p:nvPr/>
          </p:nvCxnSpPr>
          <p:spPr>
            <a:xfrm>
              <a:off x="8251077" y="2810970"/>
              <a:ext cx="0" cy="236743"/>
            </a:xfrm>
            <a:prstGeom prst="line">
              <a:avLst/>
            </a:prstGeom>
            <a:noFill/>
            <a:ln w="38100" cap="flat" cmpd="sng" algn="ctr">
              <a:solidFill>
                <a:sysClr val="window" lastClr="FFFFFF">
                  <a:lumMod val="75000"/>
                </a:sysClr>
              </a:solidFill>
              <a:prstDash val="solid"/>
              <a:miter lim="800000"/>
            </a:ln>
            <a:effectLst/>
          </p:spPr>
        </p:cxnSp>
        <p:sp>
          <p:nvSpPr>
            <p:cNvPr id="70" name="Rectangle: Rounded Corners 69">
              <a:extLst>
                <a:ext uri="{FF2B5EF4-FFF2-40B4-BE49-F238E27FC236}">
                  <a16:creationId xmlns:a16="http://schemas.microsoft.com/office/drawing/2014/main" id="{541E605E-7BA9-21A9-6B0D-00231207AFFE}"/>
                </a:ext>
              </a:extLst>
            </p:cNvPr>
            <p:cNvSpPr/>
            <p:nvPr/>
          </p:nvSpPr>
          <p:spPr>
            <a:xfrm>
              <a:off x="9344469" y="3047713"/>
              <a:ext cx="2019456" cy="1652302"/>
            </a:xfrm>
            <a:prstGeom prst="roundRect">
              <a:avLst/>
            </a:prstGeom>
            <a:solidFill>
              <a:sysClr val="window" lastClr="FFFFFF">
                <a:lumMod val="95000"/>
              </a:sysClr>
            </a:solidFill>
            <a:ln w="38100" cap="flat" cmpd="sng" algn="ctr">
              <a:solidFill>
                <a:sysClr val="window" lastClr="FFFFFF">
                  <a:lumMod val="75000"/>
                </a:sysClr>
              </a:solidFill>
              <a:prstDash val="solid"/>
              <a:miter lim="800000"/>
            </a:ln>
            <a:effectLst/>
          </p:spPr>
          <p:txBody>
            <a:bodyPr lIns="91440" tIns="45720" rIns="91440" bIns="45720" rtlCol="0" anchor="ctr"/>
            <a:lstStyle/>
            <a:p>
              <a:pPr marL="180975" marR="0" lvl="0" indent="-1809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a:ln>
                    <a:noFill/>
                  </a:ln>
                  <a:solidFill>
                    <a:srgbClr val="1E243A"/>
                  </a:solidFill>
                  <a:effectLst/>
                  <a:uLnTx/>
                  <a:uFillTx/>
                  <a:latin typeface="Aptos" panose="020B0004020202020204" pitchFamily="34" charset="0"/>
                </a:rPr>
                <a:t>A number of corporate governance structures were assessed and tested with legal counsel.</a:t>
              </a:r>
            </a:p>
            <a:p>
              <a:pPr marL="180975" marR="0" lvl="0" indent="-1809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a:ln>
                    <a:noFill/>
                  </a:ln>
                  <a:solidFill>
                    <a:srgbClr val="1E243A"/>
                  </a:solidFill>
                  <a:effectLst/>
                  <a:uLnTx/>
                  <a:uFillTx/>
                  <a:latin typeface="Aptos" panose="020B0004020202020204" pitchFamily="34" charset="0"/>
                </a:rPr>
                <a:t>Models were assessed with WMCA teams. </a:t>
              </a:r>
              <a:endParaRPr lang="en-GB" sz="1100" b="0" i="0" u="none" strike="noStrike" kern="0" cap="none" spc="0" normalizeH="0" baseline="0" noProof="0">
                <a:ln>
                  <a:noFill/>
                </a:ln>
                <a:solidFill>
                  <a:srgbClr val="1E243A"/>
                </a:solidFill>
                <a:effectLst/>
                <a:uLnTx/>
                <a:uFillTx/>
                <a:latin typeface="Aptos" panose="020B0004020202020204" pitchFamily="34" charset="0"/>
                <a:ea typeface="Calibri"/>
                <a:cs typeface="Calibri"/>
              </a:endParaRPr>
            </a:p>
            <a:p>
              <a:pPr marL="180975" marR="0" lvl="0" indent="-1809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0" cap="none" spc="0" normalizeH="0" baseline="0" noProof="0">
                  <a:ln>
                    <a:noFill/>
                  </a:ln>
                  <a:solidFill>
                    <a:srgbClr val="1E243A"/>
                  </a:solidFill>
                  <a:effectLst/>
                  <a:uLnTx/>
                  <a:uFillTx/>
                  <a:latin typeface="Aptos" panose="020B0004020202020204" pitchFamily="34" charset="0"/>
                </a:rPr>
                <a:t>Indicative financial model produced and</a:t>
              </a:r>
              <a:r>
                <a:rPr lang="en-GB" sz="1100" kern="0">
                  <a:solidFill>
                    <a:srgbClr val="1E243A"/>
                  </a:solidFill>
                  <a:latin typeface="Aptos" panose="020B0004020202020204" pitchFamily="34" charset="0"/>
                </a:rPr>
                <a:t> tested.</a:t>
              </a:r>
              <a:endParaRPr lang="en-GB" sz="1100" b="0" i="0" u="none" strike="noStrike" kern="0" cap="none" spc="0" normalizeH="0" baseline="0" noProof="0">
                <a:ln>
                  <a:noFill/>
                </a:ln>
                <a:solidFill>
                  <a:srgbClr val="1E243A"/>
                </a:solidFill>
                <a:effectLst/>
                <a:uLnTx/>
                <a:uFillTx/>
                <a:latin typeface="Aptos" panose="020B0004020202020204" pitchFamily="34" charset="0"/>
                <a:ea typeface="Calibri"/>
                <a:cs typeface="Calibri"/>
              </a:endParaRPr>
            </a:p>
          </p:txBody>
        </p:sp>
        <p:cxnSp>
          <p:nvCxnSpPr>
            <p:cNvPr id="71" name="Straight Connector 70">
              <a:extLst>
                <a:ext uri="{FF2B5EF4-FFF2-40B4-BE49-F238E27FC236}">
                  <a16:creationId xmlns:a16="http://schemas.microsoft.com/office/drawing/2014/main" id="{573154AB-9E71-F19F-9F6E-4F77FF64A127}"/>
                </a:ext>
              </a:extLst>
            </p:cNvPr>
            <p:cNvCxnSpPr>
              <a:cxnSpLocks/>
              <a:endCxn id="70" idx="0"/>
            </p:cNvCxnSpPr>
            <p:nvPr/>
          </p:nvCxnSpPr>
          <p:spPr>
            <a:xfrm>
              <a:off x="10354197" y="2810970"/>
              <a:ext cx="0" cy="236743"/>
            </a:xfrm>
            <a:prstGeom prst="line">
              <a:avLst/>
            </a:prstGeom>
            <a:noFill/>
            <a:ln w="38100" cap="flat" cmpd="sng" algn="ctr">
              <a:solidFill>
                <a:sysClr val="window" lastClr="FFFFFF">
                  <a:lumMod val="75000"/>
                </a:sysClr>
              </a:solidFill>
              <a:prstDash val="solid"/>
              <a:miter lim="800000"/>
            </a:ln>
            <a:effectLst/>
          </p:spPr>
        </p:cxnSp>
      </p:grpSp>
      <p:sp>
        <p:nvSpPr>
          <p:cNvPr id="72" name="Rectangle: Rounded Corners 71">
            <a:extLst>
              <a:ext uri="{FF2B5EF4-FFF2-40B4-BE49-F238E27FC236}">
                <a16:creationId xmlns:a16="http://schemas.microsoft.com/office/drawing/2014/main" id="{0322972A-3FE8-D8FF-3DCB-5BEA044C9945}"/>
              </a:ext>
            </a:extLst>
          </p:cNvPr>
          <p:cNvSpPr/>
          <p:nvPr/>
        </p:nvSpPr>
        <p:spPr>
          <a:xfrm>
            <a:off x="612418" y="4767943"/>
            <a:ext cx="11055819" cy="1080947"/>
          </a:xfrm>
          <a:prstGeom prst="roundRect">
            <a:avLst/>
          </a:prstGeom>
          <a:solidFill>
            <a:srgbClr val="E2F2F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1" u="none" strike="noStrike" kern="0" cap="none" spc="0" normalizeH="0" baseline="0" noProof="0">
                <a:ln>
                  <a:noFill/>
                </a:ln>
                <a:solidFill>
                  <a:prstClr val="black"/>
                </a:solidFill>
                <a:effectLst/>
                <a:uLnTx/>
                <a:uFillTx/>
                <a:latin typeface="Aptos" panose="020B0004020202020204" pitchFamily="34" charset="0"/>
              </a:rPr>
              <a:t>End Result (Phase 1)</a:t>
            </a:r>
            <a:r>
              <a:rPr kumimoji="0" lang="en-GB" sz="1200" b="0" i="1" u="none" strike="noStrike" kern="0" cap="none" spc="0" normalizeH="0" baseline="0" noProof="0">
                <a:ln>
                  <a:noFill/>
                </a:ln>
                <a:solidFill>
                  <a:prstClr val="black"/>
                </a:solidFill>
                <a:effectLst/>
                <a:uLnTx/>
                <a:uFillTx/>
                <a:latin typeface="Aptos" panose="020B0004020202020204" pitchFamily="34" charset="0"/>
              </a:rPr>
              <a:t>: As explored in the Natural Capital Funding Framework, the establishment of natural capital market infrastructure focused on 3-4 key operating models (impact </a:t>
            </a:r>
            <a:r>
              <a:rPr lang="en-GB" sz="1200" i="1" kern="0">
                <a:solidFill>
                  <a:prstClr val="black"/>
                </a:solidFill>
                <a:latin typeface="Aptos" panose="020B0004020202020204" pitchFamily="34" charset="0"/>
              </a:rPr>
              <a:t>p</a:t>
            </a:r>
            <a:r>
              <a:rPr kumimoji="0" lang="en-GB" sz="1200" b="0" i="1" u="none" strike="noStrike" kern="0" cap="none" spc="0" normalizeH="0" baseline="0" noProof="0" err="1">
                <a:ln>
                  <a:noFill/>
                </a:ln>
                <a:solidFill>
                  <a:prstClr val="black"/>
                </a:solidFill>
                <a:effectLst/>
                <a:uLnTx/>
                <a:uFillTx/>
                <a:latin typeface="Aptos" panose="020B0004020202020204" pitchFamily="34" charset="0"/>
              </a:rPr>
              <a:t>latform</a:t>
            </a:r>
            <a:r>
              <a:rPr kumimoji="0" lang="en-GB" sz="1200" b="0" i="1" u="none" strike="noStrike" kern="0" cap="none" spc="0" normalizeH="0" baseline="0" noProof="0">
                <a:ln>
                  <a:noFill/>
                </a:ln>
                <a:solidFill>
                  <a:prstClr val="black"/>
                </a:solidFill>
                <a:effectLst/>
                <a:uLnTx/>
                <a:uFillTx/>
                <a:latin typeface="Aptos" panose="020B0004020202020204" pitchFamily="34" charset="0"/>
              </a:rPr>
              <a:t>, accelerators, aggregation SPVs, shared </a:t>
            </a:r>
            <a:r>
              <a:rPr lang="en-GB" sz="1200" i="1" kern="0">
                <a:solidFill>
                  <a:prstClr val="black"/>
                </a:solidFill>
                <a:latin typeface="Aptos" panose="020B0004020202020204" pitchFamily="34" charset="0"/>
              </a:rPr>
              <a:t>s</a:t>
            </a:r>
            <a:r>
              <a:rPr kumimoji="0" lang="en-GB" sz="1200" b="0" i="1" u="none" strike="noStrike" kern="0" cap="none" spc="0" normalizeH="0" baseline="0" noProof="0" err="1">
                <a:ln>
                  <a:noFill/>
                </a:ln>
                <a:solidFill>
                  <a:prstClr val="black"/>
                </a:solidFill>
                <a:effectLst/>
                <a:uLnTx/>
                <a:uFillTx/>
                <a:latin typeface="Aptos" panose="020B0004020202020204" pitchFamily="34" charset="0"/>
              </a:rPr>
              <a:t>ervice</a:t>
            </a:r>
            <a:r>
              <a:rPr kumimoji="0" lang="en-GB" sz="1200" b="0" i="1" u="none" strike="noStrike" kern="0" cap="none" spc="0" normalizeH="0" baseline="0" noProof="0">
                <a:ln>
                  <a:noFill/>
                </a:ln>
                <a:solidFill>
                  <a:prstClr val="black"/>
                </a:solidFill>
                <a:effectLst/>
                <a:uLnTx/>
                <a:uFillTx/>
                <a:latin typeface="Aptos" panose="020B0004020202020204" pitchFamily="34" charset="0"/>
              </a:rPr>
              <a:t> </a:t>
            </a:r>
            <a:r>
              <a:rPr lang="en-GB" sz="1200" i="1" kern="0">
                <a:solidFill>
                  <a:prstClr val="black"/>
                </a:solidFill>
                <a:latin typeface="Aptos" panose="020B0004020202020204" pitchFamily="34" charset="0"/>
              </a:rPr>
              <a:t>c</a:t>
            </a:r>
            <a:r>
              <a:rPr kumimoji="0" lang="en-GB" sz="1200" b="0" i="1" u="none" strike="noStrike" kern="0" cap="none" spc="0" normalizeH="0" baseline="0" noProof="0">
                <a:ln>
                  <a:noFill/>
                </a:ln>
                <a:solidFill>
                  <a:prstClr val="black"/>
                </a:solidFill>
                <a:effectLst/>
                <a:uLnTx/>
                <a:uFillTx/>
                <a:latin typeface="Aptos" panose="020B0004020202020204" pitchFamily="34" charset="0"/>
              </a:rPr>
              <a:t>entre) alongside an overarching market leadership role</a:t>
            </a:r>
            <a:r>
              <a:rPr lang="en-GB" sz="1200" i="1" kern="0">
                <a:solidFill>
                  <a:prstClr val="black"/>
                </a:solidFill>
                <a:latin typeface="Aptos" panose="020B0004020202020204" pitchFamily="34" charset="0"/>
              </a:rPr>
              <a:t>. Following iterative engagement and feedback with WMCA stakeholders, it was identified that the phased development of natural capital market infrastructure, and the delayed establishment of overarching corporate governance models, would allow for a leaner and lower risk development journey. </a:t>
            </a:r>
            <a:endParaRPr kumimoji="0" lang="en-GB" sz="1200" b="0" i="1" u="none" strike="noStrike" kern="0" cap="none" spc="0" normalizeH="0" baseline="0" noProof="0">
              <a:ln>
                <a:noFill/>
              </a:ln>
              <a:solidFill>
                <a:prstClr val="black"/>
              </a:solidFill>
              <a:effectLst/>
              <a:uLnTx/>
              <a:uFillTx/>
              <a:latin typeface="Aptos" panose="020B0004020202020204" pitchFamily="34" charset="0"/>
            </a:endParaRPr>
          </a:p>
        </p:txBody>
      </p:sp>
      <p:sp>
        <p:nvSpPr>
          <p:cNvPr id="12" name="TextBox 11">
            <a:extLst>
              <a:ext uri="{FF2B5EF4-FFF2-40B4-BE49-F238E27FC236}">
                <a16:creationId xmlns:a16="http://schemas.microsoft.com/office/drawing/2014/main" id="{73724A7E-04A8-9A78-9DC6-18991AF848BB}"/>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kern="0">
                <a:solidFill>
                  <a:prstClr val="black"/>
                </a:solidFill>
                <a:latin typeface="Aptos" panose="02110004020202020204"/>
              </a:rPr>
              <a:t>57</a:t>
            </a:r>
            <a:endParaRPr lang="en-GB" sz="1200" kern="0">
              <a:solidFill>
                <a:prstClr val="black"/>
              </a:solidFill>
              <a:latin typeface="Aptos" panose="02110004020202020204"/>
            </a:endParaRPr>
          </a:p>
        </p:txBody>
      </p:sp>
      <p:sp>
        <p:nvSpPr>
          <p:cNvPr id="3" name="TextBox 2">
            <a:extLst>
              <a:ext uri="{FF2B5EF4-FFF2-40B4-BE49-F238E27FC236}">
                <a16:creationId xmlns:a16="http://schemas.microsoft.com/office/drawing/2014/main" id="{8777E745-DF3A-EA0F-7E69-440F2523FDBB}"/>
              </a:ext>
            </a:extLst>
          </p:cNvPr>
          <p:cNvSpPr txBox="1"/>
          <p:nvPr/>
        </p:nvSpPr>
        <p:spPr>
          <a:xfrm>
            <a:off x="408702" y="247780"/>
            <a:ext cx="11213224" cy="601255"/>
          </a:xfrm>
          <a:prstGeom prst="rect">
            <a:avLst/>
          </a:prstGeom>
          <a:noFill/>
        </p:spPr>
        <p:txBody>
          <a:bodyPr wrap="square" lIns="91440" tIns="45720" rIns="91440" bIns="45720" anchor="t">
            <a:spAutoFit/>
          </a:bodyPr>
          <a:lstStyle/>
          <a:p>
            <a:pPr>
              <a:lnSpc>
                <a:spcPct val="107000"/>
              </a:lnSpc>
              <a:defRPr/>
            </a:pPr>
            <a:r>
              <a:rPr lang="en-US" sz="3200" b="1">
                <a:solidFill>
                  <a:srgbClr val="32543D"/>
                </a:solidFill>
                <a:latin typeface="Aptos"/>
                <a:ea typeface="Calibri"/>
                <a:cs typeface="Arial"/>
              </a:rPr>
              <a:t>Developing natural capital market infrastructure</a:t>
            </a:r>
          </a:p>
        </p:txBody>
      </p:sp>
    </p:spTree>
    <p:extLst>
      <p:ext uri="{BB962C8B-B14F-4D97-AF65-F5344CB8AC3E}">
        <p14:creationId xmlns:p14="http://schemas.microsoft.com/office/powerpoint/2010/main" val="8741537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39187-B978-9058-BC89-7128144B797C}"/>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1492E8D4-1585-793A-97CD-0A3A6F9F3061}"/>
              </a:ext>
            </a:extLst>
          </p:cNvPr>
          <p:cNvSpPr txBox="1">
            <a:spLocks/>
          </p:cNvSpPr>
          <p:nvPr/>
        </p:nvSpPr>
        <p:spPr>
          <a:xfrm>
            <a:off x="428728" y="1017868"/>
            <a:ext cx="11511206" cy="601255"/>
          </a:xfrm>
          <a:prstGeom prst="rect">
            <a:avLst/>
          </a:prstGeom>
        </p:spPr>
        <p:txBody>
          <a:bodyPr vert="horz" lIns="91440" tIns="45720" rIns="91440" bIns="45720" rtlCol="0" anchor="t">
            <a:noAutofit/>
          </a:bodyPr>
          <a:lstStyle>
            <a:lvl1pPr marL="0" indent="0" algn="l" defTabSz="514363" rtl="0" eaLnBrk="1" latinLnBrk="0" hangingPunct="1">
              <a:lnSpc>
                <a:spcPct val="100000"/>
              </a:lnSpc>
              <a:spcBef>
                <a:spcPts val="900"/>
              </a:spcBef>
              <a:buFont typeface="Arial" panose="020B0604020202020204" pitchFamily="34" charset="0"/>
              <a:buNone/>
              <a:defRPr sz="1800" b="1" kern="1200">
                <a:solidFill>
                  <a:schemeClr val="bg2"/>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defRPr/>
            </a:pPr>
            <a:r>
              <a:rPr lang="en-GB" sz="1200" b="0">
                <a:solidFill>
                  <a:srgbClr val="1E243A"/>
                </a:solidFill>
                <a:latin typeface="Aptos" panose="020B0004020202020204" pitchFamily="34" charset="0"/>
              </a:rPr>
              <a:t>Several potential roles were identified that natural capital market infrastructure could play to facilitate the flow of green finance. These roles are not mutually exclusive and could be combined. </a:t>
            </a:r>
            <a:endParaRPr kumimoji="0" lang="en-GB" sz="1200" b="0" u="none" strike="noStrike" kern="1200" cap="none" spc="0" normalizeH="0" baseline="0" noProof="0">
              <a:ln>
                <a:noFill/>
              </a:ln>
              <a:solidFill>
                <a:srgbClr val="1E243A"/>
              </a:solidFill>
              <a:effectLst/>
              <a:uLnTx/>
              <a:uFillTx/>
              <a:latin typeface="Aptos" panose="020B0004020202020204" pitchFamily="34" charset="0"/>
            </a:endParaRPr>
          </a:p>
        </p:txBody>
      </p:sp>
      <p:grpSp>
        <p:nvGrpSpPr>
          <p:cNvPr id="40" name="Group 39">
            <a:extLst>
              <a:ext uri="{FF2B5EF4-FFF2-40B4-BE49-F238E27FC236}">
                <a16:creationId xmlns:a16="http://schemas.microsoft.com/office/drawing/2014/main" id="{96F452FF-E1FC-A0A2-ED26-297FD725EBD2}"/>
              </a:ext>
            </a:extLst>
          </p:cNvPr>
          <p:cNvGrpSpPr/>
          <p:nvPr/>
        </p:nvGrpSpPr>
        <p:grpSpPr>
          <a:xfrm>
            <a:off x="493276" y="1752446"/>
            <a:ext cx="10767596" cy="3842704"/>
            <a:chOff x="493276" y="1880318"/>
            <a:chExt cx="10767596" cy="3842704"/>
          </a:xfrm>
        </p:grpSpPr>
        <p:sp>
          <p:nvSpPr>
            <p:cNvPr id="9" name="Rectangle: Rounded Corners 8">
              <a:extLst>
                <a:ext uri="{FF2B5EF4-FFF2-40B4-BE49-F238E27FC236}">
                  <a16:creationId xmlns:a16="http://schemas.microsoft.com/office/drawing/2014/main" id="{E8A14AD8-F755-8022-28C0-EED8C32386FA}"/>
                </a:ext>
              </a:extLst>
            </p:cNvPr>
            <p:cNvSpPr/>
            <p:nvPr/>
          </p:nvSpPr>
          <p:spPr>
            <a:xfrm>
              <a:off x="866618" y="1891471"/>
              <a:ext cx="4861132" cy="689123"/>
            </a:xfrm>
            <a:prstGeom prst="roundRect">
              <a:avLst/>
            </a:prstGeom>
            <a:solidFill>
              <a:srgbClr val="3254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Convenor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connecting stakeholders and sharing resources with stakeholders  </a:t>
              </a:r>
            </a:p>
          </p:txBody>
        </p:sp>
        <p:sp>
          <p:nvSpPr>
            <p:cNvPr id="11" name="Oval 10">
              <a:extLst>
                <a:ext uri="{FF2B5EF4-FFF2-40B4-BE49-F238E27FC236}">
                  <a16:creationId xmlns:a16="http://schemas.microsoft.com/office/drawing/2014/main" id="{8E9413DF-2A8A-75BA-1AC8-E4BF18BA1AD0}"/>
                </a:ext>
              </a:extLst>
            </p:cNvPr>
            <p:cNvSpPr>
              <a:spLocks noChangeAspect="1"/>
            </p:cNvSpPr>
            <p:nvPr/>
          </p:nvSpPr>
          <p:spPr>
            <a:xfrm>
              <a:off x="493276" y="1880318"/>
              <a:ext cx="699199" cy="700276"/>
            </a:xfrm>
            <a:prstGeom prst="ellipse">
              <a:avLst/>
            </a:prstGeom>
            <a:solidFill>
              <a:srgbClr val="32543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13" name="Rectangle: Rounded Corners 12">
              <a:extLst>
                <a:ext uri="{FF2B5EF4-FFF2-40B4-BE49-F238E27FC236}">
                  <a16:creationId xmlns:a16="http://schemas.microsoft.com/office/drawing/2014/main" id="{C5219759-450D-67C2-C113-2850CD97594A}"/>
                </a:ext>
              </a:extLst>
            </p:cNvPr>
            <p:cNvSpPr/>
            <p:nvPr/>
          </p:nvSpPr>
          <p:spPr>
            <a:xfrm>
              <a:off x="866618" y="2677078"/>
              <a:ext cx="4861132" cy="689123"/>
            </a:xfrm>
            <a:prstGeom prst="roundRect">
              <a:avLst/>
            </a:prstGeom>
            <a:solidFill>
              <a:srgbClr val="3254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Project developer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identifying project opportunities and securing funding for projects</a:t>
              </a:r>
            </a:p>
          </p:txBody>
        </p:sp>
        <p:sp>
          <p:nvSpPr>
            <p:cNvPr id="14" name="Oval 13">
              <a:extLst>
                <a:ext uri="{FF2B5EF4-FFF2-40B4-BE49-F238E27FC236}">
                  <a16:creationId xmlns:a16="http://schemas.microsoft.com/office/drawing/2014/main" id="{00F51F12-7870-A9F4-C1A4-D0B85CAC6261}"/>
                </a:ext>
              </a:extLst>
            </p:cNvPr>
            <p:cNvSpPr>
              <a:spLocks noChangeAspect="1"/>
            </p:cNvSpPr>
            <p:nvPr/>
          </p:nvSpPr>
          <p:spPr>
            <a:xfrm>
              <a:off x="493276" y="2665924"/>
              <a:ext cx="699200" cy="700277"/>
            </a:xfrm>
            <a:prstGeom prst="ellipse">
              <a:avLst/>
            </a:prstGeom>
            <a:solidFill>
              <a:srgbClr val="32543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2</a:t>
              </a:r>
              <a:endParaRPr kumimoji="0" lang="en-GB"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4239629A-E469-415A-00F1-DCAA3EF0033F}"/>
                </a:ext>
              </a:extLst>
            </p:cNvPr>
            <p:cNvSpPr/>
            <p:nvPr/>
          </p:nvSpPr>
          <p:spPr>
            <a:xfrm>
              <a:off x="866618" y="3462685"/>
              <a:ext cx="4861132" cy="689123"/>
            </a:xfrm>
            <a:prstGeom prst="roundRect">
              <a:avLst/>
            </a:prstGeom>
            <a:solidFill>
              <a:srgbClr val="3254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Advisor</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 provide template resources or bespoke support to help stakeholders develop projects</a:t>
              </a:r>
            </a:p>
          </p:txBody>
        </p:sp>
        <p:sp>
          <p:nvSpPr>
            <p:cNvPr id="18" name="Oval 17">
              <a:extLst>
                <a:ext uri="{FF2B5EF4-FFF2-40B4-BE49-F238E27FC236}">
                  <a16:creationId xmlns:a16="http://schemas.microsoft.com/office/drawing/2014/main" id="{01DE9D03-6927-A48A-AEC1-DE2D2425204B}"/>
                </a:ext>
              </a:extLst>
            </p:cNvPr>
            <p:cNvSpPr>
              <a:spLocks noChangeAspect="1"/>
            </p:cNvSpPr>
            <p:nvPr/>
          </p:nvSpPr>
          <p:spPr>
            <a:xfrm>
              <a:off x="493276" y="3451531"/>
              <a:ext cx="699200" cy="700277"/>
            </a:xfrm>
            <a:prstGeom prst="ellipse">
              <a:avLst/>
            </a:prstGeom>
            <a:solidFill>
              <a:srgbClr val="32543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20" name="Rectangle: Rounded Corners 19">
              <a:extLst>
                <a:ext uri="{FF2B5EF4-FFF2-40B4-BE49-F238E27FC236}">
                  <a16:creationId xmlns:a16="http://schemas.microsoft.com/office/drawing/2014/main" id="{23AF946C-EF64-50C9-BA58-2DD9994DF79F}"/>
                </a:ext>
              </a:extLst>
            </p:cNvPr>
            <p:cNvSpPr/>
            <p:nvPr/>
          </p:nvSpPr>
          <p:spPr>
            <a:xfrm>
              <a:off x="6399740" y="1891472"/>
              <a:ext cx="4861132" cy="689123"/>
            </a:xfrm>
            <a:prstGeom prst="roundRect">
              <a:avLst/>
            </a:prstGeom>
            <a:solidFill>
              <a:srgbClr val="3254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Strategic planner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ensuring alignment with local and regional policies and strategic priorities</a:t>
              </a:r>
            </a:p>
          </p:txBody>
        </p:sp>
        <p:sp>
          <p:nvSpPr>
            <p:cNvPr id="21" name="Oval 20">
              <a:extLst>
                <a:ext uri="{FF2B5EF4-FFF2-40B4-BE49-F238E27FC236}">
                  <a16:creationId xmlns:a16="http://schemas.microsoft.com/office/drawing/2014/main" id="{361B3EC0-040E-130C-9BC2-368CFB2B51C7}"/>
                </a:ext>
              </a:extLst>
            </p:cNvPr>
            <p:cNvSpPr>
              <a:spLocks noChangeAspect="1"/>
            </p:cNvSpPr>
            <p:nvPr/>
          </p:nvSpPr>
          <p:spPr>
            <a:xfrm>
              <a:off x="6026398" y="1880318"/>
              <a:ext cx="699200" cy="700277"/>
            </a:xfrm>
            <a:prstGeom prst="ellipse">
              <a:avLst/>
            </a:prstGeom>
            <a:solidFill>
              <a:srgbClr val="32543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6</a:t>
              </a:r>
            </a:p>
          </p:txBody>
        </p:sp>
        <p:sp>
          <p:nvSpPr>
            <p:cNvPr id="23" name="Rectangle: Rounded Corners 22">
              <a:extLst>
                <a:ext uri="{FF2B5EF4-FFF2-40B4-BE49-F238E27FC236}">
                  <a16:creationId xmlns:a16="http://schemas.microsoft.com/office/drawing/2014/main" id="{2F92DFAA-3728-D20A-69DE-0DDE63A7A288}"/>
                </a:ext>
              </a:extLst>
            </p:cNvPr>
            <p:cNvSpPr/>
            <p:nvPr/>
          </p:nvSpPr>
          <p:spPr>
            <a:xfrm>
              <a:off x="6399740" y="3462686"/>
              <a:ext cx="4861132" cy="689123"/>
            </a:xfrm>
            <a:prstGeom prst="roundRect">
              <a:avLst/>
            </a:prstGeom>
            <a:solidFill>
              <a:srgbClr val="3254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Ecosystem service </a:t>
              </a:r>
              <a:r>
                <a:rPr lang="en-US" sz="1600" b="1">
                  <a:solidFill>
                    <a:prstClr val="black"/>
                  </a:solidFill>
                  <a:latin typeface="Calibri" panose="020F0502020204030204"/>
                </a:rPr>
                <a:t>b</a:t>
              </a:r>
              <a:r>
                <a:rPr kumimoji="0" lang="en-US" sz="1600" b="1" i="0" u="none" strike="noStrike" kern="1200" cap="none" spc="0" normalizeH="0" baseline="0" noProof="0" err="1">
                  <a:ln>
                    <a:noFill/>
                  </a:ln>
                  <a:solidFill>
                    <a:prstClr val="black"/>
                  </a:solidFill>
                  <a:effectLst/>
                  <a:uLnTx/>
                  <a:uFillTx/>
                  <a:latin typeface="Calibri" panose="020F0502020204030204"/>
                  <a:ea typeface="+mn-ea"/>
                  <a:cs typeface="+mn-cs"/>
                </a:rPr>
                <a:t>roker</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 –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connect projects with potential buyers to enable sales</a:t>
              </a:r>
            </a:p>
          </p:txBody>
        </p:sp>
        <p:sp>
          <p:nvSpPr>
            <p:cNvPr id="24" name="Oval 23">
              <a:extLst>
                <a:ext uri="{FF2B5EF4-FFF2-40B4-BE49-F238E27FC236}">
                  <a16:creationId xmlns:a16="http://schemas.microsoft.com/office/drawing/2014/main" id="{50EBEB98-F007-1AFB-A3FB-004327BA7B39}"/>
                </a:ext>
              </a:extLst>
            </p:cNvPr>
            <p:cNvSpPr>
              <a:spLocks noChangeAspect="1"/>
            </p:cNvSpPr>
            <p:nvPr/>
          </p:nvSpPr>
          <p:spPr>
            <a:xfrm>
              <a:off x="6026398" y="3451532"/>
              <a:ext cx="699200" cy="700277"/>
            </a:xfrm>
            <a:prstGeom prst="ellipse">
              <a:avLst/>
            </a:prstGeom>
            <a:solidFill>
              <a:srgbClr val="32543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8</a:t>
              </a:r>
            </a:p>
          </p:txBody>
        </p:sp>
        <p:sp>
          <p:nvSpPr>
            <p:cNvPr id="26" name="Rectangle: Rounded Corners 25">
              <a:extLst>
                <a:ext uri="{FF2B5EF4-FFF2-40B4-BE49-F238E27FC236}">
                  <a16:creationId xmlns:a16="http://schemas.microsoft.com/office/drawing/2014/main" id="{DC5836B9-F3EC-C411-BEC5-F925296DE074}"/>
                </a:ext>
              </a:extLst>
            </p:cNvPr>
            <p:cNvSpPr/>
            <p:nvPr/>
          </p:nvSpPr>
          <p:spPr>
            <a:xfrm>
              <a:off x="6399740" y="5033899"/>
              <a:ext cx="4861132" cy="689123"/>
            </a:xfrm>
            <a:prstGeom prst="roundRect">
              <a:avLst/>
            </a:prstGeom>
            <a:solidFill>
              <a:srgbClr val="3254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Responsible body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oversees and ensures compliance with BNG conservation covenants</a:t>
              </a:r>
            </a:p>
          </p:txBody>
        </p:sp>
        <p:sp>
          <p:nvSpPr>
            <p:cNvPr id="27" name="Oval 26">
              <a:extLst>
                <a:ext uri="{FF2B5EF4-FFF2-40B4-BE49-F238E27FC236}">
                  <a16:creationId xmlns:a16="http://schemas.microsoft.com/office/drawing/2014/main" id="{A551257F-E38A-6495-9DBA-56AD979A20A1}"/>
                </a:ext>
              </a:extLst>
            </p:cNvPr>
            <p:cNvSpPr>
              <a:spLocks noChangeAspect="1"/>
            </p:cNvSpPr>
            <p:nvPr/>
          </p:nvSpPr>
          <p:spPr>
            <a:xfrm>
              <a:off x="6026398" y="5022745"/>
              <a:ext cx="699200" cy="700277"/>
            </a:xfrm>
            <a:prstGeom prst="ellipse">
              <a:avLst/>
            </a:prstGeom>
            <a:solidFill>
              <a:srgbClr val="32543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10</a:t>
              </a:r>
            </a:p>
          </p:txBody>
        </p:sp>
        <p:sp>
          <p:nvSpPr>
            <p:cNvPr id="29" name="Rectangle: Rounded Corners 28">
              <a:extLst>
                <a:ext uri="{FF2B5EF4-FFF2-40B4-BE49-F238E27FC236}">
                  <a16:creationId xmlns:a16="http://schemas.microsoft.com/office/drawing/2014/main" id="{736ABA65-A033-9460-791B-CB7EF673B6F1}"/>
                </a:ext>
              </a:extLst>
            </p:cNvPr>
            <p:cNvSpPr/>
            <p:nvPr/>
          </p:nvSpPr>
          <p:spPr>
            <a:xfrm>
              <a:off x="866618" y="4248292"/>
              <a:ext cx="4861132" cy="689123"/>
            </a:xfrm>
            <a:prstGeom prst="roundRect">
              <a:avLst/>
            </a:prstGeom>
            <a:solidFill>
              <a:srgbClr val="3254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Aggregator/ market </a:t>
              </a:r>
              <a:r>
                <a:rPr lang="en-US" sz="1600" b="1">
                  <a:solidFill>
                    <a:prstClr val="black"/>
                  </a:solidFill>
                  <a:latin typeface="Calibri" panose="020F0502020204030204"/>
                </a:rPr>
                <a:t>c</a:t>
              </a:r>
              <a:r>
                <a:rPr kumimoji="0" lang="en-US" sz="1600" b="1" i="0" u="none" strike="noStrike" kern="1200" cap="none" spc="0" normalizeH="0" baseline="0" noProof="0" err="1">
                  <a:ln>
                    <a:noFill/>
                  </a:ln>
                  <a:solidFill>
                    <a:prstClr val="black"/>
                  </a:solidFill>
                  <a:effectLst/>
                  <a:uLnTx/>
                  <a:uFillTx/>
                  <a:latin typeface="Calibri" panose="020F0502020204030204"/>
                  <a:ea typeface="+mn-ea"/>
                  <a:cs typeface="+mn-cs"/>
                </a:rPr>
                <a:t>oordinator</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 aggregates and matches projects and plays a central funding role</a:t>
              </a:r>
            </a:p>
          </p:txBody>
        </p:sp>
        <p:sp>
          <p:nvSpPr>
            <p:cNvPr id="30" name="Oval 29">
              <a:extLst>
                <a:ext uri="{FF2B5EF4-FFF2-40B4-BE49-F238E27FC236}">
                  <a16:creationId xmlns:a16="http://schemas.microsoft.com/office/drawing/2014/main" id="{D64B16A5-9F2F-A39A-E4F4-EA589C5D5458}"/>
                </a:ext>
              </a:extLst>
            </p:cNvPr>
            <p:cNvSpPr>
              <a:spLocks noChangeAspect="1"/>
            </p:cNvSpPr>
            <p:nvPr/>
          </p:nvSpPr>
          <p:spPr>
            <a:xfrm>
              <a:off x="493276" y="4237138"/>
              <a:ext cx="699200" cy="700277"/>
            </a:xfrm>
            <a:prstGeom prst="ellipse">
              <a:avLst/>
            </a:prstGeom>
            <a:solidFill>
              <a:srgbClr val="32543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32" name="Rectangle: Rounded Corners 31">
              <a:extLst>
                <a:ext uri="{FF2B5EF4-FFF2-40B4-BE49-F238E27FC236}">
                  <a16:creationId xmlns:a16="http://schemas.microsoft.com/office/drawing/2014/main" id="{B411F756-1099-A253-347B-8B1CB0794AB7}"/>
                </a:ext>
              </a:extLst>
            </p:cNvPr>
            <p:cNvSpPr/>
            <p:nvPr/>
          </p:nvSpPr>
          <p:spPr>
            <a:xfrm>
              <a:off x="6399740" y="2677079"/>
              <a:ext cx="4861132" cy="689123"/>
            </a:xfrm>
            <a:prstGeom prst="roundRect">
              <a:avLst/>
            </a:prstGeom>
            <a:solidFill>
              <a:srgbClr val="3254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Funder/ investor –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repayable and non-repayable capital provision for natural capital projects</a:t>
              </a:r>
            </a:p>
          </p:txBody>
        </p:sp>
        <p:sp>
          <p:nvSpPr>
            <p:cNvPr id="33" name="Oval 32">
              <a:extLst>
                <a:ext uri="{FF2B5EF4-FFF2-40B4-BE49-F238E27FC236}">
                  <a16:creationId xmlns:a16="http://schemas.microsoft.com/office/drawing/2014/main" id="{E79532EE-677E-D87F-7BCC-B7DE7C918C55}"/>
                </a:ext>
              </a:extLst>
            </p:cNvPr>
            <p:cNvSpPr>
              <a:spLocks noChangeAspect="1"/>
            </p:cNvSpPr>
            <p:nvPr/>
          </p:nvSpPr>
          <p:spPr>
            <a:xfrm>
              <a:off x="6026398" y="2665925"/>
              <a:ext cx="699200" cy="700277"/>
            </a:xfrm>
            <a:prstGeom prst="ellipse">
              <a:avLst/>
            </a:prstGeom>
            <a:solidFill>
              <a:srgbClr val="32543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7</a:t>
              </a:r>
            </a:p>
          </p:txBody>
        </p:sp>
        <p:sp>
          <p:nvSpPr>
            <p:cNvPr id="35" name="Rectangle: Rounded Corners 34">
              <a:extLst>
                <a:ext uri="{FF2B5EF4-FFF2-40B4-BE49-F238E27FC236}">
                  <a16:creationId xmlns:a16="http://schemas.microsoft.com/office/drawing/2014/main" id="{1E9B285E-8E05-08BC-929B-0B2E9271BB04}"/>
                </a:ext>
              </a:extLst>
            </p:cNvPr>
            <p:cNvSpPr/>
            <p:nvPr/>
          </p:nvSpPr>
          <p:spPr>
            <a:xfrm>
              <a:off x="866618" y="5033899"/>
              <a:ext cx="4861132" cy="689123"/>
            </a:xfrm>
            <a:prstGeom prst="roundRect">
              <a:avLst/>
            </a:prstGeom>
            <a:solidFill>
              <a:srgbClr val="3254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Quality assurer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confirming integrity of nature recovery actions and vetting buyers and investors </a:t>
              </a:r>
            </a:p>
          </p:txBody>
        </p:sp>
        <p:sp>
          <p:nvSpPr>
            <p:cNvPr id="36" name="Oval 35">
              <a:extLst>
                <a:ext uri="{FF2B5EF4-FFF2-40B4-BE49-F238E27FC236}">
                  <a16:creationId xmlns:a16="http://schemas.microsoft.com/office/drawing/2014/main" id="{DAB31AF7-D492-318C-6EDC-99D5D852FE89}"/>
                </a:ext>
              </a:extLst>
            </p:cNvPr>
            <p:cNvSpPr>
              <a:spLocks noChangeAspect="1"/>
            </p:cNvSpPr>
            <p:nvPr/>
          </p:nvSpPr>
          <p:spPr>
            <a:xfrm>
              <a:off x="493276" y="5022745"/>
              <a:ext cx="699200" cy="700277"/>
            </a:xfrm>
            <a:prstGeom prst="ellipse">
              <a:avLst/>
            </a:prstGeom>
            <a:solidFill>
              <a:srgbClr val="32543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5</a:t>
              </a:r>
            </a:p>
          </p:txBody>
        </p:sp>
        <p:sp>
          <p:nvSpPr>
            <p:cNvPr id="38" name="Rectangle: Rounded Corners 37">
              <a:extLst>
                <a:ext uri="{FF2B5EF4-FFF2-40B4-BE49-F238E27FC236}">
                  <a16:creationId xmlns:a16="http://schemas.microsoft.com/office/drawing/2014/main" id="{DAD5B028-3706-6413-C942-DED8759B492B}"/>
                </a:ext>
              </a:extLst>
            </p:cNvPr>
            <p:cNvSpPr/>
            <p:nvPr/>
          </p:nvSpPr>
          <p:spPr>
            <a:xfrm>
              <a:off x="6399740" y="4248293"/>
              <a:ext cx="4861132" cy="689123"/>
            </a:xfrm>
            <a:prstGeom prst="roundRect">
              <a:avLst/>
            </a:prstGeom>
            <a:solidFill>
              <a:srgbClr val="3254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Ecosystem service </a:t>
              </a:r>
              <a:r>
                <a:rPr lang="en-US" sz="1600" b="1">
                  <a:solidFill>
                    <a:prstClr val="black"/>
                  </a:solidFill>
                  <a:latin typeface="Calibri" panose="020F0502020204030204"/>
                </a:rPr>
                <a:t>b</a:t>
              </a:r>
              <a:r>
                <a:rPr kumimoji="0" lang="en-US" sz="1600" b="1" i="0" u="none" strike="noStrike" kern="1200" cap="none" spc="0" normalizeH="0" baseline="0" noProof="0" err="1">
                  <a:ln>
                    <a:noFill/>
                  </a:ln>
                  <a:solidFill>
                    <a:prstClr val="black"/>
                  </a:solidFill>
                  <a:effectLst/>
                  <a:uLnTx/>
                  <a:uFillTx/>
                  <a:latin typeface="Calibri" panose="020F0502020204030204"/>
                  <a:ea typeface="+mn-ea"/>
                  <a:cs typeface="+mn-cs"/>
                </a:rPr>
                <a:t>uyer</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 –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purchases ecosystem services e.g., carbon credits/BNG units</a:t>
              </a:r>
            </a:p>
          </p:txBody>
        </p:sp>
        <p:sp>
          <p:nvSpPr>
            <p:cNvPr id="39" name="Oval 38">
              <a:extLst>
                <a:ext uri="{FF2B5EF4-FFF2-40B4-BE49-F238E27FC236}">
                  <a16:creationId xmlns:a16="http://schemas.microsoft.com/office/drawing/2014/main" id="{E04EA86B-28D7-34D4-3016-F1DE798C38F1}"/>
                </a:ext>
              </a:extLst>
            </p:cNvPr>
            <p:cNvSpPr>
              <a:spLocks noChangeAspect="1"/>
            </p:cNvSpPr>
            <p:nvPr/>
          </p:nvSpPr>
          <p:spPr>
            <a:xfrm>
              <a:off x="6026398" y="4237139"/>
              <a:ext cx="699200" cy="700277"/>
            </a:xfrm>
            <a:prstGeom prst="ellipse">
              <a:avLst/>
            </a:prstGeom>
            <a:solidFill>
              <a:srgbClr val="32543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9</a:t>
              </a:r>
            </a:p>
          </p:txBody>
        </p:sp>
      </p:grpSp>
      <p:sp>
        <p:nvSpPr>
          <p:cNvPr id="4" name="TextBox 3">
            <a:extLst>
              <a:ext uri="{FF2B5EF4-FFF2-40B4-BE49-F238E27FC236}">
                <a16:creationId xmlns:a16="http://schemas.microsoft.com/office/drawing/2014/main" id="{32196581-BB4A-84C6-961A-84569B132175}"/>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kern="0">
                <a:solidFill>
                  <a:prstClr val="black"/>
                </a:solidFill>
                <a:latin typeface="Aptos" panose="02110004020202020204"/>
              </a:rPr>
              <a:t>58</a:t>
            </a:r>
            <a:endParaRPr lang="en-GB" sz="1200" kern="0">
              <a:solidFill>
                <a:prstClr val="black"/>
              </a:solidFill>
              <a:latin typeface="Aptos" panose="02110004020202020204"/>
            </a:endParaRPr>
          </a:p>
        </p:txBody>
      </p:sp>
      <p:sp>
        <p:nvSpPr>
          <p:cNvPr id="3" name="TextBox 2">
            <a:extLst>
              <a:ext uri="{FF2B5EF4-FFF2-40B4-BE49-F238E27FC236}">
                <a16:creationId xmlns:a16="http://schemas.microsoft.com/office/drawing/2014/main" id="{866ACD5B-79B9-8FFE-1E0F-09C496F03F81}"/>
              </a:ext>
            </a:extLst>
          </p:cNvPr>
          <p:cNvSpPr txBox="1"/>
          <p:nvPr/>
        </p:nvSpPr>
        <p:spPr>
          <a:xfrm>
            <a:off x="408702" y="247780"/>
            <a:ext cx="11213224" cy="601255"/>
          </a:xfrm>
          <a:prstGeom prst="rect">
            <a:avLst/>
          </a:prstGeom>
          <a:noFill/>
        </p:spPr>
        <p:txBody>
          <a:bodyPr wrap="square" lIns="91440" tIns="45720" rIns="91440" bIns="45720" anchor="t">
            <a:spAutoFit/>
          </a:bodyPr>
          <a:lstStyle/>
          <a:p>
            <a:pPr>
              <a:lnSpc>
                <a:spcPct val="107000"/>
              </a:lnSpc>
              <a:defRPr/>
            </a:pPr>
            <a:r>
              <a:rPr lang="en-US" sz="3200" b="1">
                <a:solidFill>
                  <a:srgbClr val="32543D"/>
                </a:solidFill>
                <a:latin typeface="Aptos"/>
                <a:ea typeface="Calibri"/>
                <a:cs typeface="Arial"/>
              </a:rPr>
              <a:t>natural capital market infrastructure - potential roles  </a:t>
            </a:r>
          </a:p>
        </p:txBody>
      </p:sp>
    </p:spTree>
    <p:extLst>
      <p:ext uri="{BB962C8B-B14F-4D97-AF65-F5344CB8AC3E}">
        <p14:creationId xmlns:p14="http://schemas.microsoft.com/office/powerpoint/2010/main" val="16364631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6A0C3-97C4-CE39-0335-2186D34BAD68}"/>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8309D820-230A-18B9-9593-8F51B9EE8755}"/>
              </a:ext>
            </a:extLst>
          </p:cNvPr>
          <p:cNvSpPr txBox="1">
            <a:spLocks/>
          </p:cNvSpPr>
          <p:nvPr/>
        </p:nvSpPr>
        <p:spPr>
          <a:xfrm>
            <a:off x="393870" y="1030117"/>
            <a:ext cx="11511206" cy="601255"/>
          </a:xfrm>
          <a:prstGeom prst="rect">
            <a:avLst/>
          </a:prstGeom>
        </p:spPr>
        <p:txBody>
          <a:bodyPr vert="horz" lIns="91440" tIns="45720" rIns="91440" bIns="45720" rtlCol="0" anchor="t">
            <a:noAutofit/>
          </a:bodyPr>
          <a:lstStyle>
            <a:lvl1pPr marL="0" indent="0" algn="l" defTabSz="514363" rtl="0" eaLnBrk="1" latinLnBrk="0" hangingPunct="1">
              <a:lnSpc>
                <a:spcPct val="100000"/>
              </a:lnSpc>
              <a:spcBef>
                <a:spcPts val="900"/>
              </a:spcBef>
              <a:buFont typeface="Arial" panose="020B0604020202020204" pitchFamily="34" charset="0"/>
              <a:buNone/>
              <a:defRPr sz="1800" b="1" kern="1200">
                <a:solidFill>
                  <a:schemeClr val="bg2"/>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defRPr/>
            </a:pPr>
            <a:r>
              <a:rPr lang="en-GB" sz="1400">
                <a:solidFill>
                  <a:srgbClr val="1E243A"/>
                </a:solidFill>
                <a:latin typeface="Aptos" panose="020B0004020202020204" pitchFamily="34" charset="0"/>
              </a:rPr>
              <a:t>The potential roles that natural capital market infrastructure could undertake have been evaluated against 5 criteria</a:t>
            </a:r>
            <a:r>
              <a:rPr lang="en-GB" sz="1200" b="0">
                <a:solidFill>
                  <a:srgbClr val="1E243A"/>
                </a:solidFill>
                <a:latin typeface="Aptos" panose="020B0004020202020204" pitchFamily="34" charset="0"/>
              </a:rPr>
              <a:t>. </a:t>
            </a:r>
            <a:endParaRPr kumimoji="0" lang="en-GB" sz="1200" b="0" u="none" strike="noStrike" kern="1200" cap="none" spc="0" normalizeH="0" baseline="0" noProof="0">
              <a:ln>
                <a:noFill/>
              </a:ln>
              <a:solidFill>
                <a:srgbClr val="1E243A"/>
              </a:solidFill>
              <a:effectLst/>
              <a:uLnTx/>
              <a:uFillTx/>
              <a:latin typeface="Aptos" panose="020B0004020202020204" pitchFamily="34" charset="0"/>
            </a:endParaRPr>
          </a:p>
        </p:txBody>
      </p:sp>
      <p:grpSp>
        <p:nvGrpSpPr>
          <p:cNvPr id="92" name="Group 91">
            <a:extLst>
              <a:ext uri="{FF2B5EF4-FFF2-40B4-BE49-F238E27FC236}">
                <a16:creationId xmlns:a16="http://schemas.microsoft.com/office/drawing/2014/main" id="{0B7D5F28-1C66-5512-AFF2-A121998B192B}"/>
              </a:ext>
            </a:extLst>
          </p:cNvPr>
          <p:cNvGrpSpPr/>
          <p:nvPr/>
        </p:nvGrpSpPr>
        <p:grpSpPr>
          <a:xfrm>
            <a:off x="-208723" y="1661154"/>
            <a:ext cx="11343156" cy="3731984"/>
            <a:chOff x="-122659" y="1811763"/>
            <a:chExt cx="11343156" cy="3731984"/>
          </a:xfrm>
        </p:grpSpPr>
        <p:sp>
          <p:nvSpPr>
            <p:cNvPr id="70" name="TextBox 69">
              <a:extLst>
                <a:ext uri="{FF2B5EF4-FFF2-40B4-BE49-F238E27FC236}">
                  <a16:creationId xmlns:a16="http://schemas.microsoft.com/office/drawing/2014/main" id="{C0F6283F-5EFF-4AC1-4A0E-D0F00984A2E1}"/>
                </a:ext>
              </a:extLst>
            </p:cNvPr>
            <p:cNvSpPr txBox="1"/>
            <p:nvPr/>
          </p:nvSpPr>
          <p:spPr>
            <a:xfrm>
              <a:off x="3360386" y="1896279"/>
              <a:ext cx="7860111" cy="651431"/>
            </a:xfrm>
            <a:prstGeom prst="roundRect">
              <a:avLst>
                <a:gd name="adj" fmla="val 29499"/>
              </a:avLst>
            </a:prstGeom>
            <a:solidFill>
              <a:srgbClr val="32543D">
                <a:alpha val="20000"/>
              </a:srgbClr>
            </a:solidFill>
            <a:ln w="38100">
              <a:solidFill>
                <a:schemeClr val="tx1"/>
              </a:solidFill>
            </a:ln>
          </p:spPr>
          <p:txBody>
            <a:bodyPr wrap="square" lIns="36000" tIns="0" rIns="3600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E243A"/>
                  </a:solidFill>
                  <a:effectLst/>
                  <a:uLnTx/>
                  <a:uFillTx/>
                  <a:latin typeface="Calibri" panose="020F0502020204030204"/>
                  <a:ea typeface="+mn-ea"/>
                  <a:cs typeface="+mn-cs"/>
                </a:rPr>
                <a:t>How </a:t>
              </a:r>
              <a:r>
                <a:rPr kumimoji="0" lang="en-US" sz="1600" b="0" i="0" u="none" strike="noStrike" kern="1200" cap="none" spc="0" normalizeH="0" baseline="0" noProof="0">
                  <a:ln>
                    <a:noFill/>
                  </a:ln>
                  <a:solidFill>
                    <a:srgbClr val="1E243A"/>
                  </a:solidFill>
                  <a:effectLst/>
                  <a:uLnTx/>
                  <a:uFillTx/>
                  <a:latin typeface="Aptos" panose="020B0004020202020204" pitchFamily="34" charset="0"/>
                </a:rPr>
                <a:t>much</a:t>
              </a:r>
              <a:r>
                <a:rPr kumimoji="0" lang="en-US" sz="1600" b="0" i="0" u="none" strike="noStrike" kern="1200" cap="none" spc="0" normalizeH="0" baseline="0" noProof="0">
                  <a:ln>
                    <a:noFill/>
                  </a:ln>
                  <a:solidFill>
                    <a:srgbClr val="1E243A"/>
                  </a:solidFill>
                  <a:effectLst/>
                  <a:uLnTx/>
                  <a:uFillTx/>
                  <a:latin typeface="Calibri" panose="020F0502020204030204"/>
                  <a:ea typeface="+mn-ea"/>
                  <a:cs typeface="+mn-cs"/>
                </a:rPr>
                <a:t> </a:t>
              </a:r>
              <a:r>
                <a:rPr kumimoji="0" lang="en-US" sz="1600" b="1" i="0" u="none" strike="noStrike" kern="1200" cap="none" spc="0" normalizeH="0" baseline="0" noProof="0">
                  <a:ln>
                    <a:noFill/>
                  </a:ln>
                  <a:solidFill>
                    <a:srgbClr val="1E243A"/>
                  </a:solidFill>
                  <a:effectLst/>
                  <a:uLnTx/>
                  <a:uFillTx/>
                  <a:latin typeface="Calibri" panose="020F0502020204030204"/>
                  <a:ea typeface="+mn-ea"/>
                  <a:cs typeface="+mn-cs"/>
                </a:rPr>
                <a:t>demand</a:t>
              </a:r>
              <a:r>
                <a:rPr kumimoji="0" lang="en-US" sz="1600" b="0" i="0" u="none" strike="noStrike" kern="1200" cap="none" spc="0" normalizeH="0" baseline="0" noProof="0">
                  <a:ln>
                    <a:noFill/>
                  </a:ln>
                  <a:solidFill>
                    <a:srgbClr val="1E243A"/>
                  </a:solidFill>
                  <a:effectLst/>
                  <a:uLnTx/>
                  <a:uFillTx/>
                  <a:latin typeface="Calibri" panose="020F0502020204030204"/>
                  <a:ea typeface="+mn-ea"/>
                  <a:cs typeface="+mn-cs"/>
                </a:rPr>
                <a:t> is there for the role and what is the </a:t>
              </a:r>
              <a:r>
                <a:rPr kumimoji="0" lang="en-US" sz="1600" b="1" i="0" u="none" strike="noStrike" kern="1200" cap="none" spc="0" normalizeH="0" baseline="0" noProof="0">
                  <a:ln>
                    <a:noFill/>
                  </a:ln>
                  <a:solidFill>
                    <a:srgbClr val="1E243A"/>
                  </a:solidFill>
                  <a:effectLst/>
                  <a:uLnTx/>
                  <a:uFillTx/>
                  <a:latin typeface="Calibri" panose="020F0502020204030204"/>
                  <a:ea typeface="+mn-ea"/>
                  <a:cs typeface="+mn-cs"/>
                </a:rPr>
                <a:t>potential impact </a:t>
              </a:r>
              <a:r>
                <a:rPr kumimoji="0" lang="en-US" sz="1600" b="0" i="0" u="none" strike="noStrike" kern="1200" cap="none" spc="0" normalizeH="0" baseline="0" noProof="0">
                  <a:ln>
                    <a:noFill/>
                  </a:ln>
                  <a:solidFill>
                    <a:srgbClr val="1E243A"/>
                  </a:solidFill>
                  <a:effectLst/>
                  <a:uLnTx/>
                  <a:uFillTx/>
                  <a:latin typeface="Calibri" panose="020F0502020204030204"/>
                  <a:ea typeface="+mn-ea"/>
                  <a:cs typeface="+mn-cs"/>
                </a:rPr>
                <a:t>of the role?</a:t>
              </a:r>
            </a:p>
          </p:txBody>
        </p:sp>
        <p:sp>
          <p:nvSpPr>
            <p:cNvPr id="73" name="TextBox 72">
              <a:extLst>
                <a:ext uri="{FF2B5EF4-FFF2-40B4-BE49-F238E27FC236}">
                  <a16:creationId xmlns:a16="http://schemas.microsoft.com/office/drawing/2014/main" id="{722144A3-29AD-7DF3-F6CE-CBFBB99015F2}"/>
                </a:ext>
              </a:extLst>
            </p:cNvPr>
            <p:cNvSpPr txBox="1"/>
            <p:nvPr/>
          </p:nvSpPr>
          <p:spPr>
            <a:xfrm>
              <a:off x="3360390" y="4112385"/>
              <a:ext cx="7860105" cy="651431"/>
            </a:xfrm>
            <a:prstGeom prst="roundRect">
              <a:avLst>
                <a:gd name="adj" fmla="val 29499"/>
              </a:avLst>
            </a:prstGeom>
            <a:solidFill>
              <a:srgbClr val="32543D">
                <a:alpha val="20000"/>
              </a:srgbClr>
            </a:solidFill>
            <a:ln w="38100">
              <a:solidFill>
                <a:schemeClr val="tx1"/>
              </a:solidFill>
            </a:ln>
          </p:spPr>
          <p:txBody>
            <a:bodyPr wrap="square" lIns="36000" tIns="0" rIns="3600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E243A"/>
                  </a:solidFill>
                  <a:effectLst/>
                  <a:uLnTx/>
                  <a:uFillTx/>
                  <a:latin typeface="Calibri" panose="020F0502020204030204"/>
                  <a:ea typeface="+mn-ea"/>
                  <a:cs typeface="+mn-cs"/>
                </a:rPr>
                <a:t>What </a:t>
              </a:r>
              <a:r>
                <a:rPr kumimoji="0" lang="en-US" sz="1600" b="1" i="0" u="none" strike="noStrike" kern="1200" cap="none" spc="0" normalizeH="0" baseline="0" noProof="0">
                  <a:ln>
                    <a:noFill/>
                  </a:ln>
                  <a:solidFill>
                    <a:srgbClr val="1E243A"/>
                  </a:solidFill>
                  <a:effectLst/>
                  <a:uLnTx/>
                  <a:uFillTx/>
                  <a:latin typeface="Calibri" panose="020F0502020204030204"/>
                  <a:ea typeface="+mn-ea"/>
                  <a:cs typeface="+mn-cs"/>
                </a:rPr>
                <a:t>WMCA wide benefits </a:t>
              </a:r>
              <a:r>
                <a:rPr kumimoji="0" lang="en-US" sz="1600" b="0" i="0" u="none" strike="noStrike" kern="1200" cap="none" spc="0" normalizeH="0" baseline="0" noProof="0">
                  <a:ln>
                    <a:noFill/>
                  </a:ln>
                  <a:solidFill>
                    <a:srgbClr val="1E243A"/>
                  </a:solidFill>
                  <a:effectLst/>
                  <a:uLnTx/>
                  <a:uFillTx/>
                  <a:latin typeface="Calibri" panose="020F0502020204030204"/>
                  <a:ea typeface="+mn-ea"/>
                  <a:cs typeface="+mn-cs"/>
                </a:rPr>
                <a:t>could this role potentially provide?</a:t>
              </a:r>
            </a:p>
          </p:txBody>
        </p:sp>
        <p:sp>
          <p:nvSpPr>
            <p:cNvPr id="76" name="TextBox 75">
              <a:extLst>
                <a:ext uri="{FF2B5EF4-FFF2-40B4-BE49-F238E27FC236}">
                  <a16:creationId xmlns:a16="http://schemas.microsoft.com/office/drawing/2014/main" id="{C6AD7681-246E-47E1-784A-49699ACF8670}"/>
                </a:ext>
              </a:extLst>
            </p:cNvPr>
            <p:cNvSpPr txBox="1"/>
            <p:nvPr/>
          </p:nvSpPr>
          <p:spPr>
            <a:xfrm>
              <a:off x="3360386" y="2634981"/>
              <a:ext cx="7860108" cy="651431"/>
            </a:xfrm>
            <a:prstGeom prst="roundRect">
              <a:avLst>
                <a:gd name="adj" fmla="val 29499"/>
              </a:avLst>
            </a:prstGeom>
            <a:solidFill>
              <a:srgbClr val="32543D">
                <a:alpha val="20000"/>
              </a:srgbClr>
            </a:solidFill>
            <a:ln w="38100">
              <a:solidFill>
                <a:schemeClr val="tx1"/>
              </a:solidFill>
            </a:ln>
          </p:spPr>
          <p:txBody>
            <a:bodyPr wrap="square" lIns="36000" tIns="0" rIns="3600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E243A"/>
                  </a:solidFill>
                  <a:effectLst/>
                  <a:uLnTx/>
                  <a:uFillTx/>
                  <a:latin typeface="Calibri" panose="020F0502020204030204"/>
                  <a:ea typeface="+mn-ea"/>
                  <a:cs typeface="+mn-cs"/>
                </a:rPr>
                <a:t>How practical is this role for the WMCA given its </a:t>
              </a:r>
              <a:r>
                <a:rPr kumimoji="0" lang="en-US" sz="1600" b="1" i="0" u="none" strike="noStrike" kern="1200" cap="none" spc="0" normalizeH="0" baseline="0" noProof="0">
                  <a:ln>
                    <a:noFill/>
                  </a:ln>
                  <a:solidFill>
                    <a:srgbClr val="1E243A"/>
                  </a:solidFill>
                  <a:effectLst/>
                  <a:uLnTx/>
                  <a:uFillTx/>
                  <a:latin typeface="Calibri" panose="020F0502020204030204"/>
                  <a:ea typeface="+mn-ea"/>
                  <a:cs typeface="+mn-cs"/>
                </a:rPr>
                <a:t>skills, resources and networks?</a:t>
              </a:r>
            </a:p>
          </p:txBody>
        </p:sp>
        <p:sp>
          <p:nvSpPr>
            <p:cNvPr id="79" name="TextBox 78">
              <a:extLst>
                <a:ext uri="{FF2B5EF4-FFF2-40B4-BE49-F238E27FC236}">
                  <a16:creationId xmlns:a16="http://schemas.microsoft.com/office/drawing/2014/main" id="{EBB184A4-1A2A-A4D1-5D20-1E81109CD1E2}"/>
                </a:ext>
              </a:extLst>
            </p:cNvPr>
            <p:cNvSpPr txBox="1"/>
            <p:nvPr/>
          </p:nvSpPr>
          <p:spPr>
            <a:xfrm>
              <a:off x="3360387" y="3373683"/>
              <a:ext cx="7860107" cy="651431"/>
            </a:xfrm>
            <a:prstGeom prst="roundRect">
              <a:avLst>
                <a:gd name="adj" fmla="val 29499"/>
              </a:avLst>
            </a:prstGeom>
            <a:solidFill>
              <a:srgbClr val="32543D">
                <a:alpha val="20000"/>
              </a:srgbClr>
            </a:solidFill>
            <a:ln w="38100">
              <a:solidFill>
                <a:schemeClr val="tx1"/>
              </a:solidFill>
            </a:ln>
          </p:spPr>
          <p:txBody>
            <a:bodyPr wrap="square" lIns="36000" tIns="0" rIns="3600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E243A"/>
                  </a:solidFill>
                  <a:effectLst/>
                  <a:uLnTx/>
                  <a:uFillTx/>
                  <a:latin typeface="Calibri" panose="020F0502020204030204"/>
                  <a:ea typeface="+mn-ea"/>
                  <a:cs typeface="+mn-cs"/>
                </a:rPr>
                <a:t>How viable is the </a:t>
              </a:r>
              <a:r>
                <a:rPr kumimoji="0" lang="en-US" sz="1600" b="1" i="0" u="none" strike="noStrike" kern="1200" cap="none" spc="0" normalizeH="0" baseline="0" noProof="0">
                  <a:ln>
                    <a:noFill/>
                  </a:ln>
                  <a:solidFill>
                    <a:srgbClr val="1E243A"/>
                  </a:solidFill>
                  <a:effectLst/>
                  <a:uLnTx/>
                  <a:uFillTx/>
                  <a:latin typeface="Calibri" panose="020F0502020204030204"/>
                  <a:ea typeface="+mn-ea"/>
                  <a:cs typeface="+mn-cs"/>
                </a:rPr>
                <a:t>business model </a:t>
              </a:r>
              <a:r>
                <a:rPr kumimoji="0" lang="en-US" sz="1600" b="0" i="0" u="none" strike="noStrike" kern="1200" cap="none" spc="0" normalizeH="0" baseline="0" noProof="0">
                  <a:ln>
                    <a:noFill/>
                  </a:ln>
                  <a:solidFill>
                    <a:srgbClr val="1E243A"/>
                  </a:solidFill>
                  <a:effectLst/>
                  <a:uLnTx/>
                  <a:uFillTx/>
                  <a:latin typeface="Calibri" panose="020F0502020204030204"/>
                  <a:ea typeface="+mn-ea"/>
                  <a:cs typeface="+mn-cs"/>
                </a:rPr>
                <a:t>and do </a:t>
              </a:r>
              <a:r>
                <a:rPr kumimoji="0" lang="en-US" sz="1600" b="1" i="0" u="none" strike="noStrike" kern="1200" cap="none" spc="0" normalizeH="0" baseline="0" noProof="0">
                  <a:ln>
                    <a:noFill/>
                  </a:ln>
                  <a:solidFill>
                    <a:srgbClr val="1E243A"/>
                  </a:solidFill>
                  <a:effectLst/>
                  <a:uLnTx/>
                  <a:uFillTx/>
                  <a:latin typeface="Calibri" panose="020F0502020204030204"/>
                  <a:ea typeface="+mn-ea"/>
                  <a:cs typeface="+mn-cs"/>
                </a:rPr>
                <a:t>revenue streams </a:t>
              </a:r>
              <a:r>
                <a:rPr kumimoji="0" lang="en-US" sz="1600" b="0" i="0" u="none" strike="noStrike" kern="1200" cap="none" spc="0" normalizeH="0" baseline="0" noProof="0">
                  <a:ln>
                    <a:noFill/>
                  </a:ln>
                  <a:solidFill>
                    <a:srgbClr val="1E243A"/>
                  </a:solidFill>
                  <a:effectLst/>
                  <a:uLnTx/>
                  <a:uFillTx/>
                  <a:latin typeface="Calibri" panose="020F0502020204030204"/>
                  <a:ea typeface="+mn-ea"/>
                  <a:cs typeface="+mn-cs"/>
                </a:rPr>
                <a:t>exist to cover costs?</a:t>
              </a:r>
            </a:p>
          </p:txBody>
        </p:sp>
        <p:sp>
          <p:nvSpPr>
            <p:cNvPr id="82" name="TextBox 81">
              <a:extLst>
                <a:ext uri="{FF2B5EF4-FFF2-40B4-BE49-F238E27FC236}">
                  <a16:creationId xmlns:a16="http://schemas.microsoft.com/office/drawing/2014/main" id="{53DBE8B6-A7D2-F64B-9073-FFB919DD832F}"/>
                </a:ext>
              </a:extLst>
            </p:cNvPr>
            <p:cNvSpPr txBox="1"/>
            <p:nvPr/>
          </p:nvSpPr>
          <p:spPr>
            <a:xfrm>
              <a:off x="3360389" y="4851088"/>
              <a:ext cx="7860104" cy="651431"/>
            </a:xfrm>
            <a:prstGeom prst="roundRect">
              <a:avLst>
                <a:gd name="adj" fmla="val 29499"/>
              </a:avLst>
            </a:prstGeom>
            <a:solidFill>
              <a:srgbClr val="32543D">
                <a:alpha val="20000"/>
              </a:srgbClr>
            </a:solidFill>
            <a:ln w="38100">
              <a:solidFill>
                <a:schemeClr val="tx1"/>
              </a:solidFill>
            </a:ln>
          </p:spPr>
          <p:txBody>
            <a:bodyPr wrap="square" lIns="36000" tIns="0" rIns="3600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E243A"/>
                  </a:solidFill>
                  <a:effectLst/>
                  <a:uLnTx/>
                  <a:uFillTx/>
                  <a:latin typeface="Calibri" panose="020F0502020204030204"/>
                  <a:ea typeface="+mn-ea"/>
                  <a:cs typeface="+mn-cs"/>
                </a:rPr>
                <a:t>What </a:t>
              </a:r>
              <a:r>
                <a:rPr kumimoji="0" lang="en-US" sz="1600" b="1" i="0" u="none" strike="noStrike" kern="1200" cap="none" spc="0" normalizeH="0" baseline="0" noProof="0">
                  <a:ln>
                    <a:noFill/>
                  </a:ln>
                  <a:solidFill>
                    <a:srgbClr val="1E243A"/>
                  </a:solidFill>
                  <a:effectLst/>
                  <a:uLnTx/>
                  <a:uFillTx/>
                  <a:latin typeface="Calibri" panose="020F0502020204030204"/>
                  <a:ea typeface="+mn-ea"/>
                  <a:cs typeface="+mn-cs"/>
                </a:rPr>
                <a:t>risks </a:t>
              </a:r>
              <a:r>
                <a:rPr kumimoji="0" lang="en-US" sz="1600" b="0" i="0" u="none" strike="noStrike" kern="1200" cap="none" spc="0" normalizeH="0" baseline="0" noProof="0">
                  <a:ln>
                    <a:noFill/>
                  </a:ln>
                  <a:solidFill>
                    <a:srgbClr val="1E243A"/>
                  </a:solidFill>
                  <a:effectLst/>
                  <a:uLnTx/>
                  <a:uFillTx/>
                  <a:latin typeface="Calibri" panose="020F0502020204030204"/>
                  <a:ea typeface="+mn-ea"/>
                  <a:cs typeface="+mn-cs"/>
                </a:rPr>
                <a:t>exist for taking on this role and to what degree can they be </a:t>
              </a:r>
              <a:r>
                <a:rPr kumimoji="0" lang="en-US" sz="1600" b="1" i="0" u="none" strike="noStrike" kern="1200" cap="none" spc="0" normalizeH="0" baseline="0" noProof="0">
                  <a:ln>
                    <a:noFill/>
                  </a:ln>
                  <a:solidFill>
                    <a:srgbClr val="1E243A"/>
                  </a:solidFill>
                  <a:effectLst/>
                  <a:uLnTx/>
                  <a:uFillTx/>
                  <a:latin typeface="Calibri" panose="020F0502020204030204"/>
                  <a:ea typeface="+mn-ea"/>
                  <a:cs typeface="+mn-cs"/>
                </a:rPr>
                <a:t>mitigated?</a:t>
              </a:r>
            </a:p>
          </p:txBody>
        </p:sp>
        <p:pic>
          <p:nvPicPr>
            <p:cNvPr id="67" name="Content Placeholder 9" descr="Cycle with people outline">
              <a:extLst>
                <a:ext uri="{FF2B5EF4-FFF2-40B4-BE49-F238E27FC236}">
                  <a16:creationId xmlns:a16="http://schemas.microsoft.com/office/drawing/2014/main" id="{23825C50-5899-854F-306F-A5CBD268CF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29" y="2578091"/>
              <a:ext cx="684000" cy="684000"/>
            </a:xfrm>
          </p:spPr>
        </p:pic>
        <p:sp>
          <p:nvSpPr>
            <p:cNvPr id="69" name="TextBox 68">
              <a:extLst>
                <a:ext uri="{FF2B5EF4-FFF2-40B4-BE49-F238E27FC236}">
                  <a16:creationId xmlns:a16="http://schemas.microsoft.com/office/drawing/2014/main" id="{FFADDF91-E437-2712-2BF9-227F84582C87}"/>
                </a:ext>
              </a:extLst>
            </p:cNvPr>
            <p:cNvSpPr txBox="1"/>
            <p:nvPr/>
          </p:nvSpPr>
          <p:spPr>
            <a:xfrm>
              <a:off x="1222298" y="1896279"/>
              <a:ext cx="2253454" cy="651431"/>
            </a:xfrm>
            <a:prstGeom prst="roundRect">
              <a:avLst>
                <a:gd name="adj" fmla="val 29499"/>
              </a:avLst>
            </a:prstGeom>
            <a:solidFill>
              <a:srgbClr val="32543D"/>
            </a:solidFill>
            <a:ln w="38100">
              <a:solidFill>
                <a:schemeClr val="tx1"/>
              </a:solidFill>
            </a:ln>
          </p:spPr>
          <p:txBody>
            <a:bodyPr vert="horz" wrap="square" lIns="36000" tIns="0" rIns="3600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Need</a:t>
              </a:r>
            </a:p>
          </p:txBody>
        </p:sp>
        <p:sp>
          <p:nvSpPr>
            <p:cNvPr id="72" name="TextBox 71">
              <a:extLst>
                <a:ext uri="{FF2B5EF4-FFF2-40B4-BE49-F238E27FC236}">
                  <a16:creationId xmlns:a16="http://schemas.microsoft.com/office/drawing/2014/main" id="{AC7FEE20-8233-3C91-780A-AF7E9E4B56E2}"/>
                </a:ext>
              </a:extLst>
            </p:cNvPr>
            <p:cNvSpPr txBox="1"/>
            <p:nvPr/>
          </p:nvSpPr>
          <p:spPr>
            <a:xfrm>
              <a:off x="1222298" y="4112385"/>
              <a:ext cx="2253454" cy="651431"/>
            </a:xfrm>
            <a:prstGeom prst="roundRect">
              <a:avLst>
                <a:gd name="adj" fmla="val 29499"/>
              </a:avLst>
            </a:prstGeom>
            <a:solidFill>
              <a:srgbClr val="32543D"/>
            </a:solidFill>
            <a:ln w="38100">
              <a:solidFill>
                <a:schemeClr val="tx1"/>
              </a:solidFill>
            </a:ln>
          </p:spPr>
          <p:txBody>
            <a:bodyPr vert="horz" wrap="square" lIns="36000" tIns="0" rIns="3600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Opportunity for scale</a:t>
              </a:r>
            </a:p>
          </p:txBody>
        </p:sp>
        <p:sp>
          <p:nvSpPr>
            <p:cNvPr id="75" name="TextBox 74">
              <a:extLst>
                <a:ext uri="{FF2B5EF4-FFF2-40B4-BE49-F238E27FC236}">
                  <a16:creationId xmlns:a16="http://schemas.microsoft.com/office/drawing/2014/main" id="{8B8E18EF-CEE8-033A-4DC8-1DBFD2A456CE}"/>
                </a:ext>
              </a:extLst>
            </p:cNvPr>
            <p:cNvSpPr txBox="1"/>
            <p:nvPr/>
          </p:nvSpPr>
          <p:spPr>
            <a:xfrm>
              <a:off x="1222298" y="2634981"/>
              <a:ext cx="2253454" cy="651431"/>
            </a:xfrm>
            <a:prstGeom prst="roundRect">
              <a:avLst>
                <a:gd name="adj" fmla="val 29499"/>
              </a:avLst>
            </a:prstGeom>
            <a:solidFill>
              <a:srgbClr val="32543D"/>
            </a:solidFill>
            <a:ln w="38100">
              <a:solidFill>
                <a:schemeClr val="tx1"/>
              </a:solidFill>
            </a:ln>
          </p:spPr>
          <p:txBody>
            <a:bodyPr vert="horz" wrap="square" lIns="36000" tIns="0" rIns="3600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Technical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feasibility</a:t>
              </a:r>
            </a:p>
          </p:txBody>
        </p:sp>
        <p:sp>
          <p:nvSpPr>
            <p:cNvPr id="78" name="TextBox 77">
              <a:extLst>
                <a:ext uri="{FF2B5EF4-FFF2-40B4-BE49-F238E27FC236}">
                  <a16:creationId xmlns:a16="http://schemas.microsoft.com/office/drawing/2014/main" id="{4D47BBE6-5CD9-C936-95F8-0F8D1A4DCF76}"/>
                </a:ext>
              </a:extLst>
            </p:cNvPr>
            <p:cNvSpPr txBox="1"/>
            <p:nvPr/>
          </p:nvSpPr>
          <p:spPr>
            <a:xfrm>
              <a:off x="1222298" y="3373683"/>
              <a:ext cx="2253454" cy="651431"/>
            </a:xfrm>
            <a:prstGeom prst="roundRect">
              <a:avLst>
                <a:gd name="adj" fmla="val 29499"/>
              </a:avLst>
            </a:prstGeom>
            <a:solidFill>
              <a:srgbClr val="32543D"/>
            </a:solidFill>
            <a:ln w="38100">
              <a:solidFill>
                <a:schemeClr val="tx1"/>
              </a:solidFill>
            </a:ln>
          </p:spPr>
          <p:txBody>
            <a:bodyPr vert="horz" wrap="square" lIns="36000" tIns="0" rIns="3600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Cost </a:t>
              </a:r>
              <a:r>
                <a:rPr lang="en-US" sz="1600" b="1">
                  <a:solidFill>
                    <a:prstClr val="white"/>
                  </a:solidFill>
                  <a:latin typeface="Calibri" panose="020F0502020204030204"/>
                </a:rPr>
                <a:t>and c</a:t>
              </a:r>
              <a:r>
                <a:rPr kumimoji="0" lang="en-US" sz="1600" b="1" i="0" u="none" strike="noStrike" kern="1200" cap="none" spc="0" normalizeH="0" baseline="0" noProof="0" err="1">
                  <a:ln>
                    <a:noFill/>
                  </a:ln>
                  <a:solidFill>
                    <a:prstClr val="white"/>
                  </a:solidFill>
                  <a:effectLst/>
                  <a:uLnTx/>
                  <a:uFillTx/>
                  <a:latin typeface="Calibri" panose="020F0502020204030204"/>
                  <a:ea typeface="+mn-ea"/>
                  <a:cs typeface="+mn-cs"/>
                </a:rPr>
                <a:t>ommercial</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 opportunity</a:t>
              </a:r>
            </a:p>
          </p:txBody>
        </p:sp>
        <p:sp>
          <p:nvSpPr>
            <p:cNvPr id="81" name="TextBox 80">
              <a:extLst>
                <a:ext uri="{FF2B5EF4-FFF2-40B4-BE49-F238E27FC236}">
                  <a16:creationId xmlns:a16="http://schemas.microsoft.com/office/drawing/2014/main" id="{F5D58396-0968-F286-2AF2-F2BD7EBE3230}"/>
                </a:ext>
              </a:extLst>
            </p:cNvPr>
            <p:cNvSpPr txBox="1"/>
            <p:nvPr/>
          </p:nvSpPr>
          <p:spPr>
            <a:xfrm>
              <a:off x="1222298" y="4851088"/>
              <a:ext cx="2253454" cy="651431"/>
            </a:xfrm>
            <a:prstGeom prst="roundRect">
              <a:avLst>
                <a:gd name="adj" fmla="val 29499"/>
              </a:avLst>
            </a:prstGeom>
            <a:solidFill>
              <a:srgbClr val="32543D"/>
            </a:solidFill>
            <a:ln w="38100">
              <a:solidFill>
                <a:schemeClr val="tx1"/>
              </a:solidFill>
            </a:ln>
          </p:spPr>
          <p:txBody>
            <a:bodyPr vert="horz" wrap="square" lIns="36000" tIns="0" rIns="3600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Risk for WMCA</a:t>
              </a:r>
            </a:p>
          </p:txBody>
        </p:sp>
        <p:pic>
          <p:nvPicPr>
            <p:cNvPr id="83" name="Graphic 82" descr="Coins outline">
              <a:extLst>
                <a:ext uri="{FF2B5EF4-FFF2-40B4-BE49-F238E27FC236}">
                  <a16:creationId xmlns:a16="http://schemas.microsoft.com/office/drawing/2014/main" id="{63B8F6C0-5406-0765-379F-C50ECCBF9B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229" y="3323921"/>
              <a:ext cx="684000" cy="684000"/>
            </a:xfrm>
            <a:prstGeom prst="rect">
              <a:avLst/>
            </a:prstGeom>
          </p:spPr>
        </p:pic>
        <p:pic>
          <p:nvPicPr>
            <p:cNvPr id="84" name="Graphic 83" descr="Warning outline">
              <a:extLst>
                <a:ext uri="{FF2B5EF4-FFF2-40B4-BE49-F238E27FC236}">
                  <a16:creationId xmlns:a16="http://schemas.microsoft.com/office/drawing/2014/main" id="{D7FF58D2-95CA-E218-AF5D-9B8D2F2CA9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229" y="4859747"/>
              <a:ext cx="684000" cy="684000"/>
            </a:xfrm>
            <a:prstGeom prst="rect">
              <a:avLst/>
            </a:prstGeom>
          </p:spPr>
        </p:pic>
        <p:pic>
          <p:nvPicPr>
            <p:cNvPr id="85" name="Graphic 84" descr="Ruler outline">
              <a:extLst>
                <a:ext uri="{FF2B5EF4-FFF2-40B4-BE49-F238E27FC236}">
                  <a16:creationId xmlns:a16="http://schemas.microsoft.com/office/drawing/2014/main" id="{9302E23A-16CC-1A09-6066-2536ECED99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9229" y="4092627"/>
              <a:ext cx="684000" cy="684000"/>
            </a:xfrm>
            <a:prstGeom prst="rect">
              <a:avLst/>
            </a:prstGeom>
          </p:spPr>
        </p:pic>
        <p:pic>
          <p:nvPicPr>
            <p:cNvPr id="86" name="Graphic 85" descr="Open hand with plant outline">
              <a:extLst>
                <a:ext uri="{FF2B5EF4-FFF2-40B4-BE49-F238E27FC236}">
                  <a16:creationId xmlns:a16="http://schemas.microsoft.com/office/drawing/2014/main" id="{3DFFA623-5BA6-88FA-92C9-0EF5FE3A453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9229" y="1811763"/>
              <a:ext cx="684000" cy="684000"/>
            </a:xfrm>
            <a:prstGeom prst="rect">
              <a:avLst/>
            </a:prstGeom>
          </p:spPr>
        </p:pic>
        <p:pic>
          <p:nvPicPr>
            <p:cNvPr id="88" name="Content Placeholder 9" descr="Cycle with people outline">
              <a:extLst>
                <a:ext uri="{FF2B5EF4-FFF2-40B4-BE49-F238E27FC236}">
                  <a16:creationId xmlns:a16="http://schemas.microsoft.com/office/drawing/2014/main" id="{8C765D1F-F602-6433-F5AB-E99D978A8F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875" y="2580836"/>
              <a:ext cx="684000" cy="684000"/>
            </a:xfrm>
          </p:spPr>
        </p:pic>
        <p:pic>
          <p:nvPicPr>
            <p:cNvPr id="89" name="Content Placeholder 9" descr="Cycle with people outline">
              <a:extLst>
                <a:ext uri="{FF2B5EF4-FFF2-40B4-BE49-F238E27FC236}">
                  <a16:creationId xmlns:a16="http://schemas.microsoft.com/office/drawing/2014/main" id="{5C87511E-01F7-5CD5-58E0-0C0D5E86A6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659" y="2545697"/>
              <a:ext cx="684000" cy="684000"/>
            </a:xfrm>
          </p:spPr>
        </p:pic>
        <p:pic>
          <p:nvPicPr>
            <p:cNvPr id="91" name="Picture 90">
              <a:extLst>
                <a:ext uri="{FF2B5EF4-FFF2-40B4-BE49-F238E27FC236}">
                  <a16:creationId xmlns:a16="http://schemas.microsoft.com/office/drawing/2014/main" id="{30621CA6-5A28-8FB6-8625-2B1B34823457}"/>
                </a:ext>
              </a:extLst>
            </p:cNvPr>
            <p:cNvPicPr>
              <a:picLocks noChangeAspect="1"/>
            </p:cNvPicPr>
            <p:nvPr/>
          </p:nvPicPr>
          <p:blipFill>
            <a:blip r:embed="rId13"/>
            <a:stretch>
              <a:fillRect/>
            </a:stretch>
          </p:blipFill>
          <p:spPr>
            <a:xfrm>
              <a:off x="473398" y="2608957"/>
              <a:ext cx="684000" cy="653373"/>
            </a:xfrm>
            <a:prstGeom prst="rect">
              <a:avLst/>
            </a:prstGeom>
          </p:spPr>
        </p:pic>
      </p:grpSp>
      <p:sp>
        <p:nvSpPr>
          <p:cNvPr id="4" name="TextBox 3">
            <a:extLst>
              <a:ext uri="{FF2B5EF4-FFF2-40B4-BE49-F238E27FC236}">
                <a16:creationId xmlns:a16="http://schemas.microsoft.com/office/drawing/2014/main" id="{861A68D5-016C-7AA3-73C2-6D1B486534CD}"/>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kern="0">
                <a:solidFill>
                  <a:prstClr val="black"/>
                </a:solidFill>
                <a:latin typeface="Aptos" panose="02110004020202020204"/>
              </a:rPr>
              <a:t>59</a:t>
            </a:r>
            <a:endParaRPr lang="en-GB" sz="1200" kern="0">
              <a:solidFill>
                <a:prstClr val="black"/>
              </a:solidFill>
              <a:latin typeface="Aptos" panose="02110004020202020204"/>
            </a:endParaRPr>
          </a:p>
        </p:txBody>
      </p:sp>
      <p:sp>
        <p:nvSpPr>
          <p:cNvPr id="3" name="TextBox 2">
            <a:extLst>
              <a:ext uri="{FF2B5EF4-FFF2-40B4-BE49-F238E27FC236}">
                <a16:creationId xmlns:a16="http://schemas.microsoft.com/office/drawing/2014/main" id="{9A7B6917-F3D2-279C-481A-302E50743D66}"/>
              </a:ext>
            </a:extLst>
          </p:cNvPr>
          <p:cNvSpPr txBox="1"/>
          <p:nvPr/>
        </p:nvSpPr>
        <p:spPr>
          <a:xfrm>
            <a:off x="408702" y="247780"/>
            <a:ext cx="11213224" cy="601255"/>
          </a:xfrm>
          <a:prstGeom prst="rect">
            <a:avLst/>
          </a:prstGeom>
          <a:noFill/>
        </p:spPr>
        <p:txBody>
          <a:bodyPr wrap="square" lIns="91440" tIns="45720" rIns="91440" bIns="45720" anchor="t">
            <a:spAutoFit/>
          </a:bodyPr>
          <a:lstStyle/>
          <a:p>
            <a:pPr>
              <a:lnSpc>
                <a:spcPct val="107000"/>
              </a:lnSpc>
              <a:defRPr/>
            </a:pPr>
            <a:r>
              <a:rPr lang="en-US" sz="3200" b="1">
                <a:solidFill>
                  <a:srgbClr val="32543D"/>
                </a:solidFill>
                <a:latin typeface="Aptos"/>
                <a:ea typeface="Calibri"/>
                <a:cs typeface="Arial"/>
              </a:rPr>
              <a:t>Assessment criteria  </a:t>
            </a:r>
          </a:p>
        </p:txBody>
      </p:sp>
    </p:spTree>
    <p:extLst>
      <p:ext uri="{BB962C8B-B14F-4D97-AF65-F5344CB8AC3E}">
        <p14:creationId xmlns:p14="http://schemas.microsoft.com/office/powerpoint/2010/main" val="2134872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ADB60B-4E69-1873-76A0-763B39D3DA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ACE3F-6403-0907-B775-265AB80FF565}"/>
              </a:ext>
            </a:extLst>
          </p:cNvPr>
          <p:cNvSpPr>
            <a:spLocks noGrp="1"/>
          </p:cNvSpPr>
          <p:nvPr>
            <p:ph idx="1"/>
          </p:nvPr>
        </p:nvSpPr>
        <p:spPr>
          <a:xfrm>
            <a:off x="838200" y="2434201"/>
            <a:ext cx="3822189" cy="3742762"/>
          </a:xfrm>
        </p:spPr>
        <p:txBody>
          <a:bodyPr>
            <a:normAutofit/>
          </a:bodyPr>
          <a:lstStyle/>
          <a:p>
            <a:endParaRPr lang="en-GB" sz="2000"/>
          </a:p>
          <a:p>
            <a:endParaRPr lang="en-GB" sz="2000"/>
          </a:p>
        </p:txBody>
      </p:sp>
      <p:sp>
        <p:nvSpPr>
          <p:cNvPr id="13" name="Content Placeholder 6">
            <a:extLst>
              <a:ext uri="{FF2B5EF4-FFF2-40B4-BE49-F238E27FC236}">
                <a16:creationId xmlns:a16="http://schemas.microsoft.com/office/drawing/2014/main" id="{25E13DDD-2887-5EFF-545B-940F61C8D8B5}"/>
              </a:ext>
            </a:extLst>
          </p:cNvPr>
          <p:cNvSpPr txBox="1">
            <a:spLocks/>
          </p:cNvSpPr>
          <p:nvPr/>
        </p:nvSpPr>
        <p:spPr>
          <a:xfrm>
            <a:off x="482486" y="1004663"/>
            <a:ext cx="5327931" cy="55927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200">
                <a:latin typeface="Aptos"/>
                <a:cs typeface="Arial"/>
              </a:rPr>
              <a:t>The role of the West Midlands Combined Authority (WMCA) is to deliver a more prosperous and better-connected region which is fairer, greener and healthier. Achieving these ambitions requires an economic model for inclusive growth measured not only by how fast or aggressive it is, but also by how well it is shared equitably across the whole population and by the social and environmental outcomes it delivers. </a:t>
            </a:r>
          </a:p>
          <a:p>
            <a:pPr marL="0" indent="0" algn="just">
              <a:buNone/>
            </a:pPr>
            <a:r>
              <a:rPr lang="en-US" sz="1200">
                <a:latin typeface="Aptos"/>
                <a:cs typeface="Arial"/>
              </a:rPr>
              <a:t>The stock of natural capital assets in the WMCA region, including our waterways, trees, nature reserves and parks, provide social and economic benefits valued at over £600 million per year. These ecosystem services include flood mitigation, carbon capture, urban cooling, recreation, and improved health and wellbeing.</a:t>
            </a:r>
          </a:p>
          <a:p>
            <a:pPr marL="0" indent="0" algn="just">
              <a:buNone/>
            </a:pPr>
            <a:r>
              <a:rPr lang="en-US" sz="1200">
                <a:latin typeface="Aptos"/>
                <a:cs typeface="Arial"/>
              </a:rPr>
              <a:t>The DEFRA-funded Local Investment in Natural Capital (LINC) programme has provided the critical first step in implementing the system-level change and market intervention needed to build a nature-positive economy for the region by 2030. The LINC programme requires the WMCA to commit to being in a state of readiness to access and bring in local/regional investment at a strategic level through the establishment of a pipeline of projects and a vehicle or mechanism to direct investment to local natural capital priorities. </a:t>
            </a:r>
          </a:p>
          <a:p>
            <a:pPr marL="0" indent="0" algn="just">
              <a:buNone/>
            </a:pPr>
            <a:r>
              <a:rPr lang="en-US" sz="1200">
                <a:latin typeface="Aptos"/>
                <a:cs typeface="Arial"/>
              </a:rPr>
              <a:t>The outputs delivered, and lessons learnt so far, demonstrate a potential to generate £35 million in revenue from sales </a:t>
            </a:r>
            <a:r>
              <a:rPr lang="en-US" sz="1200">
                <a:cs typeface="Arial"/>
              </a:rPr>
              <a:t>of Biodiversity Net Gain (BNG) </a:t>
            </a:r>
            <a:r>
              <a:rPr lang="en-US" sz="1200">
                <a:latin typeface="Aptos"/>
                <a:cs typeface="Arial"/>
              </a:rPr>
              <a:t>units from just 7 local authority pilot sites. Key outputs from phase 1 include:</a:t>
            </a:r>
          </a:p>
          <a:p>
            <a:pPr algn="just"/>
            <a:r>
              <a:rPr lang="en-US" sz="1200">
                <a:latin typeface="Aptos"/>
                <a:cs typeface="Arial"/>
              </a:rPr>
              <a:t>a natural capital pipeline of over 200 stakeholder projects</a:t>
            </a:r>
          </a:p>
          <a:p>
            <a:pPr algn="just"/>
            <a:r>
              <a:rPr lang="en-US" sz="1200">
                <a:latin typeface="Aptos"/>
                <a:cs typeface="Arial"/>
              </a:rPr>
              <a:t>a beta-version market-facing platform to attract investment and funding</a:t>
            </a:r>
          </a:p>
          <a:p>
            <a:pPr algn="just"/>
            <a:r>
              <a:rPr lang="en-US" sz="1200">
                <a:latin typeface="Aptos"/>
                <a:cs typeface="Arial"/>
              </a:rPr>
              <a:t>financial modelling for a regional approach to delivering BNG</a:t>
            </a:r>
          </a:p>
          <a:p>
            <a:pPr algn="just"/>
            <a:r>
              <a:rPr lang="en-US" sz="1200">
                <a:latin typeface="Aptos"/>
                <a:cs typeface="Arial"/>
              </a:rPr>
              <a:t>case studies, economic assessments and market research</a:t>
            </a:r>
          </a:p>
          <a:p>
            <a:pPr marL="0" indent="0" algn="just">
              <a:buFont typeface="Arial" panose="020B0604020202020204" pitchFamily="34" charset="0"/>
              <a:buNone/>
            </a:pPr>
            <a:endParaRPr lang="en-GB" sz="1100">
              <a:latin typeface="Aptos" panose="020B0004020202020204" pitchFamily="34" charset="0"/>
              <a:cs typeface="Arial"/>
            </a:endParaRPr>
          </a:p>
        </p:txBody>
      </p:sp>
      <p:sp>
        <p:nvSpPr>
          <p:cNvPr id="14" name="Title 1">
            <a:extLst>
              <a:ext uri="{FF2B5EF4-FFF2-40B4-BE49-F238E27FC236}">
                <a16:creationId xmlns:a16="http://schemas.microsoft.com/office/drawing/2014/main" id="{979A1D47-8265-F2CD-05AB-5BD8155556D0}"/>
              </a:ext>
            </a:extLst>
          </p:cNvPr>
          <p:cNvSpPr txBox="1">
            <a:spLocks/>
          </p:cNvSpPr>
          <p:nvPr/>
        </p:nvSpPr>
        <p:spPr>
          <a:xfrm>
            <a:off x="409322" y="243744"/>
            <a:ext cx="5327931" cy="565459"/>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32543D"/>
                </a:solidFill>
              </a:rPr>
              <a:t>Executive summary</a:t>
            </a:r>
            <a:endParaRPr lang="en-GB" sz="4000" b="1">
              <a:solidFill>
                <a:srgbClr val="007976"/>
              </a:solidFill>
            </a:endParaRPr>
          </a:p>
        </p:txBody>
      </p:sp>
      <p:sp>
        <p:nvSpPr>
          <p:cNvPr id="15" name="Content Placeholder 6">
            <a:extLst>
              <a:ext uri="{FF2B5EF4-FFF2-40B4-BE49-F238E27FC236}">
                <a16:creationId xmlns:a16="http://schemas.microsoft.com/office/drawing/2014/main" id="{FBFD04BB-5DD3-1E40-5918-CC18F9592DEC}"/>
              </a:ext>
            </a:extLst>
          </p:cNvPr>
          <p:cNvSpPr txBox="1">
            <a:spLocks/>
          </p:cNvSpPr>
          <p:nvPr/>
        </p:nvSpPr>
        <p:spPr>
          <a:xfrm>
            <a:off x="6166131" y="1004663"/>
            <a:ext cx="5327931" cy="5553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200">
                <a:latin typeface="Aptos" panose="020B0004020202020204" pitchFamily="34" charset="0"/>
                <a:cs typeface="Arial"/>
              </a:rPr>
              <a:t>Strategic engagement with our regional partners has been a core pillar of the LINC programme. Over 100 workshops, webinars, and events have enabled a collective </a:t>
            </a:r>
            <a:r>
              <a:rPr lang="en-US" sz="1200" err="1">
                <a:latin typeface="Aptos" panose="020B0004020202020204" pitchFamily="34" charset="0"/>
                <a:cs typeface="Arial"/>
              </a:rPr>
              <a:t>endeavour</a:t>
            </a:r>
            <a:r>
              <a:rPr lang="en-US" sz="1200">
                <a:latin typeface="Aptos" panose="020B0004020202020204" pitchFamily="34" charset="0"/>
                <a:cs typeface="Arial"/>
              </a:rPr>
              <a:t> at a regional scale, to deliver local priorities and address the challenges identified by government and articulated in the Green Finance Strategy (2003). </a:t>
            </a:r>
          </a:p>
          <a:p>
            <a:pPr marL="0" indent="0" algn="just">
              <a:buFont typeface="Arial" panose="020B0604020202020204" pitchFamily="34" charset="0"/>
              <a:buNone/>
            </a:pPr>
            <a:r>
              <a:rPr lang="en-US" sz="1200">
                <a:latin typeface="Aptos" panose="020B0004020202020204" pitchFamily="34" charset="0"/>
                <a:cs typeface="Arial"/>
              </a:rPr>
              <a:t>The WMCA is one of 48 ‘Responsible Authorities’ across England producing a Local Nature Recovery Strategy (LNRS); a statutory requirement through the Environment Act 2021. The LINC programme will provide the mechanisms to fund and deliver the priority actions identified in the West Midlands LNRS. </a:t>
            </a:r>
          </a:p>
          <a:p>
            <a:pPr marL="0" indent="0" algn="just">
              <a:buFont typeface="Arial" panose="020B0604020202020204" pitchFamily="34" charset="0"/>
              <a:buNone/>
            </a:pPr>
            <a:r>
              <a:rPr lang="en-US" sz="1200">
                <a:latin typeface="Aptos" panose="020B0004020202020204" pitchFamily="34" charset="0"/>
                <a:cs typeface="Arial"/>
              </a:rPr>
              <a:t>By working at a regional level, the WMCA’s ambition has been to increase the scale and range of investment propositions, enhance strategic coherence, de-risk across a portfolio of projects, increase market confidence, and provide a single point of entry for investment to improve green and blue infrastructure in and around our towns and cities.</a:t>
            </a:r>
          </a:p>
          <a:p>
            <a:pPr marL="0" indent="0" algn="just">
              <a:buFont typeface="Arial" panose="020B0604020202020204" pitchFamily="34" charset="0"/>
              <a:buNone/>
            </a:pPr>
            <a:r>
              <a:rPr lang="en-US" sz="1200">
                <a:latin typeface="Aptos" panose="020B0004020202020204" pitchFamily="34" charset="0"/>
                <a:cs typeface="Arial"/>
              </a:rPr>
              <a:t>Looking ahead to 2030, WMCA will continue to work with government and regional stakeholders to build a sustainable funding ecosystem and the regional market infrastructure which will unlock private and public sector investment and funding to:</a:t>
            </a:r>
          </a:p>
          <a:p>
            <a:pPr algn="just"/>
            <a:r>
              <a:rPr lang="en-US" sz="1200">
                <a:latin typeface="Aptos" panose="020B0004020202020204" pitchFamily="34" charset="0"/>
                <a:cs typeface="Arial"/>
              </a:rPr>
              <a:t>support inclusive growth and the green economy</a:t>
            </a:r>
          </a:p>
          <a:p>
            <a:pPr algn="just"/>
            <a:r>
              <a:rPr lang="en-US" sz="1200">
                <a:latin typeface="Aptos" panose="020B0004020202020204" pitchFamily="34" charset="0"/>
                <a:cs typeface="Arial"/>
              </a:rPr>
              <a:t>increase opportunities for green and blue infrastructure to deliver net zero targets, and provide climate mitigation and adaptation</a:t>
            </a:r>
          </a:p>
          <a:p>
            <a:pPr algn="just"/>
            <a:r>
              <a:rPr lang="en-US" sz="1200">
                <a:latin typeface="Aptos" panose="020B0004020202020204" pitchFamily="34" charset="0"/>
                <a:cs typeface="Arial"/>
              </a:rPr>
              <a:t>deliver place-based improvements in our towns and cities</a:t>
            </a:r>
          </a:p>
          <a:p>
            <a:pPr algn="just"/>
            <a:r>
              <a:rPr lang="en-US" sz="1200">
                <a:latin typeface="Aptos" panose="020B0004020202020204" pitchFamily="34" charset="0"/>
                <a:cs typeface="Arial"/>
              </a:rPr>
              <a:t>improve health and wellbeing through accessible greenspace</a:t>
            </a:r>
          </a:p>
          <a:p>
            <a:pPr algn="just"/>
            <a:r>
              <a:rPr lang="en-US" sz="1200">
                <a:latin typeface="Aptos" panose="020B0004020202020204" pitchFamily="34" charset="0"/>
                <a:cs typeface="Arial"/>
              </a:rPr>
              <a:t>support delivery of the West Midlands Local Nature Recovery Strategy</a:t>
            </a:r>
          </a:p>
          <a:p>
            <a:pPr marL="0" indent="0" algn="just">
              <a:buFont typeface="Arial" panose="020B0604020202020204" pitchFamily="34" charset="0"/>
              <a:buNone/>
            </a:pPr>
            <a:r>
              <a:rPr lang="en-US" sz="1100">
                <a:latin typeface="Aptos" panose="020B0004020202020204" pitchFamily="34" charset="0"/>
                <a:cs typeface="Arial"/>
              </a:rPr>
              <a:t>​</a:t>
            </a:r>
            <a:endParaRPr lang="en-GB" sz="1100">
              <a:latin typeface="Aptos" panose="020B0004020202020204" pitchFamily="34" charset="0"/>
              <a:cs typeface="Arial"/>
            </a:endParaRPr>
          </a:p>
        </p:txBody>
      </p:sp>
      <p:sp>
        <p:nvSpPr>
          <p:cNvPr id="4" name="TextBox 3">
            <a:extLst>
              <a:ext uri="{FF2B5EF4-FFF2-40B4-BE49-F238E27FC236}">
                <a16:creationId xmlns:a16="http://schemas.microsoft.com/office/drawing/2014/main" id="{B3972D46-27A2-2833-C061-47BBB115B200}"/>
              </a:ext>
            </a:extLst>
          </p:cNvPr>
          <p:cNvSpPr txBox="1"/>
          <p:nvPr/>
        </p:nvSpPr>
        <p:spPr>
          <a:xfrm>
            <a:off x="167640" y="6365240"/>
            <a:ext cx="3200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6</a:t>
            </a:r>
            <a:endParaRPr lang="en-GB" sz="1200"/>
          </a:p>
        </p:txBody>
      </p:sp>
    </p:spTree>
    <p:extLst>
      <p:ext uri="{BB962C8B-B14F-4D97-AF65-F5344CB8AC3E}">
        <p14:creationId xmlns:p14="http://schemas.microsoft.com/office/powerpoint/2010/main" val="834531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4C49F-C94B-6BB4-39D5-7B7750902E7F}"/>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AF51AD24-D720-BCBF-89C8-7FE787B0BC08}"/>
              </a:ext>
            </a:extLst>
          </p:cNvPr>
          <p:cNvSpPr txBox="1">
            <a:spLocks/>
          </p:cNvSpPr>
          <p:nvPr/>
        </p:nvSpPr>
        <p:spPr>
          <a:xfrm>
            <a:off x="408701" y="984729"/>
            <a:ext cx="11511206" cy="601255"/>
          </a:xfrm>
          <a:prstGeom prst="rect">
            <a:avLst/>
          </a:prstGeom>
        </p:spPr>
        <p:txBody>
          <a:bodyPr vert="horz" lIns="91440" tIns="45720" rIns="91440" bIns="45720" rtlCol="0" anchor="t">
            <a:noAutofit/>
          </a:bodyPr>
          <a:lstStyle>
            <a:lvl1pPr marL="0" indent="0" algn="l" defTabSz="514363" rtl="0" eaLnBrk="1" latinLnBrk="0" hangingPunct="1">
              <a:lnSpc>
                <a:spcPct val="100000"/>
              </a:lnSpc>
              <a:spcBef>
                <a:spcPts val="900"/>
              </a:spcBef>
              <a:buFont typeface="Arial" panose="020B0604020202020204" pitchFamily="34" charset="0"/>
              <a:buNone/>
              <a:defRPr sz="1800" b="1" kern="1200">
                <a:solidFill>
                  <a:schemeClr val="bg2"/>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defRPr/>
            </a:pPr>
            <a:r>
              <a:rPr lang="en-GB" sz="1200" b="0">
                <a:solidFill>
                  <a:srgbClr val="1E243A"/>
                </a:solidFill>
                <a:latin typeface="Aptos" panose="020B0004020202020204" pitchFamily="34" charset="0"/>
              </a:rPr>
              <a:t>A spectrum of financing opportunities and governance structures were considered for the natural capital market infrastructure. They present varying levels of opportunities and risks. </a:t>
            </a:r>
          </a:p>
        </p:txBody>
      </p:sp>
      <p:graphicFrame>
        <p:nvGraphicFramePr>
          <p:cNvPr id="4" name="Table 3">
            <a:extLst>
              <a:ext uri="{FF2B5EF4-FFF2-40B4-BE49-F238E27FC236}">
                <a16:creationId xmlns:a16="http://schemas.microsoft.com/office/drawing/2014/main" id="{2FFB5256-163A-EE01-2634-F3C526C66684}"/>
              </a:ext>
            </a:extLst>
          </p:cNvPr>
          <p:cNvGraphicFramePr>
            <a:graphicFrameLocks noGrp="1"/>
          </p:cNvGraphicFramePr>
          <p:nvPr>
            <p:extLst>
              <p:ext uri="{D42A27DB-BD31-4B8C-83A1-F6EECF244321}">
                <p14:modId xmlns:p14="http://schemas.microsoft.com/office/powerpoint/2010/main" val="2070369033"/>
              </p:ext>
            </p:extLst>
          </p:nvPr>
        </p:nvGraphicFramePr>
        <p:xfrm>
          <a:off x="500642" y="1585984"/>
          <a:ext cx="10458285" cy="3078480"/>
        </p:xfrm>
        <a:graphic>
          <a:graphicData uri="http://schemas.openxmlformats.org/drawingml/2006/table">
            <a:tbl>
              <a:tblPr firstRow="1" bandRow="1">
                <a:tableStyleId>{69CF1AB2-1976-4502-BF36-3FF5EA218861}</a:tableStyleId>
              </a:tblPr>
              <a:tblGrid>
                <a:gridCol w="2091657">
                  <a:extLst>
                    <a:ext uri="{9D8B030D-6E8A-4147-A177-3AD203B41FA5}">
                      <a16:colId xmlns:a16="http://schemas.microsoft.com/office/drawing/2014/main" val="2456822201"/>
                    </a:ext>
                  </a:extLst>
                </a:gridCol>
                <a:gridCol w="2091657">
                  <a:extLst>
                    <a:ext uri="{9D8B030D-6E8A-4147-A177-3AD203B41FA5}">
                      <a16:colId xmlns:a16="http://schemas.microsoft.com/office/drawing/2014/main" val="3037628377"/>
                    </a:ext>
                  </a:extLst>
                </a:gridCol>
                <a:gridCol w="2091657">
                  <a:extLst>
                    <a:ext uri="{9D8B030D-6E8A-4147-A177-3AD203B41FA5}">
                      <a16:colId xmlns:a16="http://schemas.microsoft.com/office/drawing/2014/main" val="1184142338"/>
                    </a:ext>
                  </a:extLst>
                </a:gridCol>
                <a:gridCol w="2091657">
                  <a:extLst>
                    <a:ext uri="{9D8B030D-6E8A-4147-A177-3AD203B41FA5}">
                      <a16:colId xmlns:a16="http://schemas.microsoft.com/office/drawing/2014/main" val="2992906711"/>
                    </a:ext>
                  </a:extLst>
                </a:gridCol>
                <a:gridCol w="2091657">
                  <a:extLst>
                    <a:ext uri="{9D8B030D-6E8A-4147-A177-3AD203B41FA5}">
                      <a16:colId xmlns:a16="http://schemas.microsoft.com/office/drawing/2014/main" val="1660304357"/>
                    </a:ext>
                  </a:extLst>
                </a:gridCol>
              </a:tblGrid>
              <a:tr h="782988">
                <a:tc>
                  <a:txBody>
                    <a:bodyPr/>
                    <a:lstStyle/>
                    <a:p>
                      <a:pPr algn="ctr"/>
                      <a:r>
                        <a:rPr lang="en-GB" sz="1400" b="1"/>
                        <a:t>Governance and Strategic Decision Making</a:t>
                      </a:r>
                    </a:p>
                  </a:txBody>
                  <a:tcPr anchor="ctr">
                    <a:solidFill>
                      <a:srgbClr val="32543D">
                        <a:alpha val="9804"/>
                      </a:srgbClr>
                    </a:solidFill>
                  </a:tcPr>
                </a:tc>
                <a:tc rowSpan="4">
                  <a:txBody>
                    <a:bodyPr/>
                    <a:lstStyle/>
                    <a:p>
                      <a:pPr algn="ctr"/>
                      <a:endParaRPr lang="en-GB" sz="1400" b="1"/>
                    </a:p>
                    <a:p>
                      <a:pPr algn="ctr"/>
                      <a:endParaRPr lang="en-GB" sz="1400" b="1"/>
                    </a:p>
                    <a:p>
                      <a:pPr algn="ctr"/>
                      <a:endParaRPr lang="en-GB" sz="1400" b="1"/>
                    </a:p>
                    <a:p>
                      <a:pPr algn="ctr"/>
                      <a:endParaRPr lang="en-GB" sz="1400" b="1"/>
                    </a:p>
                    <a:p>
                      <a:pPr algn="ctr"/>
                      <a:endParaRPr lang="en-GB" sz="1400" b="1"/>
                    </a:p>
                    <a:p>
                      <a:pPr algn="ctr"/>
                      <a:endParaRPr lang="en-GB" sz="1400" b="1"/>
                    </a:p>
                    <a:p>
                      <a:pPr algn="ctr"/>
                      <a:endParaRPr lang="en-GB" sz="1400" b="1"/>
                    </a:p>
                    <a:p>
                      <a:pPr algn="ctr"/>
                      <a:r>
                        <a:rPr lang="en-GB" sz="1400" b="1"/>
                        <a:t>Status Quo</a:t>
                      </a:r>
                    </a:p>
                    <a:p>
                      <a:pPr algn="ctr"/>
                      <a:endParaRPr lang="en-GB" sz="1400" b="1"/>
                    </a:p>
                    <a:p>
                      <a:pPr algn="ctr"/>
                      <a:endParaRPr lang="en-GB" sz="1400" b="1"/>
                    </a:p>
                    <a:p>
                      <a:pPr algn="ctr"/>
                      <a:endParaRPr lang="en-GB" sz="1400" b="1"/>
                    </a:p>
                    <a:p>
                      <a:pPr algn="ctr"/>
                      <a:endParaRPr lang="en-GB" sz="1400" b="1"/>
                    </a:p>
                    <a:p>
                      <a:pPr algn="ctr"/>
                      <a:endParaRPr lang="en-GB" sz="1400" b="1"/>
                    </a:p>
                    <a:p>
                      <a:pPr algn="ctr"/>
                      <a:endParaRPr lang="en-GB" sz="1400" b="1"/>
                    </a:p>
                  </a:txBody>
                  <a:tcPr anchor="ctr">
                    <a:solidFill>
                      <a:srgbClr val="32543D">
                        <a:alpha val="20000"/>
                      </a:srgbClr>
                    </a:solidFill>
                  </a:tcPr>
                </a:tc>
                <a:tc>
                  <a:txBody>
                    <a:bodyPr/>
                    <a:lstStyle/>
                    <a:p>
                      <a:pPr algn="ctr"/>
                      <a:r>
                        <a:rPr lang="en-GB" sz="1400" b="1"/>
                        <a:t>Reorganisation/ Partnership approach</a:t>
                      </a:r>
                    </a:p>
                  </a:txBody>
                  <a:tcPr anchor="ctr">
                    <a:solidFill>
                      <a:srgbClr val="32543D">
                        <a:alpha val="29804"/>
                      </a:srgbClr>
                    </a:solidFill>
                  </a:tcPr>
                </a:tc>
                <a:tc>
                  <a:txBody>
                    <a:bodyPr/>
                    <a:lstStyle/>
                    <a:p>
                      <a:pPr algn="ctr"/>
                      <a:r>
                        <a:rPr lang="en-GB" sz="1400" b="1"/>
                        <a:t>Wholly owned subsidiary</a:t>
                      </a:r>
                    </a:p>
                  </a:txBody>
                  <a:tcPr anchor="ctr">
                    <a:solidFill>
                      <a:srgbClr val="32543D">
                        <a:alpha val="50196"/>
                      </a:srgbClr>
                    </a:solidFill>
                  </a:tcPr>
                </a:tc>
                <a:tc>
                  <a:txBody>
                    <a:bodyPr/>
                    <a:lstStyle/>
                    <a:p>
                      <a:pPr algn="ctr"/>
                      <a:r>
                        <a:rPr lang="en-GB" sz="1400" b="1">
                          <a:solidFill>
                            <a:schemeClr val="bg1"/>
                          </a:solidFill>
                        </a:rPr>
                        <a:t>Independent legal structure</a:t>
                      </a:r>
                    </a:p>
                  </a:txBody>
                  <a:tcPr anchor="ctr">
                    <a:solidFill>
                      <a:srgbClr val="32543D"/>
                    </a:solidFill>
                  </a:tcPr>
                </a:tc>
                <a:extLst>
                  <a:ext uri="{0D108BD9-81ED-4DB2-BD59-A6C34878D82A}">
                    <a16:rowId xmlns:a16="http://schemas.microsoft.com/office/drawing/2014/main" val="387497621"/>
                  </a:ext>
                </a:extLst>
              </a:tr>
              <a:tr h="565028">
                <a:tc>
                  <a:txBody>
                    <a:bodyPr/>
                    <a:lstStyle/>
                    <a:p>
                      <a:pPr algn="ctr"/>
                      <a:r>
                        <a:rPr lang="en-GB" sz="1400" b="1"/>
                        <a:t>Funding and Financing</a:t>
                      </a:r>
                    </a:p>
                  </a:txBody>
                  <a:tcPr anchor="ctr">
                    <a:solidFill>
                      <a:srgbClr val="32543D">
                        <a:alpha val="9804"/>
                      </a:srgbClr>
                    </a:solidFill>
                  </a:tcPr>
                </a:tc>
                <a:tc vMerge="1">
                  <a:txBody>
                    <a:bodyPr/>
                    <a:lstStyle/>
                    <a:p>
                      <a:pPr algn="ctr"/>
                      <a:endParaRPr lang="en-GB" sz="1400" b="1"/>
                    </a:p>
                  </a:txBody>
                  <a:tcPr>
                    <a:solidFill>
                      <a:schemeClr val="tx2"/>
                    </a:solidFill>
                  </a:tcPr>
                </a:tc>
                <a:tc>
                  <a:txBody>
                    <a:bodyPr/>
                    <a:lstStyle/>
                    <a:p>
                      <a:pPr algn="ctr"/>
                      <a:r>
                        <a:rPr lang="en-GB" sz="1400" b="1" kern="1200">
                          <a:solidFill>
                            <a:schemeClr val="dk1"/>
                          </a:solidFill>
                          <a:latin typeface="+mn-lt"/>
                          <a:ea typeface="+mn-ea"/>
                          <a:cs typeface="+mn-cs"/>
                        </a:rPr>
                        <a:t>Centrally funded and controlled</a:t>
                      </a:r>
                      <a:endParaRPr lang="en-GB" sz="1400" b="1"/>
                    </a:p>
                  </a:txBody>
                  <a:tcPr>
                    <a:solidFill>
                      <a:srgbClr val="32543D">
                        <a:alpha val="29804"/>
                      </a:srgbClr>
                    </a:solidFill>
                  </a:tcPr>
                </a:tc>
                <a:tc>
                  <a:txBody>
                    <a:bodyPr/>
                    <a:lstStyle/>
                    <a:p>
                      <a:pPr algn="ctr"/>
                      <a:r>
                        <a:rPr lang="en-GB" sz="1400" b="1"/>
                        <a:t>Central budget and independent control of spending</a:t>
                      </a:r>
                    </a:p>
                  </a:txBody>
                  <a:tcPr anchor="ctr">
                    <a:solidFill>
                      <a:srgbClr val="32543D">
                        <a:alpha val="50196"/>
                      </a:srgbClr>
                    </a:solidFill>
                  </a:tcPr>
                </a:tc>
                <a:tc>
                  <a:txBody>
                    <a:bodyPr/>
                    <a:lstStyle/>
                    <a:p>
                      <a:pPr algn="ctr"/>
                      <a:r>
                        <a:rPr lang="en-GB" sz="1400" b="1">
                          <a:solidFill>
                            <a:schemeClr val="bg1"/>
                          </a:solidFill>
                        </a:rPr>
                        <a:t>Revenue independence</a:t>
                      </a:r>
                    </a:p>
                  </a:txBody>
                  <a:tcPr anchor="ctr">
                    <a:solidFill>
                      <a:srgbClr val="32543D"/>
                    </a:solidFill>
                  </a:tcPr>
                </a:tc>
                <a:extLst>
                  <a:ext uri="{0D108BD9-81ED-4DB2-BD59-A6C34878D82A}">
                    <a16:rowId xmlns:a16="http://schemas.microsoft.com/office/drawing/2014/main" val="86737609"/>
                  </a:ext>
                </a:extLst>
              </a:tr>
              <a:tr h="565028">
                <a:tc>
                  <a:txBody>
                    <a:bodyPr/>
                    <a:lstStyle/>
                    <a:p>
                      <a:pPr algn="ctr"/>
                      <a:r>
                        <a:rPr lang="en-GB" sz="1400" b="1"/>
                        <a:t>Ownership</a:t>
                      </a:r>
                    </a:p>
                  </a:txBody>
                  <a:tcPr anchor="ctr">
                    <a:solidFill>
                      <a:srgbClr val="32543D">
                        <a:alpha val="9804"/>
                      </a:srgbClr>
                    </a:solidFill>
                  </a:tcPr>
                </a:tc>
                <a:tc vMerge="1">
                  <a:txBody>
                    <a:bodyPr/>
                    <a:lstStyle/>
                    <a:p>
                      <a:pPr algn="ctr"/>
                      <a:endParaRPr lang="en-GB" sz="1400" b="1"/>
                    </a:p>
                  </a:txBody>
                  <a:tcPr>
                    <a:solidFill>
                      <a:schemeClr val="tx2"/>
                    </a:solidFill>
                  </a:tcPr>
                </a:tc>
                <a:tc>
                  <a:txBody>
                    <a:bodyPr/>
                    <a:lstStyle/>
                    <a:p>
                      <a:pPr algn="ctr"/>
                      <a:r>
                        <a:rPr lang="en-GB" sz="1400" b="1"/>
                        <a:t>Managed in-house</a:t>
                      </a:r>
                    </a:p>
                  </a:txBody>
                  <a:tcPr anchor="ctr">
                    <a:solidFill>
                      <a:srgbClr val="32543D">
                        <a:alpha val="29804"/>
                      </a:srgbClr>
                    </a:solidFill>
                  </a:tcPr>
                </a:tc>
                <a:tc>
                  <a:txBody>
                    <a:bodyPr/>
                    <a:lstStyle/>
                    <a:p>
                      <a:pPr algn="ctr"/>
                      <a:r>
                        <a:rPr lang="en-GB" sz="1400" b="1"/>
                        <a:t>Leased to independent vehicle</a:t>
                      </a:r>
                    </a:p>
                  </a:txBody>
                  <a:tcPr anchor="ctr">
                    <a:solidFill>
                      <a:srgbClr val="32543D">
                        <a:alpha val="50196"/>
                      </a:srgbClr>
                    </a:solidFill>
                  </a:tcPr>
                </a:tc>
                <a:tc>
                  <a:txBody>
                    <a:bodyPr/>
                    <a:lstStyle/>
                    <a:p>
                      <a:pPr algn="ctr"/>
                      <a:r>
                        <a:rPr lang="en-GB" sz="1400" b="1">
                          <a:solidFill>
                            <a:schemeClr val="bg1"/>
                          </a:solidFill>
                        </a:rPr>
                        <a:t>3rd party commercial control</a:t>
                      </a:r>
                    </a:p>
                  </a:txBody>
                  <a:tcPr anchor="ctr">
                    <a:solidFill>
                      <a:srgbClr val="32543D"/>
                    </a:solidFill>
                  </a:tcPr>
                </a:tc>
                <a:extLst>
                  <a:ext uri="{0D108BD9-81ED-4DB2-BD59-A6C34878D82A}">
                    <a16:rowId xmlns:a16="http://schemas.microsoft.com/office/drawing/2014/main" val="1214827696"/>
                  </a:ext>
                </a:extLst>
              </a:tr>
              <a:tr h="565028">
                <a:tc>
                  <a:txBody>
                    <a:bodyPr/>
                    <a:lstStyle/>
                    <a:p>
                      <a:pPr algn="ctr"/>
                      <a:r>
                        <a:rPr lang="en-GB" sz="1400" b="1"/>
                        <a:t>Operational Management</a:t>
                      </a:r>
                    </a:p>
                  </a:txBody>
                  <a:tcPr anchor="ctr">
                    <a:solidFill>
                      <a:srgbClr val="32543D">
                        <a:alpha val="9804"/>
                      </a:srgbClr>
                    </a:solidFill>
                  </a:tcPr>
                </a:tc>
                <a:tc vMerge="1">
                  <a:txBody>
                    <a:bodyPr/>
                    <a:lstStyle/>
                    <a:p>
                      <a:pPr algn="ctr"/>
                      <a:endParaRPr lang="en-GB" sz="1400" b="1"/>
                    </a:p>
                  </a:txBody>
                  <a:tcPr>
                    <a:solidFill>
                      <a:schemeClr val="tx2"/>
                    </a:solidFill>
                  </a:tcPr>
                </a:tc>
                <a:tc>
                  <a:txBody>
                    <a:bodyPr/>
                    <a:lstStyle/>
                    <a:p>
                      <a:pPr algn="ctr"/>
                      <a:r>
                        <a:rPr lang="en-US" sz="1400" b="1"/>
                        <a:t>Pooled in house resources</a:t>
                      </a:r>
                    </a:p>
                  </a:txBody>
                  <a:tcPr anchor="ctr">
                    <a:solidFill>
                      <a:srgbClr val="32543D">
                        <a:alpha val="29804"/>
                      </a:srgbClr>
                    </a:solidFill>
                  </a:tcPr>
                </a:tc>
                <a:tc>
                  <a:txBody>
                    <a:bodyPr/>
                    <a:lstStyle/>
                    <a:p>
                      <a:pPr algn="ctr"/>
                      <a:r>
                        <a:rPr lang="en-US" sz="1400" b="1"/>
                        <a:t>Managed by independent vehicle</a:t>
                      </a:r>
                    </a:p>
                  </a:txBody>
                  <a:tcPr anchor="ctr">
                    <a:solidFill>
                      <a:srgbClr val="32543D">
                        <a:alpha val="50196"/>
                      </a:srgbClr>
                    </a:solidFill>
                  </a:tcPr>
                </a:tc>
                <a:tc>
                  <a:txBody>
                    <a:bodyPr/>
                    <a:lstStyle/>
                    <a:p>
                      <a:pPr algn="ctr"/>
                      <a:r>
                        <a:rPr lang="en-GB" sz="1400" b="1">
                          <a:solidFill>
                            <a:schemeClr val="bg1"/>
                          </a:solidFill>
                        </a:rPr>
                        <a:t>Subcontracted to 3rd Party</a:t>
                      </a:r>
                    </a:p>
                  </a:txBody>
                  <a:tcPr anchor="ctr">
                    <a:solidFill>
                      <a:srgbClr val="32543D"/>
                    </a:solidFill>
                  </a:tcPr>
                </a:tc>
                <a:extLst>
                  <a:ext uri="{0D108BD9-81ED-4DB2-BD59-A6C34878D82A}">
                    <a16:rowId xmlns:a16="http://schemas.microsoft.com/office/drawing/2014/main" val="1247564654"/>
                  </a:ext>
                </a:extLst>
              </a:tr>
            </a:tbl>
          </a:graphicData>
        </a:graphic>
      </p:graphicFrame>
      <p:sp>
        <p:nvSpPr>
          <p:cNvPr id="7" name="Arrow: Left-Right 6">
            <a:extLst>
              <a:ext uri="{FF2B5EF4-FFF2-40B4-BE49-F238E27FC236}">
                <a16:creationId xmlns:a16="http://schemas.microsoft.com/office/drawing/2014/main" id="{8FAF6A02-7888-5DFB-850D-21F7FBFD2F07}"/>
              </a:ext>
            </a:extLst>
          </p:cNvPr>
          <p:cNvSpPr/>
          <p:nvPr/>
        </p:nvSpPr>
        <p:spPr>
          <a:xfrm>
            <a:off x="2527331" y="4976338"/>
            <a:ext cx="8431596" cy="344031"/>
          </a:xfrm>
          <a:prstGeom prst="lef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BDD6336-C69B-C3C7-ADEA-12675C18BA09}"/>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kern="0">
                <a:solidFill>
                  <a:prstClr val="black"/>
                </a:solidFill>
                <a:latin typeface="Aptos" panose="02110004020202020204"/>
              </a:rPr>
              <a:t>60</a:t>
            </a:r>
            <a:endParaRPr lang="en-GB" sz="1200" kern="0">
              <a:solidFill>
                <a:prstClr val="black"/>
              </a:solidFill>
              <a:latin typeface="Aptos" panose="02110004020202020204"/>
            </a:endParaRPr>
          </a:p>
        </p:txBody>
      </p:sp>
      <p:sp>
        <p:nvSpPr>
          <p:cNvPr id="3" name="TextBox 2">
            <a:extLst>
              <a:ext uri="{FF2B5EF4-FFF2-40B4-BE49-F238E27FC236}">
                <a16:creationId xmlns:a16="http://schemas.microsoft.com/office/drawing/2014/main" id="{67753D30-BD26-581F-730D-5D5393223CAB}"/>
              </a:ext>
            </a:extLst>
          </p:cNvPr>
          <p:cNvSpPr txBox="1"/>
          <p:nvPr/>
        </p:nvSpPr>
        <p:spPr>
          <a:xfrm>
            <a:off x="408701" y="247780"/>
            <a:ext cx="11595779" cy="601255"/>
          </a:xfrm>
          <a:prstGeom prst="rect">
            <a:avLst/>
          </a:prstGeom>
          <a:noFill/>
        </p:spPr>
        <p:txBody>
          <a:bodyPr wrap="square" lIns="91440" tIns="45720" rIns="91440" bIns="45720" anchor="t">
            <a:spAutoFit/>
          </a:bodyPr>
          <a:lstStyle/>
          <a:p>
            <a:pPr>
              <a:lnSpc>
                <a:spcPct val="107000"/>
              </a:lnSpc>
              <a:defRPr/>
            </a:pPr>
            <a:r>
              <a:rPr lang="en-US" sz="3200" b="1">
                <a:solidFill>
                  <a:srgbClr val="32543D"/>
                </a:solidFill>
                <a:latin typeface="Aptos"/>
                <a:ea typeface="Calibri"/>
                <a:cs typeface="Arial"/>
              </a:rPr>
              <a:t>Assessment of operating models and governance structures   </a:t>
            </a:r>
          </a:p>
        </p:txBody>
      </p:sp>
    </p:spTree>
    <p:extLst>
      <p:ext uri="{BB962C8B-B14F-4D97-AF65-F5344CB8AC3E}">
        <p14:creationId xmlns:p14="http://schemas.microsoft.com/office/powerpoint/2010/main" val="600853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3CA06-2ACF-D403-AD9F-D88C4A516719}"/>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1D5FD963-2A16-45C4-645E-C9132817CB5A}"/>
              </a:ext>
            </a:extLst>
          </p:cNvPr>
          <p:cNvSpPr txBox="1">
            <a:spLocks/>
          </p:cNvSpPr>
          <p:nvPr/>
        </p:nvSpPr>
        <p:spPr>
          <a:xfrm>
            <a:off x="476392" y="864418"/>
            <a:ext cx="11511206" cy="704548"/>
          </a:xfrm>
          <a:prstGeom prst="rect">
            <a:avLst/>
          </a:prstGeom>
        </p:spPr>
        <p:txBody>
          <a:bodyPr vert="horz" lIns="91440" tIns="45720" rIns="91440" bIns="45720" rtlCol="0" anchor="t">
            <a:noAutofit/>
          </a:bodyPr>
          <a:lstStyle>
            <a:lvl1pPr marL="0" indent="0" algn="l" defTabSz="514363" rtl="0" eaLnBrk="1" latinLnBrk="0" hangingPunct="1">
              <a:lnSpc>
                <a:spcPct val="100000"/>
              </a:lnSpc>
              <a:spcBef>
                <a:spcPts val="900"/>
              </a:spcBef>
              <a:buFont typeface="Arial" panose="020B0604020202020204" pitchFamily="34" charset="0"/>
              <a:buNone/>
              <a:defRPr sz="1800" b="1" kern="1200">
                <a:solidFill>
                  <a:schemeClr val="bg2"/>
                </a:solidFill>
                <a:latin typeface="+mn-lt"/>
                <a:ea typeface="+mn-ea"/>
                <a:cs typeface="+mn-cs"/>
              </a:defRPr>
            </a:lvl1pPr>
            <a:lvl2pPr marL="385772" indent="-128591" algn="l" defTabSz="514363" rtl="0" eaLnBrk="1" latinLnBrk="0" hangingPunct="1">
              <a:lnSpc>
                <a:spcPct val="100000"/>
              </a:lnSpc>
              <a:spcBef>
                <a:spcPts val="450"/>
              </a:spcBef>
              <a:buFont typeface="Calibri" panose="020F0502020204030204" pitchFamily="34" charset="0"/>
              <a:buChar char="−"/>
              <a:defRPr sz="1200" kern="1200">
                <a:solidFill>
                  <a:schemeClr val="bg1"/>
                </a:solidFill>
                <a:latin typeface="+mn-lt"/>
                <a:ea typeface="+mn-ea"/>
                <a:cs typeface="+mn-cs"/>
              </a:defRPr>
            </a:lvl2pPr>
            <a:lvl3pPr marL="642954" indent="-128591" algn="l" defTabSz="514363" rtl="0" eaLnBrk="1" latinLnBrk="0" hangingPunct="1">
              <a:lnSpc>
                <a:spcPct val="100000"/>
              </a:lnSpc>
              <a:spcBef>
                <a:spcPts val="450"/>
              </a:spcBef>
              <a:buFont typeface="Wingdings" panose="05000000000000000000" pitchFamily="2" charset="2"/>
              <a:buChar char="§"/>
              <a:defRPr sz="1200" kern="1200">
                <a:solidFill>
                  <a:schemeClr val="bg1"/>
                </a:solidFill>
                <a:latin typeface="+mn-lt"/>
                <a:ea typeface="+mn-ea"/>
                <a:cs typeface="+mn-cs"/>
              </a:defRPr>
            </a:lvl3pPr>
            <a:lvl4pPr marL="900135" indent="-128591" algn="l" defTabSz="514363" rtl="0" eaLnBrk="1" latinLnBrk="0" hangingPunct="1">
              <a:lnSpc>
                <a:spcPct val="100000"/>
              </a:lnSpc>
              <a:spcBef>
                <a:spcPts val="450"/>
              </a:spcBef>
              <a:buFont typeface="Courier New" panose="02070309020205020404" pitchFamily="49" charset="0"/>
              <a:buChar char="o"/>
              <a:defRPr sz="1200" kern="1200">
                <a:solidFill>
                  <a:schemeClr val="bg1"/>
                </a:solidFill>
                <a:latin typeface="+mn-lt"/>
                <a:ea typeface="+mn-ea"/>
                <a:cs typeface="+mn-cs"/>
              </a:defRPr>
            </a:lvl4pPr>
            <a:lvl5pPr marL="1157317" indent="-128591" algn="l" defTabSz="514363"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414499"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80"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61"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042" indent="-128591" algn="l" defTabSz="514363"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defRPr/>
            </a:pPr>
            <a:r>
              <a:rPr lang="en-GB" sz="1200" b="0">
                <a:solidFill>
                  <a:srgbClr val="1E243A"/>
                </a:solidFill>
                <a:latin typeface="Aptos" panose="020B0004020202020204" pitchFamily="34" charset="0"/>
              </a:rPr>
              <a:t>There are a range of corporate vehicle options, and legal advice has been sought to develop this further in the next phase  of LINC.  </a:t>
            </a:r>
          </a:p>
        </p:txBody>
      </p:sp>
      <p:graphicFrame>
        <p:nvGraphicFramePr>
          <p:cNvPr id="8" name="Table 7">
            <a:extLst>
              <a:ext uri="{FF2B5EF4-FFF2-40B4-BE49-F238E27FC236}">
                <a16:creationId xmlns:a16="http://schemas.microsoft.com/office/drawing/2014/main" id="{4AC0998F-78C4-1866-A041-EC8172E08A78}"/>
              </a:ext>
            </a:extLst>
          </p:cNvPr>
          <p:cNvGraphicFramePr>
            <a:graphicFrameLocks noGrp="1"/>
          </p:cNvGraphicFramePr>
          <p:nvPr/>
        </p:nvGraphicFramePr>
        <p:xfrm>
          <a:off x="552942" y="1237351"/>
          <a:ext cx="10331892" cy="5151120"/>
        </p:xfrm>
        <a:graphic>
          <a:graphicData uri="http://schemas.openxmlformats.org/drawingml/2006/table">
            <a:tbl>
              <a:tblPr firstRow="1" bandRow="1">
                <a:tableStyleId>{5C22544A-7EE6-4342-B048-85BDC9FD1C3A}</a:tableStyleId>
              </a:tblPr>
              <a:tblGrid>
                <a:gridCol w="1825054">
                  <a:extLst>
                    <a:ext uri="{9D8B030D-6E8A-4147-A177-3AD203B41FA5}">
                      <a16:colId xmlns:a16="http://schemas.microsoft.com/office/drawing/2014/main" val="838648016"/>
                    </a:ext>
                  </a:extLst>
                </a:gridCol>
                <a:gridCol w="1675071">
                  <a:extLst>
                    <a:ext uri="{9D8B030D-6E8A-4147-A177-3AD203B41FA5}">
                      <a16:colId xmlns:a16="http://schemas.microsoft.com/office/drawing/2014/main" val="1415211942"/>
                    </a:ext>
                  </a:extLst>
                </a:gridCol>
                <a:gridCol w="1712089">
                  <a:extLst>
                    <a:ext uri="{9D8B030D-6E8A-4147-A177-3AD203B41FA5}">
                      <a16:colId xmlns:a16="http://schemas.microsoft.com/office/drawing/2014/main" val="4167757487"/>
                    </a:ext>
                  </a:extLst>
                </a:gridCol>
                <a:gridCol w="1721342">
                  <a:extLst>
                    <a:ext uri="{9D8B030D-6E8A-4147-A177-3AD203B41FA5}">
                      <a16:colId xmlns:a16="http://schemas.microsoft.com/office/drawing/2014/main" val="3387700331"/>
                    </a:ext>
                  </a:extLst>
                </a:gridCol>
                <a:gridCol w="1702833">
                  <a:extLst>
                    <a:ext uri="{9D8B030D-6E8A-4147-A177-3AD203B41FA5}">
                      <a16:colId xmlns:a16="http://schemas.microsoft.com/office/drawing/2014/main" val="856347992"/>
                    </a:ext>
                  </a:extLst>
                </a:gridCol>
                <a:gridCol w="1695503">
                  <a:extLst>
                    <a:ext uri="{9D8B030D-6E8A-4147-A177-3AD203B41FA5}">
                      <a16:colId xmlns:a16="http://schemas.microsoft.com/office/drawing/2014/main" val="2212332620"/>
                    </a:ext>
                  </a:extLst>
                </a:gridCol>
              </a:tblGrid>
              <a:tr h="202332">
                <a:tc>
                  <a:txBody>
                    <a:bodyPr/>
                    <a:lstStyle/>
                    <a:p>
                      <a:endParaRPr lang="en-GB"/>
                    </a:p>
                  </a:txBody>
                  <a:tcPr>
                    <a:solidFill>
                      <a:srgbClr val="32543D"/>
                    </a:solidFill>
                  </a:tcPr>
                </a:tc>
                <a:tc>
                  <a:txBody>
                    <a:bodyPr/>
                    <a:lstStyle/>
                    <a:p>
                      <a:pPr algn="ctr"/>
                      <a:r>
                        <a:rPr lang="en-GB" sz="1300"/>
                        <a:t>Company Limited by Shares</a:t>
                      </a:r>
                    </a:p>
                  </a:txBody>
                  <a:tcPr>
                    <a:solidFill>
                      <a:srgbClr val="32543D"/>
                    </a:solidFill>
                  </a:tcPr>
                </a:tc>
                <a:tc>
                  <a:txBody>
                    <a:bodyPr/>
                    <a:lstStyle/>
                    <a:p>
                      <a:pPr algn="ctr"/>
                      <a:r>
                        <a:rPr lang="en-GB" sz="1300"/>
                        <a:t>Company Limited by Guarantee</a:t>
                      </a:r>
                    </a:p>
                  </a:txBody>
                  <a:tcPr>
                    <a:solidFill>
                      <a:srgbClr val="32543D"/>
                    </a:solidFill>
                  </a:tcPr>
                </a:tc>
                <a:tc>
                  <a:txBody>
                    <a:bodyPr/>
                    <a:lstStyle/>
                    <a:p>
                      <a:pPr algn="ctr"/>
                      <a:r>
                        <a:rPr lang="en-GB" sz="1300"/>
                        <a:t>Community Interest Company (CIC)</a:t>
                      </a:r>
                    </a:p>
                  </a:txBody>
                  <a:tcPr>
                    <a:solidFill>
                      <a:srgbClr val="32543D"/>
                    </a:solidFill>
                  </a:tcPr>
                </a:tc>
                <a:tc>
                  <a:txBody>
                    <a:bodyPr/>
                    <a:lstStyle/>
                    <a:p>
                      <a:pPr algn="ctr"/>
                      <a:r>
                        <a:rPr lang="en-GB" sz="1300"/>
                        <a:t>Co-operative</a:t>
                      </a:r>
                    </a:p>
                  </a:txBody>
                  <a:tcPr>
                    <a:solidFill>
                      <a:srgbClr val="32543D"/>
                    </a:solidFill>
                  </a:tcPr>
                </a:tc>
                <a:tc>
                  <a:txBody>
                    <a:bodyPr/>
                    <a:lstStyle/>
                    <a:p>
                      <a:pPr algn="ctr"/>
                      <a:r>
                        <a:rPr lang="en-GB" sz="1300"/>
                        <a:t>Charity</a:t>
                      </a:r>
                    </a:p>
                  </a:txBody>
                  <a:tcPr>
                    <a:solidFill>
                      <a:srgbClr val="32543D"/>
                    </a:solidFill>
                  </a:tcPr>
                </a:tc>
                <a:extLst>
                  <a:ext uri="{0D108BD9-81ED-4DB2-BD59-A6C34878D82A}">
                    <a16:rowId xmlns:a16="http://schemas.microsoft.com/office/drawing/2014/main" val="540243577"/>
                  </a:ext>
                </a:extLst>
              </a:tr>
              <a:tr h="265560">
                <a:tc>
                  <a:txBody>
                    <a:bodyPr/>
                    <a:lstStyle/>
                    <a:p>
                      <a:r>
                        <a:rPr lang="en-GB" sz="1200" b="1">
                          <a:latin typeface="Aptos" panose="020B0004020202020204" pitchFamily="34" charset="0"/>
                        </a:rPr>
                        <a:t>General use case</a:t>
                      </a:r>
                    </a:p>
                  </a:txBody>
                  <a:tcPr>
                    <a:solidFill>
                      <a:srgbClr val="32543D">
                        <a:alpha val="20000"/>
                      </a:srgbClr>
                    </a:solidFill>
                  </a:tcPr>
                </a:tc>
                <a:tc>
                  <a:txBody>
                    <a:bodyPr/>
                    <a:lstStyle/>
                    <a:p>
                      <a:pPr algn="ctr"/>
                      <a:r>
                        <a:rPr lang="en-GB" sz="1200">
                          <a:latin typeface="Aptos" panose="020B0004020202020204" pitchFamily="34" charset="0"/>
                        </a:rPr>
                        <a:t>Most frequently adopted corporate legal structure, flexible</a:t>
                      </a:r>
                    </a:p>
                  </a:txBody>
                  <a:tcPr>
                    <a:solidFill>
                      <a:srgbClr val="32543D">
                        <a:alpha val="20000"/>
                      </a:srgbClr>
                    </a:solidFill>
                  </a:tcPr>
                </a:tc>
                <a:tc>
                  <a:txBody>
                    <a:bodyPr/>
                    <a:lstStyle/>
                    <a:p>
                      <a:pPr algn="ctr"/>
                      <a:r>
                        <a:rPr lang="en-GB" sz="1200">
                          <a:latin typeface="Aptos" panose="020B0004020202020204" pitchFamily="34" charset="0"/>
                        </a:rPr>
                        <a:t>Primarily used for not-for-profit structures, e.g. charities</a:t>
                      </a:r>
                    </a:p>
                  </a:txBody>
                  <a:tcPr>
                    <a:solidFill>
                      <a:srgbClr val="32543D">
                        <a:alpha val="20000"/>
                      </a:srgbClr>
                    </a:solidFill>
                  </a:tcPr>
                </a:tc>
                <a:tc>
                  <a:txBody>
                    <a:bodyPr/>
                    <a:lstStyle/>
                    <a:p>
                      <a:pPr algn="ctr"/>
                      <a:r>
                        <a:rPr lang="en-GB" sz="1200">
                          <a:latin typeface="Aptos" panose="020B0004020202020204" pitchFamily="34" charset="0"/>
                        </a:rPr>
                        <a:t>Used specifically for social enterprises</a:t>
                      </a:r>
                    </a:p>
                  </a:txBody>
                  <a:tcPr>
                    <a:solidFill>
                      <a:srgbClr val="32543D">
                        <a:alpha val="20000"/>
                      </a:srgbClr>
                    </a:solidFill>
                  </a:tcPr>
                </a:tc>
                <a:tc>
                  <a:txBody>
                    <a:bodyPr/>
                    <a:lstStyle/>
                    <a:p>
                      <a:pPr algn="ctr"/>
                      <a:r>
                        <a:rPr lang="en-GB" sz="1200">
                          <a:latin typeface="Aptos" panose="020B0004020202020204" pitchFamily="34" charset="0"/>
                        </a:rPr>
                        <a:t>For co-operatives that serve members’ interests</a:t>
                      </a:r>
                    </a:p>
                  </a:txBody>
                  <a:tcPr>
                    <a:solidFill>
                      <a:srgbClr val="32543D">
                        <a:alpha val="20000"/>
                      </a:srgbClr>
                    </a:solidFill>
                  </a:tcPr>
                </a:tc>
                <a:tc>
                  <a:txBody>
                    <a:bodyPr/>
                    <a:lstStyle/>
                    <a:p>
                      <a:pPr algn="ctr"/>
                      <a:r>
                        <a:rPr lang="en-GB" sz="1200">
                          <a:latin typeface="Aptos" panose="020B0004020202020204" pitchFamily="34" charset="0"/>
                        </a:rPr>
                        <a:t>Set up for a wholly charitable purpose and for the benefit of the public</a:t>
                      </a:r>
                    </a:p>
                  </a:txBody>
                  <a:tcPr>
                    <a:solidFill>
                      <a:srgbClr val="32543D">
                        <a:alpha val="20000"/>
                      </a:srgbClr>
                    </a:solidFill>
                  </a:tcPr>
                </a:tc>
                <a:extLst>
                  <a:ext uri="{0D108BD9-81ED-4DB2-BD59-A6C34878D82A}">
                    <a16:rowId xmlns:a16="http://schemas.microsoft.com/office/drawing/2014/main" val="3984314907"/>
                  </a:ext>
                </a:extLst>
              </a:tr>
              <a:tr h="265560">
                <a:tc>
                  <a:txBody>
                    <a:bodyPr/>
                    <a:lstStyle/>
                    <a:p>
                      <a:r>
                        <a:rPr lang="en-GB" sz="1200" b="1">
                          <a:latin typeface="Aptos" panose="020B0004020202020204" pitchFamily="34" charset="0"/>
                        </a:rPr>
                        <a:t>Set-up and formation</a:t>
                      </a:r>
                    </a:p>
                  </a:txBody>
                  <a:tcPr>
                    <a:solidFill>
                      <a:srgbClr val="32543D">
                        <a:alpha val="20000"/>
                      </a:srgbClr>
                    </a:solidFill>
                  </a:tcPr>
                </a:tc>
                <a:tc>
                  <a:txBody>
                    <a:bodyPr/>
                    <a:lstStyle/>
                    <a:p>
                      <a:pPr algn="ctr"/>
                      <a:r>
                        <a:rPr lang="en-GB" sz="1200">
                          <a:latin typeface="Aptos" panose="020B0004020202020204" pitchFamily="34" charset="0"/>
                        </a:rPr>
                        <a:t>Fast, simple and cheap </a:t>
                      </a:r>
                    </a:p>
                  </a:txBody>
                  <a:tcPr>
                    <a:solidFill>
                      <a:srgbClr val="32543D">
                        <a:alpha val="20000"/>
                      </a:srgbClr>
                    </a:solidFill>
                  </a:tcPr>
                </a:tc>
                <a:tc>
                  <a:txBody>
                    <a:bodyPr/>
                    <a:lstStyle/>
                    <a:p>
                      <a:pPr marL="0" marR="0" lvl="0" indent="0" algn="ctr" defTabSz="514363" rtl="0" eaLnBrk="1" fontAlgn="auto" latinLnBrk="0" hangingPunct="1">
                        <a:lnSpc>
                          <a:spcPct val="100000"/>
                        </a:lnSpc>
                        <a:spcBef>
                          <a:spcPts val="0"/>
                        </a:spcBef>
                        <a:spcAft>
                          <a:spcPts val="0"/>
                        </a:spcAft>
                        <a:buClrTx/>
                        <a:buSzTx/>
                        <a:buFontTx/>
                        <a:buNone/>
                        <a:tabLst/>
                        <a:defRPr/>
                      </a:pPr>
                      <a:r>
                        <a:rPr lang="en-GB" sz="1200">
                          <a:latin typeface="Aptos" panose="020B0004020202020204" pitchFamily="34" charset="0"/>
                        </a:rPr>
                        <a:t>Fast, simple and cheap; registering as a charity can be a slow process</a:t>
                      </a:r>
                    </a:p>
                  </a:txBody>
                  <a:tcPr>
                    <a:solidFill>
                      <a:srgbClr val="32543D">
                        <a:alpha val="20000"/>
                      </a:srgbClr>
                    </a:solidFill>
                  </a:tcPr>
                </a:tc>
                <a:tc>
                  <a:txBody>
                    <a:bodyPr/>
                    <a:lstStyle/>
                    <a:p>
                      <a:pPr algn="ctr"/>
                      <a:r>
                        <a:rPr lang="en-GB" sz="1200">
                          <a:latin typeface="Aptos" panose="020B0004020202020204" pitchFamily="34" charset="0"/>
                        </a:rPr>
                        <a:t>More complex, timely and costly</a:t>
                      </a:r>
                    </a:p>
                  </a:txBody>
                  <a:tcPr>
                    <a:solidFill>
                      <a:srgbClr val="32543D">
                        <a:alpha val="20000"/>
                      </a:srgbClr>
                    </a:solidFill>
                  </a:tcPr>
                </a:tc>
                <a:tc>
                  <a:txBody>
                    <a:bodyPr/>
                    <a:lstStyle/>
                    <a:p>
                      <a:pPr algn="ctr"/>
                      <a:r>
                        <a:rPr lang="en-GB" sz="1200">
                          <a:latin typeface="Aptos" panose="020B0004020202020204" pitchFamily="34" charset="0"/>
                        </a:rPr>
                        <a:t>Complex, timely and costly</a:t>
                      </a:r>
                    </a:p>
                  </a:txBody>
                  <a:tcPr>
                    <a:solidFill>
                      <a:srgbClr val="32543D">
                        <a:alpha val="20000"/>
                      </a:srgbClr>
                    </a:solidFill>
                  </a:tcPr>
                </a:tc>
                <a:tc>
                  <a:txBody>
                    <a:bodyPr/>
                    <a:lstStyle/>
                    <a:p>
                      <a:pPr marL="0" marR="0" lvl="0" indent="0" algn="ctr" defTabSz="514363" rtl="0" eaLnBrk="1" fontAlgn="auto" latinLnBrk="0" hangingPunct="1">
                        <a:lnSpc>
                          <a:spcPct val="100000"/>
                        </a:lnSpc>
                        <a:spcBef>
                          <a:spcPts val="0"/>
                        </a:spcBef>
                        <a:spcAft>
                          <a:spcPts val="0"/>
                        </a:spcAft>
                        <a:buClrTx/>
                        <a:buSzTx/>
                        <a:buFontTx/>
                        <a:buNone/>
                        <a:tabLst/>
                        <a:defRPr/>
                      </a:pPr>
                      <a:r>
                        <a:rPr lang="en-GB" sz="1200">
                          <a:latin typeface="Aptos" panose="020B0004020202020204" pitchFamily="34" charset="0"/>
                        </a:rPr>
                        <a:t>May be a slow process; can take the form of a Charitable Incorporated Organisation (CIO)</a:t>
                      </a:r>
                    </a:p>
                  </a:txBody>
                  <a:tcPr>
                    <a:solidFill>
                      <a:srgbClr val="32543D">
                        <a:alpha val="20000"/>
                      </a:srgbClr>
                    </a:solidFill>
                  </a:tcPr>
                </a:tc>
                <a:extLst>
                  <a:ext uri="{0D108BD9-81ED-4DB2-BD59-A6C34878D82A}">
                    <a16:rowId xmlns:a16="http://schemas.microsoft.com/office/drawing/2014/main" val="1022297119"/>
                  </a:ext>
                </a:extLst>
              </a:tr>
              <a:tr h="189686">
                <a:tc>
                  <a:txBody>
                    <a:bodyPr/>
                    <a:lstStyle/>
                    <a:p>
                      <a:r>
                        <a:rPr lang="en-GB" sz="1200" b="1">
                          <a:latin typeface="Aptos" panose="020B0004020202020204" pitchFamily="34" charset="0"/>
                        </a:rPr>
                        <a:t>Liability</a:t>
                      </a:r>
                    </a:p>
                  </a:txBody>
                  <a:tcPr>
                    <a:solidFill>
                      <a:srgbClr val="32543D">
                        <a:alpha val="20000"/>
                      </a:srgbClr>
                    </a:solidFill>
                  </a:tcPr>
                </a:tc>
                <a:tc>
                  <a:txBody>
                    <a:bodyPr/>
                    <a:lstStyle/>
                    <a:p>
                      <a:pPr algn="ctr"/>
                      <a:r>
                        <a:rPr lang="en-GB" sz="1200">
                          <a:latin typeface="Aptos" panose="020B0004020202020204" pitchFamily="34" charset="0"/>
                        </a:rPr>
                        <a:t>Limited liability for shareholders</a:t>
                      </a:r>
                    </a:p>
                  </a:txBody>
                  <a:tcPr>
                    <a:solidFill>
                      <a:srgbClr val="32543D">
                        <a:alpha val="20000"/>
                      </a:srgbClr>
                    </a:solidFill>
                  </a:tcPr>
                </a:tc>
                <a:tc>
                  <a:txBody>
                    <a:bodyPr/>
                    <a:lstStyle/>
                    <a:p>
                      <a:pPr marL="0" marR="0" lvl="0" indent="0" algn="ctr" defTabSz="514363" rtl="0" eaLnBrk="1" fontAlgn="auto" latinLnBrk="0" hangingPunct="1">
                        <a:lnSpc>
                          <a:spcPct val="100000"/>
                        </a:lnSpc>
                        <a:spcBef>
                          <a:spcPts val="0"/>
                        </a:spcBef>
                        <a:spcAft>
                          <a:spcPts val="0"/>
                        </a:spcAft>
                        <a:buClrTx/>
                        <a:buSzTx/>
                        <a:buFontTx/>
                        <a:buNone/>
                        <a:tabLst/>
                        <a:defRPr/>
                      </a:pPr>
                      <a:r>
                        <a:rPr lang="en-GB" sz="1200">
                          <a:latin typeface="Aptos" panose="020B0004020202020204" pitchFamily="34" charset="0"/>
                        </a:rPr>
                        <a:t>Limited to any member guarantee</a:t>
                      </a:r>
                    </a:p>
                  </a:txBody>
                  <a:tcPr>
                    <a:solidFill>
                      <a:srgbClr val="32543D">
                        <a:alpha val="20000"/>
                      </a:srgbClr>
                    </a:solidFill>
                  </a:tcPr>
                </a:tc>
                <a:tc>
                  <a:txBody>
                    <a:bodyPr/>
                    <a:lstStyle/>
                    <a:p>
                      <a:pPr algn="ctr"/>
                      <a:r>
                        <a:rPr lang="en-GB" sz="1200">
                          <a:latin typeface="Aptos" panose="020B0004020202020204" pitchFamily="34" charset="0"/>
                        </a:rPr>
                        <a:t>Same as limited companies</a:t>
                      </a:r>
                    </a:p>
                  </a:txBody>
                  <a:tcPr>
                    <a:solidFill>
                      <a:srgbClr val="32543D">
                        <a:alpha val="20000"/>
                      </a:srgbClr>
                    </a:solidFill>
                  </a:tcPr>
                </a:tc>
                <a:tc>
                  <a:txBody>
                    <a:bodyPr/>
                    <a:lstStyle/>
                    <a:p>
                      <a:pPr algn="ctr"/>
                      <a:r>
                        <a:rPr lang="en-GB" sz="1200">
                          <a:latin typeface="Aptos" panose="020B0004020202020204" pitchFamily="34" charset="0"/>
                        </a:rPr>
                        <a:t>Limited liability for members</a:t>
                      </a:r>
                    </a:p>
                  </a:txBody>
                  <a:tcPr>
                    <a:solidFill>
                      <a:srgbClr val="32543D">
                        <a:alpha val="20000"/>
                      </a:srgbClr>
                    </a:solidFill>
                  </a:tcPr>
                </a:tc>
                <a:tc>
                  <a:txBody>
                    <a:bodyPr/>
                    <a:lstStyle/>
                    <a:p>
                      <a:pPr algn="ctr"/>
                      <a:r>
                        <a:rPr lang="en-GB" sz="1200">
                          <a:latin typeface="Aptos" panose="020B0004020202020204" pitchFamily="34" charset="0"/>
                        </a:rPr>
                        <a:t>Managed by trustees who have legal duties</a:t>
                      </a:r>
                    </a:p>
                  </a:txBody>
                  <a:tcPr>
                    <a:solidFill>
                      <a:srgbClr val="32543D">
                        <a:alpha val="20000"/>
                      </a:srgbClr>
                    </a:solidFill>
                  </a:tcPr>
                </a:tc>
                <a:extLst>
                  <a:ext uri="{0D108BD9-81ED-4DB2-BD59-A6C34878D82A}">
                    <a16:rowId xmlns:a16="http://schemas.microsoft.com/office/drawing/2014/main" val="1389597372"/>
                  </a:ext>
                </a:extLst>
              </a:tr>
              <a:tr h="341434">
                <a:tc>
                  <a:txBody>
                    <a:bodyPr/>
                    <a:lstStyle/>
                    <a:p>
                      <a:r>
                        <a:rPr lang="en-GB" sz="1200" b="1">
                          <a:latin typeface="Aptos" panose="020B0004020202020204" pitchFamily="34" charset="0"/>
                        </a:rPr>
                        <a:t>Regulation and reporting</a:t>
                      </a:r>
                    </a:p>
                  </a:txBody>
                  <a:tcPr>
                    <a:solidFill>
                      <a:srgbClr val="32543D">
                        <a:alpha val="20000"/>
                      </a:srgbClr>
                    </a:solidFill>
                  </a:tcPr>
                </a:tc>
                <a:tc>
                  <a:txBody>
                    <a:bodyPr/>
                    <a:lstStyle/>
                    <a:p>
                      <a:pPr algn="ctr"/>
                      <a:r>
                        <a:rPr lang="en-GB" sz="1200">
                          <a:latin typeface="Aptos" panose="020B0004020202020204" pitchFamily="34" charset="0"/>
                        </a:rPr>
                        <a:t>More strict filing requirements and regulation</a:t>
                      </a:r>
                    </a:p>
                  </a:txBody>
                  <a:tcPr>
                    <a:solidFill>
                      <a:srgbClr val="32543D">
                        <a:alpha val="20000"/>
                      </a:srgbClr>
                    </a:solidFill>
                  </a:tcPr>
                </a:tc>
                <a:tc>
                  <a:txBody>
                    <a:bodyPr/>
                    <a:lstStyle/>
                    <a:p>
                      <a:pPr marL="0" marR="0" lvl="0" indent="0" algn="ctr" defTabSz="514363" rtl="0" eaLnBrk="1" fontAlgn="auto" latinLnBrk="0" hangingPunct="1">
                        <a:lnSpc>
                          <a:spcPct val="100000"/>
                        </a:lnSpc>
                        <a:spcBef>
                          <a:spcPts val="0"/>
                        </a:spcBef>
                        <a:spcAft>
                          <a:spcPts val="0"/>
                        </a:spcAft>
                        <a:buClrTx/>
                        <a:buSzTx/>
                        <a:buFontTx/>
                        <a:buNone/>
                        <a:tabLst/>
                        <a:defRPr/>
                      </a:pPr>
                      <a:r>
                        <a:rPr lang="en-GB" sz="1200">
                          <a:latin typeface="Aptos" panose="020B0004020202020204" pitchFamily="34" charset="0"/>
                        </a:rPr>
                        <a:t>More filing requirements and regulation, especially as Charity</a:t>
                      </a:r>
                    </a:p>
                  </a:txBody>
                  <a:tcPr>
                    <a:solidFill>
                      <a:srgbClr val="32543D">
                        <a:alpha val="20000"/>
                      </a:srgbClr>
                    </a:solidFill>
                  </a:tcPr>
                </a:tc>
                <a:tc>
                  <a:txBody>
                    <a:bodyPr/>
                    <a:lstStyle/>
                    <a:p>
                      <a:pPr marL="0" marR="0" lvl="0" indent="0" algn="ctr" defTabSz="514363" rtl="0" eaLnBrk="1" fontAlgn="auto" latinLnBrk="0" hangingPunct="1">
                        <a:lnSpc>
                          <a:spcPct val="100000"/>
                        </a:lnSpc>
                        <a:spcBef>
                          <a:spcPts val="0"/>
                        </a:spcBef>
                        <a:spcAft>
                          <a:spcPts val="0"/>
                        </a:spcAft>
                        <a:buClrTx/>
                        <a:buSzTx/>
                        <a:buFontTx/>
                        <a:buNone/>
                        <a:tabLst/>
                        <a:defRPr/>
                      </a:pPr>
                      <a:r>
                        <a:rPr lang="en-GB" sz="1200">
                          <a:latin typeface="Aptos" panose="020B0004020202020204" pitchFamily="34" charset="0"/>
                        </a:rPr>
                        <a:t>More strict filing requirements and regulation</a:t>
                      </a:r>
                    </a:p>
                  </a:txBody>
                  <a:tcPr>
                    <a:solidFill>
                      <a:srgbClr val="32543D">
                        <a:alpha val="20000"/>
                      </a:srgbClr>
                    </a:solidFill>
                  </a:tcPr>
                </a:tc>
                <a:tc>
                  <a:txBody>
                    <a:bodyPr/>
                    <a:lstStyle/>
                    <a:p>
                      <a:pPr algn="ctr"/>
                      <a:r>
                        <a:rPr lang="en-GB" sz="1200">
                          <a:latin typeface="Aptos" panose="020B0004020202020204" pitchFamily="34" charset="0"/>
                        </a:rPr>
                        <a:t>Less strict filing requirements</a:t>
                      </a:r>
                    </a:p>
                  </a:txBody>
                  <a:tcPr>
                    <a:solidFill>
                      <a:srgbClr val="32543D">
                        <a:alpha val="20000"/>
                      </a:srgbClr>
                    </a:solidFill>
                  </a:tcPr>
                </a:tc>
                <a:tc>
                  <a:txBody>
                    <a:bodyPr/>
                    <a:lstStyle/>
                    <a:p>
                      <a:pPr algn="ctr"/>
                      <a:r>
                        <a:rPr lang="en-GB" sz="1200">
                          <a:latin typeface="Aptos" panose="020B0004020202020204" pitchFamily="34" charset="0"/>
                        </a:rPr>
                        <a:t>Registered and regulated by the Charity Commission</a:t>
                      </a:r>
                    </a:p>
                  </a:txBody>
                  <a:tcPr>
                    <a:solidFill>
                      <a:srgbClr val="32543D">
                        <a:alpha val="20000"/>
                      </a:srgbClr>
                    </a:solidFill>
                  </a:tcPr>
                </a:tc>
                <a:extLst>
                  <a:ext uri="{0D108BD9-81ED-4DB2-BD59-A6C34878D82A}">
                    <a16:rowId xmlns:a16="http://schemas.microsoft.com/office/drawing/2014/main" val="1584467253"/>
                  </a:ext>
                </a:extLst>
              </a:tr>
              <a:tr h="265560">
                <a:tc>
                  <a:txBody>
                    <a:bodyPr/>
                    <a:lstStyle/>
                    <a:p>
                      <a:r>
                        <a:rPr lang="en-GB" sz="1200" b="1">
                          <a:latin typeface="Aptos" panose="020B0004020202020204" pitchFamily="34" charset="0"/>
                        </a:rPr>
                        <a:t>Distributions permitted</a:t>
                      </a:r>
                    </a:p>
                  </a:txBody>
                  <a:tcPr>
                    <a:solidFill>
                      <a:srgbClr val="32543D">
                        <a:alpha val="20000"/>
                      </a:srgbClr>
                    </a:solidFill>
                  </a:tcPr>
                </a:tc>
                <a:tc>
                  <a:txBody>
                    <a:bodyPr/>
                    <a:lstStyle/>
                    <a:p>
                      <a:pPr algn="ctr"/>
                      <a:r>
                        <a:rPr lang="en-GB" sz="1200">
                          <a:latin typeface="Aptos" panose="020B0004020202020204" pitchFamily="34" charset="0"/>
                        </a:rPr>
                        <a:t>Yes</a:t>
                      </a:r>
                    </a:p>
                  </a:txBody>
                  <a:tcPr>
                    <a:solidFill>
                      <a:srgbClr val="32543D">
                        <a:alpha val="20000"/>
                      </a:srgbClr>
                    </a:solidFill>
                  </a:tcPr>
                </a:tc>
                <a:tc>
                  <a:txBody>
                    <a:bodyPr/>
                    <a:lstStyle/>
                    <a:p>
                      <a:pPr algn="ctr"/>
                      <a:r>
                        <a:rPr lang="en-GB" sz="1200">
                          <a:latin typeface="Aptos" panose="020B0004020202020204" pitchFamily="34" charset="0"/>
                        </a:rPr>
                        <a:t>Typically no (articles can permit distributions if not a charity)</a:t>
                      </a:r>
                    </a:p>
                  </a:txBody>
                  <a:tcPr>
                    <a:solidFill>
                      <a:srgbClr val="32543D">
                        <a:alpha val="20000"/>
                      </a:srgbClr>
                    </a:solidFill>
                  </a:tcPr>
                </a:tc>
                <a:tc>
                  <a:txBody>
                    <a:bodyPr/>
                    <a:lstStyle/>
                    <a:p>
                      <a:pPr algn="ctr"/>
                      <a:r>
                        <a:rPr lang="en-GB" sz="1200">
                          <a:latin typeface="Aptos" panose="020B0004020202020204" pitchFamily="34" charset="0"/>
                        </a:rPr>
                        <a:t>Yes, if limited by shares, limitations over value/ %</a:t>
                      </a:r>
                    </a:p>
                  </a:txBody>
                  <a:tcPr>
                    <a:solidFill>
                      <a:srgbClr val="32543D">
                        <a:alpha val="20000"/>
                      </a:srgbClr>
                    </a:solidFill>
                  </a:tcPr>
                </a:tc>
                <a:tc>
                  <a:txBody>
                    <a:bodyPr/>
                    <a:lstStyle/>
                    <a:p>
                      <a:pPr algn="ctr"/>
                      <a:r>
                        <a:rPr lang="en-GB" sz="1200">
                          <a:latin typeface="Aptos" panose="020B0004020202020204" pitchFamily="34" charset="0"/>
                        </a:rPr>
                        <a:t>Yes</a:t>
                      </a:r>
                    </a:p>
                  </a:txBody>
                  <a:tcPr>
                    <a:solidFill>
                      <a:srgbClr val="32543D">
                        <a:alpha val="20000"/>
                      </a:srgbClr>
                    </a:solidFill>
                  </a:tcPr>
                </a:tc>
                <a:tc>
                  <a:txBody>
                    <a:bodyPr/>
                    <a:lstStyle/>
                    <a:p>
                      <a:pPr algn="ctr"/>
                      <a:r>
                        <a:rPr lang="en-GB" sz="1200">
                          <a:latin typeface="Aptos" panose="020B0004020202020204" pitchFamily="34" charset="0"/>
                        </a:rPr>
                        <a:t>No</a:t>
                      </a:r>
                    </a:p>
                  </a:txBody>
                  <a:tcPr>
                    <a:solidFill>
                      <a:srgbClr val="32543D">
                        <a:alpha val="20000"/>
                      </a:srgbClr>
                    </a:solidFill>
                  </a:tcPr>
                </a:tc>
                <a:extLst>
                  <a:ext uri="{0D108BD9-81ED-4DB2-BD59-A6C34878D82A}">
                    <a16:rowId xmlns:a16="http://schemas.microsoft.com/office/drawing/2014/main" val="1638240677"/>
                  </a:ext>
                </a:extLst>
              </a:tr>
              <a:tr h="189686">
                <a:tc>
                  <a:txBody>
                    <a:bodyPr/>
                    <a:lstStyle/>
                    <a:p>
                      <a:r>
                        <a:rPr lang="en-GB" sz="1200" b="1">
                          <a:latin typeface="Aptos" panose="020B0004020202020204" pitchFamily="34" charset="0"/>
                        </a:rPr>
                        <a:t>Asset lock</a:t>
                      </a:r>
                    </a:p>
                  </a:txBody>
                  <a:tcPr>
                    <a:solidFill>
                      <a:srgbClr val="32543D">
                        <a:alpha val="20000"/>
                      </a:srgbClr>
                    </a:solidFill>
                  </a:tcPr>
                </a:tc>
                <a:tc>
                  <a:txBody>
                    <a:bodyPr/>
                    <a:lstStyle/>
                    <a:p>
                      <a:pPr algn="ctr"/>
                      <a:r>
                        <a:rPr lang="en-GB" sz="1200">
                          <a:latin typeface="Aptos" panose="020B0004020202020204" pitchFamily="34" charset="0"/>
                        </a:rPr>
                        <a:t>Bespoke drafting in articles</a:t>
                      </a:r>
                    </a:p>
                  </a:txBody>
                  <a:tcPr>
                    <a:solidFill>
                      <a:srgbClr val="32543D">
                        <a:alpha val="20000"/>
                      </a:srgbClr>
                    </a:solidFill>
                  </a:tcPr>
                </a:tc>
                <a:tc>
                  <a:txBody>
                    <a:bodyPr/>
                    <a:lstStyle/>
                    <a:p>
                      <a:pPr marL="0" marR="0" lvl="0" indent="0" algn="ctr" defTabSz="514363" rtl="0" eaLnBrk="1" fontAlgn="auto" latinLnBrk="0" hangingPunct="1">
                        <a:lnSpc>
                          <a:spcPct val="100000"/>
                        </a:lnSpc>
                        <a:spcBef>
                          <a:spcPts val="0"/>
                        </a:spcBef>
                        <a:spcAft>
                          <a:spcPts val="0"/>
                        </a:spcAft>
                        <a:buClrTx/>
                        <a:buSzTx/>
                        <a:buFontTx/>
                        <a:buNone/>
                        <a:tabLst/>
                        <a:defRPr/>
                      </a:pPr>
                      <a:r>
                        <a:rPr lang="en-GB" sz="1200">
                          <a:latin typeface="Aptos" panose="020B0004020202020204" pitchFamily="34" charset="0"/>
                        </a:rPr>
                        <a:t>Bespoke drafting in articles</a:t>
                      </a:r>
                    </a:p>
                  </a:txBody>
                  <a:tcPr>
                    <a:solidFill>
                      <a:srgbClr val="32543D">
                        <a:alpha val="20000"/>
                      </a:srgbClr>
                    </a:solidFill>
                  </a:tcPr>
                </a:tc>
                <a:tc>
                  <a:txBody>
                    <a:bodyPr/>
                    <a:lstStyle/>
                    <a:p>
                      <a:pPr algn="ctr"/>
                      <a:r>
                        <a:rPr lang="en-GB" sz="1200">
                          <a:latin typeface="Aptos" panose="020B0004020202020204" pitchFamily="34" charset="0"/>
                        </a:rPr>
                        <a:t>Yes</a:t>
                      </a:r>
                    </a:p>
                  </a:txBody>
                  <a:tcPr>
                    <a:solidFill>
                      <a:srgbClr val="32543D">
                        <a:alpha val="20000"/>
                      </a:srgbClr>
                    </a:solidFill>
                  </a:tcPr>
                </a:tc>
                <a:tc>
                  <a:txBody>
                    <a:bodyPr/>
                    <a:lstStyle/>
                    <a:p>
                      <a:pPr marL="0" marR="0" lvl="0" indent="0" algn="ctr" defTabSz="514363" rtl="0" eaLnBrk="1" fontAlgn="auto" latinLnBrk="0" hangingPunct="1">
                        <a:lnSpc>
                          <a:spcPct val="100000"/>
                        </a:lnSpc>
                        <a:spcBef>
                          <a:spcPts val="0"/>
                        </a:spcBef>
                        <a:spcAft>
                          <a:spcPts val="0"/>
                        </a:spcAft>
                        <a:buClrTx/>
                        <a:buSzTx/>
                        <a:buFontTx/>
                        <a:buNone/>
                        <a:tabLst/>
                        <a:defRPr/>
                      </a:pPr>
                      <a:r>
                        <a:rPr lang="en-GB" sz="1200">
                          <a:latin typeface="Aptos" panose="020B0004020202020204" pitchFamily="34" charset="0"/>
                        </a:rPr>
                        <a:t>Bespoke drafting in articles</a:t>
                      </a:r>
                    </a:p>
                  </a:txBody>
                  <a:tcPr>
                    <a:solidFill>
                      <a:srgbClr val="32543D">
                        <a:alpha val="20000"/>
                      </a:srgbClr>
                    </a:solidFill>
                  </a:tcPr>
                </a:tc>
                <a:tc>
                  <a:txBody>
                    <a:bodyPr/>
                    <a:lstStyle/>
                    <a:p>
                      <a:pPr algn="ctr"/>
                      <a:r>
                        <a:rPr lang="en-GB" sz="1200">
                          <a:latin typeface="Aptos" panose="020B0004020202020204" pitchFamily="34" charset="0"/>
                        </a:rPr>
                        <a:t>Yes</a:t>
                      </a:r>
                    </a:p>
                  </a:txBody>
                  <a:tcPr>
                    <a:solidFill>
                      <a:srgbClr val="32543D">
                        <a:alpha val="20000"/>
                      </a:srgbClr>
                    </a:solidFill>
                  </a:tcPr>
                </a:tc>
                <a:extLst>
                  <a:ext uri="{0D108BD9-81ED-4DB2-BD59-A6C34878D82A}">
                    <a16:rowId xmlns:a16="http://schemas.microsoft.com/office/drawing/2014/main" val="3656892622"/>
                  </a:ext>
                </a:extLst>
              </a:tr>
              <a:tr h="172130">
                <a:tc>
                  <a:txBody>
                    <a:bodyPr/>
                    <a:lstStyle/>
                    <a:p>
                      <a:r>
                        <a:rPr lang="en-GB" sz="1200" b="1">
                          <a:latin typeface="Aptos" panose="020B0004020202020204" pitchFamily="34" charset="0"/>
                        </a:rPr>
                        <a:t>Charitable status</a:t>
                      </a:r>
                    </a:p>
                  </a:txBody>
                  <a:tcPr>
                    <a:solidFill>
                      <a:srgbClr val="32543D">
                        <a:alpha val="20000"/>
                      </a:srgbClr>
                    </a:solidFill>
                  </a:tcPr>
                </a:tc>
                <a:tc>
                  <a:txBody>
                    <a:bodyPr/>
                    <a:lstStyle/>
                    <a:p>
                      <a:pPr algn="ctr"/>
                      <a:r>
                        <a:rPr lang="en-GB" sz="1200">
                          <a:latin typeface="Aptos" panose="020B0004020202020204" pitchFamily="34" charset="0"/>
                        </a:rPr>
                        <a:t>No</a:t>
                      </a:r>
                    </a:p>
                  </a:txBody>
                  <a:tcPr>
                    <a:solidFill>
                      <a:srgbClr val="32543D">
                        <a:alpha val="20000"/>
                      </a:srgbClr>
                    </a:solidFill>
                  </a:tcPr>
                </a:tc>
                <a:tc>
                  <a:txBody>
                    <a:bodyPr/>
                    <a:lstStyle/>
                    <a:p>
                      <a:pPr algn="ctr"/>
                      <a:r>
                        <a:rPr lang="en-GB" sz="1200">
                          <a:latin typeface="Aptos" panose="020B0004020202020204" pitchFamily="34" charset="0"/>
                        </a:rPr>
                        <a:t>Yes</a:t>
                      </a:r>
                    </a:p>
                  </a:txBody>
                  <a:tcPr>
                    <a:solidFill>
                      <a:srgbClr val="32543D">
                        <a:alpha val="20000"/>
                      </a:srgbClr>
                    </a:solidFill>
                  </a:tcPr>
                </a:tc>
                <a:tc>
                  <a:txBody>
                    <a:bodyPr/>
                    <a:lstStyle/>
                    <a:p>
                      <a:pPr algn="ctr"/>
                      <a:r>
                        <a:rPr lang="en-GB" sz="1200">
                          <a:latin typeface="Aptos" panose="020B0004020202020204" pitchFamily="34" charset="0"/>
                        </a:rPr>
                        <a:t>No</a:t>
                      </a:r>
                    </a:p>
                  </a:txBody>
                  <a:tcPr>
                    <a:solidFill>
                      <a:srgbClr val="32543D">
                        <a:alpha val="20000"/>
                      </a:srgbClr>
                    </a:solidFill>
                  </a:tcPr>
                </a:tc>
                <a:tc>
                  <a:txBody>
                    <a:bodyPr/>
                    <a:lstStyle/>
                    <a:p>
                      <a:pPr algn="ctr"/>
                      <a:r>
                        <a:rPr lang="en-GB" sz="1200">
                          <a:latin typeface="Aptos" panose="020B0004020202020204" pitchFamily="34" charset="0"/>
                        </a:rPr>
                        <a:t>No</a:t>
                      </a:r>
                    </a:p>
                  </a:txBody>
                  <a:tcPr>
                    <a:solidFill>
                      <a:srgbClr val="32543D">
                        <a:alpha val="20000"/>
                      </a:srgbClr>
                    </a:solidFill>
                  </a:tcPr>
                </a:tc>
                <a:tc>
                  <a:txBody>
                    <a:bodyPr/>
                    <a:lstStyle/>
                    <a:p>
                      <a:pPr algn="ctr"/>
                      <a:r>
                        <a:rPr lang="en-GB" sz="1200">
                          <a:latin typeface="Aptos" panose="020B0004020202020204" pitchFamily="34" charset="0"/>
                        </a:rPr>
                        <a:t>Yes</a:t>
                      </a:r>
                    </a:p>
                  </a:txBody>
                  <a:tcPr>
                    <a:solidFill>
                      <a:srgbClr val="32543D">
                        <a:alpha val="20000"/>
                      </a:srgbClr>
                    </a:solidFill>
                  </a:tcPr>
                </a:tc>
                <a:extLst>
                  <a:ext uri="{0D108BD9-81ED-4DB2-BD59-A6C34878D82A}">
                    <a16:rowId xmlns:a16="http://schemas.microsoft.com/office/drawing/2014/main" val="2401253263"/>
                  </a:ext>
                </a:extLst>
              </a:tr>
            </a:tbl>
          </a:graphicData>
        </a:graphic>
      </p:graphicFrame>
      <p:sp>
        <p:nvSpPr>
          <p:cNvPr id="4" name="TextBox 3">
            <a:extLst>
              <a:ext uri="{FF2B5EF4-FFF2-40B4-BE49-F238E27FC236}">
                <a16:creationId xmlns:a16="http://schemas.microsoft.com/office/drawing/2014/main" id="{2BC4DB2C-BDD0-A0D3-4D04-5017C4321762}"/>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kern="0">
                <a:solidFill>
                  <a:prstClr val="black"/>
                </a:solidFill>
                <a:latin typeface="Aptos" panose="02110004020202020204"/>
              </a:rPr>
              <a:t>61</a:t>
            </a:r>
            <a:endParaRPr lang="en-GB" sz="1200" kern="0">
              <a:solidFill>
                <a:prstClr val="black"/>
              </a:solidFill>
              <a:latin typeface="Aptos" panose="02110004020202020204"/>
            </a:endParaRPr>
          </a:p>
        </p:txBody>
      </p:sp>
      <p:sp>
        <p:nvSpPr>
          <p:cNvPr id="3" name="TextBox 2">
            <a:extLst>
              <a:ext uri="{FF2B5EF4-FFF2-40B4-BE49-F238E27FC236}">
                <a16:creationId xmlns:a16="http://schemas.microsoft.com/office/drawing/2014/main" id="{26959209-1CDF-C17C-A7D9-8F200174432D}"/>
              </a:ext>
            </a:extLst>
          </p:cNvPr>
          <p:cNvSpPr txBox="1"/>
          <p:nvPr/>
        </p:nvSpPr>
        <p:spPr>
          <a:xfrm>
            <a:off x="408701" y="247780"/>
            <a:ext cx="11595779" cy="601255"/>
          </a:xfrm>
          <a:prstGeom prst="rect">
            <a:avLst/>
          </a:prstGeom>
          <a:noFill/>
        </p:spPr>
        <p:txBody>
          <a:bodyPr wrap="square" lIns="91440" tIns="45720" rIns="91440" bIns="45720" anchor="t">
            <a:spAutoFit/>
          </a:bodyPr>
          <a:lstStyle/>
          <a:p>
            <a:pPr>
              <a:lnSpc>
                <a:spcPct val="107000"/>
              </a:lnSpc>
              <a:defRPr/>
            </a:pPr>
            <a:r>
              <a:rPr lang="en-US" sz="3200" b="1">
                <a:solidFill>
                  <a:srgbClr val="32543D"/>
                </a:solidFill>
                <a:latin typeface="Aptos"/>
                <a:ea typeface="Calibri"/>
                <a:cs typeface="Arial"/>
              </a:rPr>
              <a:t>Special Purpose Vehicle options</a:t>
            </a:r>
          </a:p>
        </p:txBody>
      </p:sp>
    </p:spTree>
    <p:extLst>
      <p:ext uri="{BB962C8B-B14F-4D97-AF65-F5344CB8AC3E}">
        <p14:creationId xmlns:p14="http://schemas.microsoft.com/office/powerpoint/2010/main" val="971844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32BB1-B787-D3FB-AB53-B09066F519F5}"/>
            </a:ext>
          </a:extLst>
        </p:cNvPr>
        <p:cNvGrpSpPr/>
        <p:nvPr/>
      </p:nvGrpSpPr>
      <p:grpSpPr>
        <a:xfrm>
          <a:off x="0" y="0"/>
          <a:ext cx="0" cy="0"/>
          <a:chOff x="0" y="0"/>
          <a:chExt cx="0" cy="0"/>
        </a:xfrm>
      </p:grpSpPr>
      <p:sp>
        <p:nvSpPr>
          <p:cNvPr id="4" name="Text Placeholder 16">
            <a:extLst>
              <a:ext uri="{FF2B5EF4-FFF2-40B4-BE49-F238E27FC236}">
                <a16:creationId xmlns:a16="http://schemas.microsoft.com/office/drawing/2014/main" id="{933D9C6F-5051-697B-7350-128DDAA17781}"/>
              </a:ext>
            </a:extLst>
          </p:cNvPr>
          <p:cNvSpPr txBox="1">
            <a:spLocks/>
          </p:cNvSpPr>
          <p:nvPr/>
        </p:nvSpPr>
        <p:spPr>
          <a:xfrm>
            <a:off x="427294" y="745170"/>
            <a:ext cx="10836108" cy="61029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a:solidFill>
                  <a:schemeClr val="tx1"/>
                </a:solidFill>
                <a:latin typeface="Aptos"/>
              </a:rPr>
              <a:t>DEFRA’s theory of change sets the strategic ambition to implement system-level change by 2030. Subject to funding, this proposed roadmap sets out the activities and decision-making required to establish natural capital investment facilities in a phased approach to unlock finance for nature over time.</a:t>
            </a:r>
            <a:endParaRPr lang="en-US" sz="1200">
              <a:solidFill>
                <a:schemeClr val="tx1"/>
              </a:solidFill>
            </a:endParaRPr>
          </a:p>
        </p:txBody>
      </p:sp>
      <p:sp>
        <p:nvSpPr>
          <p:cNvPr id="48" name="TextBox 51">
            <a:extLst>
              <a:ext uri="{FF2B5EF4-FFF2-40B4-BE49-F238E27FC236}">
                <a16:creationId xmlns:a16="http://schemas.microsoft.com/office/drawing/2014/main" id="{A748BD25-02EA-40CC-4405-943B3493F6F8}"/>
              </a:ext>
            </a:extLst>
          </p:cNvPr>
          <p:cNvSpPr txBox="1"/>
          <p:nvPr/>
        </p:nvSpPr>
        <p:spPr>
          <a:xfrm>
            <a:off x="10582979" y="1932576"/>
            <a:ext cx="1609021" cy="1107996"/>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GB" sz="1100" b="1" i="0" u="none" strike="noStrike" kern="1200" cap="none" spc="0" normalizeH="0" baseline="0" noProof="0">
                <a:ln>
                  <a:noFill/>
                </a:ln>
                <a:effectLst/>
                <a:uLnTx/>
                <a:uFillTx/>
                <a:cs typeface="Calibri" panose="020F0502020204030204" pitchFamily="34" charset="0"/>
              </a:rPr>
              <a:t>Nature-positive economy </a:t>
            </a:r>
            <a:r>
              <a:rPr kumimoji="0" lang="en-GB" sz="1100" b="1" i="0" u="none" strike="noStrike" kern="1200" cap="none" spc="0" normalizeH="0" baseline="0" noProof="0" err="1">
                <a:ln>
                  <a:noFill/>
                </a:ln>
                <a:effectLst/>
                <a:uLnTx/>
                <a:uFillTx/>
                <a:cs typeface="Calibri" panose="020F0502020204030204" pitchFamily="34" charset="0"/>
              </a:rPr>
              <a:t>contribut</a:t>
            </a:r>
            <a:r>
              <a:rPr lang="en-GB" sz="1100" b="1" err="1">
                <a:cs typeface="Calibri" panose="020F0502020204030204" pitchFamily="34" charset="0"/>
              </a:rPr>
              <a:t>ing</a:t>
            </a:r>
            <a:r>
              <a:rPr kumimoji="0" lang="en-GB" sz="1100" b="1" i="0" u="none" strike="noStrike" kern="1200" cap="none" spc="0" normalizeH="0" baseline="0" noProof="0">
                <a:ln>
                  <a:noFill/>
                </a:ln>
                <a:effectLst/>
                <a:uLnTx/>
                <a:uFillTx/>
                <a:cs typeface="Calibri" panose="020F0502020204030204" pitchFamily="34" charset="0"/>
              </a:rPr>
              <a:t> to UK and regional targets</a:t>
            </a:r>
            <a:r>
              <a:rPr lang="en-GB" sz="1100" b="1">
                <a:cs typeface="Calibri" panose="020F0502020204030204" pitchFamily="34" charset="0"/>
              </a:rPr>
              <a:t> </a:t>
            </a:r>
            <a:r>
              <a:rPr kumimoji="0" lang="en-GB" sz="1100" b="1" i="0" u="none" strike="noStrike" kern="1200" cap="none" spc="0" normalizeH="0" baseline="0" noProof="0">
                <a:ln>
                  <a:noFill/>
                </a:ln>
                <a:effectLst/>
                <a:uLnTx/>
                <a:uFillTx/>
                <a:cs typeface="Calibri" panose="020F0502020204030204" pitchFamily="34" charset="0"/>
              </a:rPr>
              <a:t>for the environment and Net Zero</a:t>
            </a:r>
            <a:r>
              <a:rPr kumimoji="0" lang="en-GB" sz="1100" b="1" i="0" u="none" strike="noStrike" kern="1200" cap="none" spc="0" normalizeH="0" baseline="0" noProof="0">
                <a:ln>
                  <a:noFill/>
                </a:ln>
                <a:effectLst/>
                <a:uLnTx/>
                <a:uFillTx/>
              </a:rPr>
              <a:t>. </a:t>
            </a:r>
          </a:p>
        </p:txBody>
      </p:sp>
      <p:sp>
        <p:nvSpPr>
          <p:cNvPr id="7" name="TextBox 6">
            <a:extLst>
              <a:ext uri="{FF2B5EF4-FFF2-40B4-BE49-F238E27FC236}">
                <a16:creationId xmlns:a16="http://schemas.microsoft.com/office/drawing/2014/main" id="{AA4C8819-8465-FB71-1C08-6549582D65F9}"/>
              </a:ext>
            </a:extLst>
          </p:cNvPr>
          <p:cNvSpPr txBox="1"/>
          <p:nvPr/>
        </p:nvSpPr>
        <p:spPr>
          <a:xfrm>
            <a:off x="3181574" y="5330829"/>
            <a:ext cx="12901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747474"/>
                </a:solidFill>
                <a:effectLst/>
                <a:uLnTx/>
                <a:uFillTx/>
                <a:latin typeface="Aptos" panose="020B0004020202020204" pitchFamily="34" charset="0"/>
              </a:rPr>
              <a:t>2025</a:t>
            </a:r>
          </a:p>
        </p:txBody>
      </p:sp>
      <p:sp>
        <p:nvSpPr>
          <p:cNvPr id="9" name="TextBox 8">
            <a:extLst>
              <a:ext uri="{FF2B5EF4-FFF2-40B4-BE49-F238E27FC236}">
                <a16:creationId xmlns:a16="http://schemas.microsoft.com/office/drawing/2014/main" id="{868E6D05-E6B6-97FC-B2EB-7C37615F094A}"/>
              </a:ext>
            </a:extLst>
          </p:cNvPr>
          <p:cNvSpPr txBox="1"/>
          <p:nvPr/>
        </p:nvSpPr>
        <p:spPr>
          <a:xfrm>
            <a:off x="7239867" y="5330829"/>
            <a:ext cx="898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747474"/>
                </a:solidFill>
                <a:effectLst/>
                <a:uLnTx/>
                <a:uFillTx/>
                <a:latin typeface="Aptos" panose="020B0004020202020204" pitchFamily="34" charset="0"/>
              </a:rPr>
              <a:t>2027</a:t>
            </a:r>
          </a:p>
        </p:txBody>
      </p:sp>
      <p:sp>
        <p:nvSpPr>
          <p:cNvPr id="10" name="TextBox 9">
            <a:extLst>
              <a:ext uri="{FF2B5EF4-FFF2-40B4-BE49-F238E27FC236}">
                <a16:creationId xmlns:a16="http://schemas.microsoft.com/office/drawing/2014/main" id="{CFF6A9BA-0487-0BEC-0240-796C7DD8F079}"/>
              </a:ext>
            </a:extLst>
          </p:cNvPr>
          <p:cNvSpPr txBox="1"/>
          <p:nvPr/>
        </p:nvSpPr>
        <p:spPr>
          <a:xfrm>
            <a:off x="10772510" y="5330266"/>
            <a:ext cx="898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747474"/>
                </a:solidFill>
                <a:effectLst/>
                <a:uLnTx/>
                <a:uFillTx/>
                <a:latin typeface="Aptos" panose="020B0004020202020204" pitchFamily="34" charset="0"/>
              </a:rPr>
              <a:t>2030</a:t>
            </a:r>
          </a:p>
        </p:txBody>
      </p:sp>
      <p:cxnSp>
        <p:nvCxnSpPr>
          <p:cNvPr id="11" name="Straight Connector 10">
            <a:extLst>
              <a:ext uri="{FF2B5EF4-FFF2-40B4-BE49-F238E27FC236}">
                <a16:creationId xmlns:a16="http://schemas.microsoft.com/office/drawing/2014/main" id="{81866EF7-B1CA-D365-AA34-5628B29B6AEF}"/>
              </a:ext>
            </a:extLst>
          </p:cNvPr>
          <p:cNvCxnSpPr>
            <a:cxnSpLocks/>
          </p:cNvCxnSpPr>
          <p:nvPr/>
        </p:nvCxnSpPr>
        <p:spPr>
          <a:xfrm flipV="1">
            <a:off x="3571283" y="4016851"/>
            <a:ext cx="0" cy="1298099"/>
          </a:xfrm>
          <a:prstGeom prst="line">
            <a:avLst/>
          </a:prstGeom>
          <a:noFill/>
          <a:ln w="19050" cap="flat" cmpd="sng" algn="ctr">
            <a:solidFill>
              <a:srgbClr val="1E243A"/>
            </a:solidFill>
            <a:prstDash val="dash"/>
            <a:miter lim="800000"/>
          </a:ln>
          <a:effectLst/>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ED5EE94-C638-E446-89DD-6585DCB15C41}"/>
              </a:ext>
            </a:extLst>
          </p:cNvPr>
          <p:cNvSpPr/>
          <p:nvPr/>
        </p:nvSpPr>
        <p:spPr>
          <a:xfrm>
            <a:off x="3197071" y="3280530"/>
            <a:ext cx="737626" cy="709821"/>
          </a:xfrm>
          <a:prstGeom prst="ellipse">
            <a:avLst/>
          </a:prstGeom>
          <a:noFill/>
          <a:ln w="38100" cap="flat" cmpd="sng" algn="ctr">
            <a:solidFill>
              <a:srgbClr val="FF66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13" name="Graphic 36" descr="Open hand with plant outline">
            <a:extLst>
              <a:ext uri="{FF2B5EF4-FFF2-40B4-BE49-F238E27FC236}">
                <a16:creationId xmlns:a16="http://schemas.microsoft.com/office/drawing/2014/main" id="{2E54637D-0F43-3A54-BAE0-D7B2E9FADE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6662" y="3325431"/>
            <a:ext cx="617162" cy="579425"/>
          </a:xfrm>
          <a:prstGeom prst="rect">
            <a:avLst/>
          </a:prstGeom>
        </p:spPr>
      </p:pic>
      <p:sp>
        <p:nvSpPr>
          <p:cNvPr id="14" name="TextBox 42">
            <a:extLst>
              <a:ext uri="{FF2B5EF4-FFF2-40B4-BE49-F238E27FC236}">
                <a16:creationId xmlns:a16="http://schemas.microsoft.com/office/drawing/2014/main" id="{8565F18E-21CD-3F1A-C6DC-193AE8A3ECF6}"/>
              </a:ext>
            </a:extLst>
          </p:cNvPr>
          <p:cNvSpPr txBox="1"/>
          <p:nvPr/>
        </p:nvSpPr>
        <p:spPr>
          <a:xfrm>
            <a:off x="2976646" y="2060931"/>
            <a:ext cx="1194240" cy="7694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effectLst/>
                <a:uLnTx/>
                <a:uFillTx/>
                <a:latin typeface="Aptos" panose="020B0004020202020204" pitchFamily="34" charset="0"/>
              </a:rPr>
              <a:t>Assets and opportunities measured and evaluated</a:t>
            </a:r>
          </a:p>
        </p:txBody>
      </p:sp>
      <p:sp>
        <p:nvSpPr>
          <p:cNvPr id="17" name="Arrow: Striped Right 16">
            <a:extLst>
              <a:ext uri="{FF2B5EF4-FFF2-40B4-BE49-F238E27FC236}">
                <a16:creationId xmlns:a16="http://schemas.microsoft.com/office/drawing/2014/main" id="{18F1013B-D9A3-017E-57BF-CFB0A7E52809}"/>
              </a:ext>
            </a:extLst>
          </p:cNvPr>
          <p:cNvSpPr/>
          <p:nvPr/>
        </p:nvSpPr>
        <p:spPr>
          <a:xfrm>
            <a:off x="171836" y="5592795"/>
            <a:ext cx="11848327" cy="731107"/>
          </a:xfrm>
          <a:prstGeom prst="striped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ptos" panose="020B0004020202020204" pitchFamily="34" charset="0"/>
                <a:ea typeface="+mn-ea"/>
                <a:cs typeface="+mn-cs"/>
              </a:rPr>
              <a:t>Build the system architecture for a regional funding ecosystem which supports nature recovery, climate adaptation, and inclusive growth</a:t>
            </a:r>
          </a:p>
        </p:txBody>
      </p:sp>
      <p:sp>
        <p:nvSpPr>
          <p:cNvPr id="19" name="Arrow: Pentagon 18">
            <a:extLst>
              <a:ext uri="{FF2B5EF4-FFF2-40B4-BE49-F238E27FC236}">
                <a16:creationId xmlns:a16="http://schemas.microsoft.com/office/drawing/2014/main" id="{AB899968-B312-6EDA-947D-D123BAE3BFC7}"/>
              </a:ext>
            </a:extLst>
          </p:cNvPr>
          <p:cNvSpPr/>
          <p:nvPr/>
        </p:nvSpPr>
        <p:spPr>
          <a:xfrm>
            <a:off x="4278531" y="1521250"/>
            <a:ext cx="2759060" cy="653812"/>
          </a:xfrm>
          <a:prstGeom prst="homePlate">
            <a:avLst/>
          </a:prstGeom>
          <a:noFill/>
          <a:ln w="38100">
            <a:solidFill>
              <a:srgbClr val="E9713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E97132"/>
                </a:solidFill>
                <a:effectLst/>
                <a:uLnTx/>
                <a:uFillTx/>
                <a:latin typeface="Aptos" panose="020B0004020202020204" pitchFamily="34" charset="0"/>
                <a:cs typeface="Calibri"/>
              </a:rPr>
              <a:t>LINC Phase 2: </a:t>
            </a:r>
            <a:r>
              <a:rPr kumimoji="0" lang="en-GB" sz="1400" b="0" i="0" u="none" strike="noStrike" kern="1200" cap="none" spc="0" normalizeH="0" baseline="0" noProof="0">
                <a:ln>
                  <a:noFill/>
                </a:ln>
                <a:solidFill>
                  <a:srgbClr val="E97132"/>
                </a:solidFill>
                <a:effectLst/>
                <a:uLnTx/>
                <a:uFillTx/>
                <a:latin typeface="Aptos" panose="020B0004020202020204" pitchFamily="34" charset="0"/>
                <a:cs typeface="Calibri"/>
              </a:rPr>
              <a:t>Implementation</a:t>
            </a:r>
            <a:endParaRPr kumimoji="0" lang="en-US" sz="1400" b="0" i="0" u="none" strike="noStrike" kern="1200" cap="none" spc="0" normalizeH="0" baseline="0" noProof="0">
              <a:ln>
                <a:noFill/>
              </a:ln>
              <a:solidFill>
                <a:srgbClr val="E97132"/>
              </a:solidFill>
              <a:effectLst/>
              <a:uLnTx/>
              <a:uFillTx/>
              <a:latin typeface="Aptos" panose="020B0004020202020204" pitchFamily="34" charset="0"/>
              <a:ea typeface="Calibri"/>
              <a:cs typeface="Calibri"/>
            </a:endParaRPr>
          </a:p>
        </p:txBody>
      </p:sp>
      <p:sp>
        <p:nvSpPr>
          <p:cNvPr id="20" name="Arrow: Pentagon 19">
            <a:extLst>
              <a:ext uri="{FF2B5EF4-FFF2-40B4-BE49-F238E27FC236}">
                <a16:creationId xmlns:a16="http://schemas.microsoft.com/office/drawing/2014/main" id="{B78A7736-6D14-56BE-2060-28611204BD46}"/>
              </a:ext>
            </a:extLst>
          </p:cNvPr>
          <p:cNvSpPr/>
          <p:nvPr/>
        </p:nvSpPr>
        <p:spPr>
          <a:xfrm>
            <a:off x="320745" y="1521251"/>
            <a:ext cx="2692829" cy="644092"/>
          </a:xfrm>
          <a:prstGeom prst="homePlate">
            <a:avLst/>
          </a:prstGeom>
          <a:noFill/>
          <a:ln w="38100">
            <a:solidFill>
              <a:srgbClr val="E9713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E97132"/>
                </a:solidFill>
                <a:effectLst/>
                <a:uLnTx/>
                <a:uFillTx/>
                <a:latin typeface="Aptos" panose="020B0004020202020204" pitchFamily="34" charset="0"/>
                <a:cs typeface="Calibri"/>
              </a:rPr>
              <a:t>LINC Phase 1: </a:t>
            </a:r>
            <a:r>
              <a:rPr kumimoji="0" lang="en-GB" sz="1400" b="0" i="0" u="none" strike="noStrike" kern="1200" cap="none" spc="0" normalizeH="0" baseline="0" noProof="0">
                <a:ln>
                  <a:noFill/>
                </a:ln>
                <a:solidFill>
                  <a:srgbClr val="E97132"/>
                </a:solidFill>
                <a:effectLst/>
                <a:uLnTx/>
                <a:uFillTx/>
                <a:latin typeface="Aptos" panose="020B0004020202020204" pitchFamily="34" charset="0"/>
                <a:cs typeface="Calibri"/>
              </a:rPr>
              <a:t>Development and testing</a:t>
            </a:r>
            <a:endParaRPr kumimoji="0" lang="en-GB" sz="1400" b="0" i="0" u="none" strike="noStrike" kern="1200" cap="none" spc="0" normalizeH="0" baseline="0" noProof="0">
              <a:ln>
                <a:noFill/>
              </a:ln>
              <a:solidFill>
                <a:srgbClr val="E97132"/>
              </a:solidFill>
              <a:effectLst/>
              <a:uLnTx/>
              <a:uFillTx/>
              <a:latin typeface="Aptos" panose="020B0004020202020204" pitchFamily="34" charset="0"/>
              <a:ea typeface="Calibri"/>
              <a:cs typeface="Calibri"/>
            </a:endParaRPr>
          </a:p>
        </p:txBody>
      </p:sp>
      <p:grpSp>
        <p:nvGrpSpPr>
          <p:cNvPr id="21" name="Group 20">
            <a:extLst>
              <a:ext uri="{FF2B5EF4-FFF2-40B4-BE49-F238E27FC236}">
                <a16:creationId xmlns:a16="http://schemas.microsoft.com/office/drawing/2014/main" id="{A727056D-376F-2BDB-5085-D0CC2587C0B1}"/>
              </a:ext>
            </a:extLst>
          </p:cNvPr>
          <p:cNvGrpSpPr/>
          <p:nvPr/>
        </p:nvGrpSpPr>
        <p:grpSpPr>
          <a:xfrm>
            <a:off x="7276452" y="3276274"/>
            <a:ext cx="4117098" cy="2130378"/>
            <a:chOff x="6577770" y="3518009"/>
            <a:chExt cx="4117098" cy="2230412"/>
          </a:xfrm>
        </p:grpSpPr>
        <p:sp>
          <p:nvSpPr>
            <p:cNvPr id="22" name="Oval 21">
              <a:extLst>
                <a:ext uri="{FF2B5EF4-FFF2-40B4-BE49-F238E27FC236}">
                  <a16:creationId xmlns:a16="http://schemas.microsoft.com/office/drawing/2014/main" id="{FF03C091-3FFB-5BC2-8256-704ADA6D553C}"/>
                </a:ext>
              </a:extLst>
            </p:cNvPr>
            <p:cNvSpPr/>
            <p:nvPr/>
          </p:nvSpPr>
          <p:spPr>
            <a:xfrm>
              <a:off x="6863374" y="5614574"/>
              <a:ext cx="149753" cy="133847"/>
            </a:xfrm>
            <a:prstGeom prst="ellipse">
              <a:avLst/>
            </a:prstGeom>
            <a:solidFill>
              <a:srgbClr val="FF6600"/>
            </a:solidFill>
            <a:ln w="28575" cap="flat" cmpd="sng" algn="ctr">
              <a:solidFill>
                <a:srgbClr val="FF66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23" name="Graphic 36" descr="Pound with solid fill">
              <a:extLst>
                <a:ext uri="{FF2B5EF4-FFF2-40B4-BE49-F238E27FC236}">
                  <a16:creationId xmlns:a16="http://schemas.microsoft.com/office/drawing/2014/main" id="{A78E2223-3940-F815-3F7B-B9C4E7FA273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223193" y="3592158"/>
              <a:ext cx="471675" cy="471675"/>
            </a:xfrm>
            <a:prstGeom prst="rect">
              <a:avLst/>
            </a:prstGeom>
          </p:spPr>
        </p:pic>
        <p:sp>
          <p:nvSpPr>
            <p:cNvPr id="24" name="Oval 23">
              <a:extLst>
                <a:ext uri="{FF2B5EF4-FFF2-40B4-BE49-F238E27FC236}">
                  <a16:creationId xmlns:a16="http://schemas.microsoft.com/office/drawing/2014/main" id="{999D8361-3AFF-44E1-477D-1EF0743D01F1}"/>
                </a:ext>
              </a:extLst>
            </p:cNvPr>
            <p:cNvSpPr/>
            <p:nvPr/>
          </p:nvSpPr>
          <p:spPr>
            <a:xfrm>
              <a:off x="6577770" y="3518009"/>
              <a:ext cx="737626" cy="748783"/>
            </a:xfrm>
            <a:prstGeom prst="ellipse">
              <a:avLst/>
            </a:prstGeom>
            <a:noFill/>
            <a:ln w="38100" cap="flat" cmpd="sng" algn="ctr">
              <a:solidFill>
                <a:srgbClr val="FF66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ndParaRPr>
            </a:p>
          </p:txBody>
        </p:sp>
        <p:cxnSp>
          <p:nvCxnSpPr>
            <p:cNvPr id="25" name="Straight Connector 24">
              <a:extLst>
                <a:ext uri="{FF2B5EF4-FFF2-40B4-BE49-F238E27FC236}">
                  <a16:creationId xmlns:a16="http://schemas.microsoft.com/office/drawing/2014/main" id="{40F24714-43E0-A8A9-FF61-E9602E22DFB6}"/>
                </a:ext>
              </a:extLst>
            </p:cNvPr>
            <p:cNvCxnSpPr>
              <a:cxnSpLocks/>
            </p:cNvCxnSpPr>
            <p:nvPr/>
          </p:nvCxnSpPr>
          <p:spPr>
            <a:xfrm>
              <a:off x="6938251" y="4265478"/>
              <a:ext cx="0" cy="1386935"/>
            </a:xfrm>
            <a:prstGeom prst="line">
              <a:avLst/>
            </a:prstGeom>
            <a:noFill/>
            <a:ln w="19050" cap="flat" cmpd="sng" algn="ctr">
              <a:solidFill>
                <a:srgbClr val="1E243A"/>
              </a:solidFill>
              <a:prstDash val="dash"/>
              <a:miter lim="800000"/>
            </a:ln>
            <a:effectLst/>
          </p:spPr>
          <p:style>
            <a:lnRef idx="1">
              <a:schemeClr val="accent1"/>
            </a:lnRef>
            <a:fillRef idx="0">
              <a:schemeClr val="accent1"/>
            </a:fillRef>
            <a:effectRef idx="0">
              <a:schemeClr val="accent1"/>
            </a:effectRef>
            <a:fontRef idx="minor">
              <a:schemeClr val="tx1"/>
            </a:fontRef>
          </p:style>
        </p:cxnSp>
      </p:grpSp>
      <p:sp>
        <p:nvSpPr>
          <p:cNvPr id="26" name="TextBox 42">
            <a:extLst>
              <a:ext uri="{FF2B5EF4-FFF2-40B4-BE49-F238E27FC236}">
                <a16:creationId xmlns:a16="http://schemas.microsoft.com/office/drawing/2014/main" id="{200E9D22-2927-45ED-0DFF-299E0EFEF2E1}"/>
              </a:ext>
            </a:extLst>
          </p:cNvPr>
          <p:cNvSpPr txBox="1"/>
          <p:nvPr/>
        </p:nvSpPr>
        <p:spPr>
          <a:xfrm>
            <a:off x="7037591" y="2117613"/>
            <a:ext cx="1333720" cy="60016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effectLst/>
                <a:uLnTx/>
                <a:uFillTx/>
              </a:rPr>
              <a:t>Market infrastructure operationalised</a:t>
            </a:r>
          </a:p>
        </p:txBody>
      </p:sp>
      <p:sp>
        <p:nvSpPr>
          <p:cNvPr id="28" name="Oval 27">
            <a:extLst>
              <a:ext uri="{FF2B5EF4-FFF2-40B4-BE49-F238E27FC236}">
                <a16:creationId xmlns:a16="http://schemas.microsoft.com/office/drawing/2014/main" id="{2F7A35BE-683B-A6A1-1FEA-0AF20B5B7242}"/>
              </a:ext>
            </a:extLst>
          </p:cNvPr>
          <p:cNvSpPr/>
          <p:nvPr/>
        </p:nvSpPr>
        <p:spPr>
          <a:xfrm>
            <a:off x="10785570" y="3216169"/>
            <a:ext cx="737626" cy="715857"/>
          </a:xfrm>
          <a:prstGeom prst="ellipse">
            <a:avLst/>
          </a:prstGeom>
          <a:noFill/>
          <a:ln w="38100" cap="flat" cmpd="sng" algn="ctr">
            <a:solidFill>
              <a:srgbClr val="FF66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ndParaRPr>
          </a:p>
        </p:txBody>
      </p:sp>
      <p:grpSp>
        <p:nvGrpSpPr>
          <p:cNvPr id="29" name="Group 28">
            <a:extLst>
              <a:ext uri="{FF2B5EF4-FFF2-40B4-BE49-F238E27FC236}">
                <a16:creationId xmlns:a16="http://schemas.microsoft.com/office/drawing/2014/main" id="{7282BDDD-C4C2-A856-B7F6-649E8C37CC92}"/>
              </a:ext>
            </a:extLst>
          </p:cNvPr>
          <p:cNvGrpSpPr/>
          <p:nvPr/>
        </p:nvGrpSpPr>
        <p:grpSpPr>
          <a:xfrm>
            <a:off x="7379731" y="3334196"/>
            <a:ext cx="3833117" cy="2078897"/>
            <a:chOff x="7941970" y="3850251"/>
            <a:chExt cx="3833117" cy="2078897"/>
          </a:xfrm>
        </p:grpSpPr>
        <p:grpSp>
          <p:nvGrpSpPr>
            <p:cNvPr id="30" name="Graphic 20" descr="Bullseye outline">
              <a:extLst>
                <a:ext uri="{FF2B5EF4-FFF2-40B4-BE49-F238E27FC236}">
                  <a16:creationId xmlns:a16="http://schemas.microsoft.com/office/drawing/2014/main" id="{05B2B452-9A02-5543-8DAC-FEC512343B07}"/>
                </a:ext>
              </a:extLst>
            </p:cNvPr>
            <p:cNvGrpSpPr/>
            <p:nvPr/>
          </p:nvGrpSpPr>
          <p:grpSpPr>
            <a:xfrm>
              <a:off x="7941970" y="3850251"/>
              <a:ext cx="584377" cy="561100"/>
              <a:chOff x="7767129" y="2096933"/>
              <a:chExt cx="584377" cy="586908"/>
            </a:xfrm>
            <a:solidFill>
              <a:schemeClr val="accent2"/>
            </a:solidFill>
          </p:grpSpPr>
          <p:sp>
            <p:nvSpPr>
              <p:cNvPr id="35" name="Freeform: Shape 34">
                <a:extLst>
                  <a:ext uri="{FF2B5EF4-FFF2-40B4-BE49-F238E27FC236}">
                    <a16:creationId xmlns:a16="http://schemas.microsoft.com/office/drawing/2014/main" id="{67A1EA61-2239-5EBD-7579-1FB9F879D0A7}"/>
                  </a:ext>
                </a:extLst>
              </p:cNvPr>
              <p:cNvSpPr/>
              <p:nvPr/>
            </p:nvSpPr>
            <p:spPr>
              <a:xfrm>
                <a:off x="7767129" y="2135609"/>
                <a:ext cx="548188" cy="548232"/>
              </a:xfrm>
              <a:custGeom>
                <a:avLst/>
                <a:gdLst>
                  <a:gd name="connsiteX0" fmla="*/ 492688 w 548188"/>
                  <a:gd name="connsiteY0" fmla="*/ 135044 h 548232"/>
                  <a:gd name="connsiteX1" fmla="*/ 413188 w 548188"/>
                  <a:gd name="connsiteY1" fmla="*/ 492775 h 548232"/>
                  <a:gd name="connsiteX2" fmla="*/ 55457 w 548188"/>
                  <a:gd name="connsiteY2" fmla="*/ 413275 h 548232"/>
                  <a:gd name="connsiteX3" fmla="*/ 134957 w 548188"/>
                  <a:gd name="connsiteY3" fmla="*/ 55544 h 548232"/>
                  <a:gd name="connsiteX4" fmla="*/ 413188 w 548188"/>
                  <a:gd name="connsiteY4" fmla="*/ 55544 h 548232"/>
                  <a:gd name="connsiteX5" fmla="*/ 413188 w 548188"/>
                  <a:gd name="connsiteY5" fmla="*/ 37949 h 548232"/>
                  <a:gd name="connsiteX6" fmla="*/ 37949 w 548188"/>
                  <a:gd name="connsiteY6" fmla="*/ 135044 h 548232"/>
                  <a:gd name="connsiteX7" fmla="*/ 135044 w 548188"/>
                  <a:gd name="connsiteY7" fmla="*/ 510283 h 548232"/>
                  <a:gd name="connsiteX8" fmla="*/ 510283 w 548188"/>
                  <a:gd name="connsiteY8" fmla="*/ 413188 h 548232"/>
                  <a:gd name="connsiteX9" fmla="*/ 510283 w 548188"/>
                  <a:gd name="connsiteY9" fmla="*/ 135044 h 54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188" h="548232">
                    <a:moveTo>
                      <a:pt x="492688" y="135044"/>
                    </a:moveTo>
                    <a:cubicBezTo>
                      <a:pt x="569519" y="255782"/>
                      <a:pt x="533926" y="415944"/>
                      <a:pt x="413188" y="492775"/>
                    </a:cubicBezTo>
                    <a:cubicBezTo>
                      <a:pt x="292450" y="569606"/>
                      <a:pt x="132288" y="534013"/>
                      <a:pt x="55457" y="413275"/>
                    </a:cubicBezTo>
                    <a:cubicBezTo>
                      <a:pt x="-21374" y="292537"/>
                      <a:pt x="14219" y="132376"/>
                      <a:pt x="134957" y="55544"/>
                    </a:cubicBezTo>
                    <a:cubicBezTo>
                      <a:pt x="219836" y="1531"/>
                      <a:pt x="328308" y="1531"/>
                      <a:pt x="413188" y="55544"/>
                    </a:cubicBezTo>
                    <a:lnTo>
                      <a:pt x="413188" y="37949"/>
                    </a:lnTo>
                    <a:cubicBezTo>
                      <a:pt x="282757" y="-38858"/>
                      <a:pt x="114756" y="4613"/>
                      <a:pt x="37949" y="135044"/>
                    </a:cubicBezTo>
                    <a:cubicBezTo>
                      <a:pt x="-38858" y="265475"/>
                      <a:pt x="4613" y="433476"/>
                      <a:pt x="135044" y="510283"/>
                    </a:cubicBezTo>
                    <a:cubicBezTo>
                      <a:pt x="265475" y="587090"/>
                      <a:pt x="433475" y="543619"/>
                      <a:pt x="510283" y="413188"/>
                    </a:cubicBezTo>
                    <a:cubicBezTo>
                      <a:pt x="560824" y="327361"/>
                      <a:pt x="560824" y="220871"/>
                      <a:pt x="510283" y="135044"/>
                    </a:cubicBezTo>
                    <a:close/>
                  </a:path>
                </a:pathLst>
              </a:custGeom>
              <a:solidFill>
                <a:schemeClr val="accent2"/>
              </a:solidFill>
              <a:ln w="12700" cap="flat">
                <a:solidFill>
                  <a:srgbClr val="FF66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37" name="Freeform: Shape 36">
                <a:extLst>
                  <a:ext uri="{FF2B5EF4-FFF2-40B4-BE49-F238E27FC236}">
                    <a16:creationId xmlns:a16="http://schemas.microsoft.com/office/drawing/2014/main" id="{34619ADE-F05E-A657-D27A-C8659DDEC8B6}"/>
                  </a:ext>
                </a:extLst>
              </p:cNvPr>
              <p:cNvSpPr/>
              <p:nvPr/>
            </p:nvSpPr>
            <p:spPr>
              <a:xfrm>
                <a:off x="7861636" y="2241148"/>
                <a:ext cx="353069" cy="353083"/>
              </a:xfrm>
              <a:custGeom>
                <a:avLst/>
                <a:gdLst>
                  <a:gd name="connsiteX0" fmla="*/ 278332 w 353069"/>
                  <a:gd name="connsiteY0" fmla="*/ 32317 h 353083"/>
                  <a:gd name="connsiteX1" fmla="*/ 32317 w 353069"/>
                  <a:gd name="connsiteY1" fmla="*/ 74752 h 353083"/>
                  <a:gd name="connsiteX2" fmla="*/ 74752 w 353069"/>
                  <a:gd name="connsiteY2" fmla="*/ 320766 h 353083"/>
                  <a:gd name="connsiteX3" fmla="*/ 320767 w 353069"/>
                  <a:gd name="connsiteY3" fmla="*/ 278331 h 353083"/>
                  <a:gd name="connsiteX4" fmla="*/ 320767 w 353069"/>
                  <a:gd name="connsiteY4" fmla="*/ 74752 h 353083"/>
                  <a:gd name="connsiteX5" fmla="*/ 309997 w 353069"/>
                  <a:gd name="connsiteY5" fmla="*/ 85515 h 353083"/>
                  <a:gd name="connsiteX6" fmla="*/ 267569 w 353069"/>
                  <a:gd name="connsiteY6" fmla="*/ 309921 h 353083"/>
                  <a:gd name="connsiteX7" fmla="*/ 43163 w 353069"/>
                  <a:gd name="connsiteY7" fmla="*/ 267493 h 353083"/>
                  <a:gd name="connsiteX8" fmla="*/ 85591 w 353069"/>
                  <a:gd name="connsiteY8" fmla="*/ 43087 h 353083"/>
                  <a:gd name="connsiteX9" fmla="*/ 267569 w 353069"/>
                  <a:gd name="connsiteY9" fmla="*/ 43087 h 35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069" h="353083">
                    <a:moveTo>
                      <a:pt x="278332" y="32317"/>
                    </a:moveTo>
                    <a:cubicBezTo>
                      <a:pt x="198679" y="-23900"/>
                      <a:pt x="88534" y="-4901"/>
                      <a:pt x="32317" y="74752"/>
                    </a:cubicBezTo>
                    <a:cubicBezTo>
                      <a:pt x="-23900" y="154405"/>
                      <a:pt x="-4901" y="264550"/>
                      <a:pt x="74752" y="320766"/>
                    </a:cubicBezTo>
                    <a:cubicBezTo>
                      <a:pt x="154405" y="376983"/>
                      <a:pt x="264550" y="357985"/>
                      <a:pt x="320767" y="278331"/>
                    </a:cubicBezTo>
                    <a:cubicBezTo>
                      <a:pt x="363837" y="217306"/>
                      <a:pt x="363837" y="135778"/>
                      <a:pt x="320767" y="74752"/>
                    </a:cubicBezTo>
                    <a:lnTo>
                      <a:pt x="309997" y="85515"/>
                    </a:lnTo>
                    <a:cubicBezTo>
                      <a:pt x="360249" y="159198"/>
                      <a:pt x="341253" y="259668"/>
                      <a:pt x="267569" y="309921"/>
                    </a:cubicBezTo>
                    <a:cubicBezTo>
                      <a:pt x="193885" y="360172"/>
                      <a:pt x="93415" y="341177"/>
                      <a:pt x="43163" y="267493"/>
                    </a:cubicBezTo>
                    <a:cubicBezTo>
                      <a:pt x="-7088" y="193809"/>
                      <a:pt x="11907" y="93339"/>
                      <a:pt x="85591" y="43087"/>
                    </a:cubicBezTo>
                    <a:cubicBezTo>
                      <a:pt x="140476" y="5656"/>
                      <a:pt x="212684" y="5656"/>
                      <a:pt x="267569" y="43087"/>
                    </a:cubicBezTo>
                    <a:close/>
                  </a:path>
                </a:pathLst>
              </a:custGeom>
              <a:solidFill>
                <a:schemeClr val="accent2"/>
              </a:solidFill>
              <a:ln w="12700" cap="flat">
                <a:solidFill>
                  <a:srgbClr val="FF66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39" name="Freeform: Shape 38">
                <a:extLst>
                  <a:ext uri="{FF2B5EF4-FFF2-40B4-BE49-F238E27FC236}">
                    <a16:creationId xmlns:a16="http://schemas.microsoft.com/office/drawing/2014/main" id="{BA0DB2A7-1580-8CEE-4C0B-3E8792B1F5D7}"/>
                  </a:ext>
                </a:extLst>
              </p:cNvPr>
              <p:cNvSpPr/>
              <p:nvPr/>
            </p:nvSpPr>
            <p:spPr>
              <a:xfrm>
                <a:off x="7969372" y="2330878"/>
                <a:ext cx="157670" cy="157691"/>
              </a:xfrm>
              <a:custGeom>
                <a:avLst/>
                <a:gdLst>
                  <a:gd name="connsiteX0" fmla="*/ 78920 w 157670"/>
                  <a:gd name="connsiteY0" fmla="*/ 15022 h 157691"/>
                  <a:gd name="connsiteX1" fmla="*/ 97467 w 157670"/>
                  <a:gd name="connsiteY1" fmla="*/ 17789 h 157691"/>
                  <a:gd name="connsiteX2" fmla="*/ 109175 w 157670"/>
                  <a:gd name="connsiteY2" fmla="*/ 6089 h 157691"/>
                  <a:gd name="connsiteX3" fmla="*/ 6089 w 157670"/>
                  <a:gd name="connsiteY3" fmla="*/ 48517 h 157691"/>
                  <a:gd name="connsiteX4" fmla="*/ 48516 w 157670"/>
                  <a:gd name="connsiteY4" fmla="*/ 151603 h 157691"/>
                  <a:gd name="connsiteX5" fmla="*/ 151602 w 157670"/>
                  <a:gd name="connsiteY5" fmla="*/ 109175 h 157691"/>
                  <a:gd name="connsiteX6" fmla="*/ 151602 w 157670"/>
                  <a:gd name="connsiteY6" fmla="*/ 48517 h 157691"/>
                  <a:gd name="connsiteX7" fmla="*/ 139902 w 157670"/>
                  <a:gd name="connsiteY7" fmla="*/ 60224 h 157691"/>
                  <a:gd name="connsiteX8" fmla="*/ 97457 w 157670"/>
                  <a:gd name="connsiteY8" fmla="*/ 139764 h 157691"/>
                  <a:gd name="connsiteX9" fmla="*/ 17918 w 157670"/>
                  <a:gd name="connsiteY9" fmla="*/ 97319 h 157691"/>
                  <a:gd name="connsiteX10" fmla="*/ 60362 w 157670"/>
                  <a:gd name="connsiteY10" fmla="*/ 17779 h 157691"/>
                  <a:gd name="connsiteX11" fmla="*/ 78920 w 157670"/>
                  <a:gd name="connsiteY11" fmla="*/ 15022 h 15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670" h="157691">
                    <a:moveTo>
                      <a:pt x="78920" y="15022"/>
                    </a:moveTo>
                    <a:cubicBezTo>
                      <a:pt x="85205" y="15024"/>
                      <a:pt x="91455" y="15956"/>
                      <a:pt x="97467" y="17789"/>
                    </a:cubicBezTo>
                    <a:lnTo>
                      <a:pt x="109175" y="6089"/>
                    </a:lnTo>
                    <a:cubicBezTo>
                      <a:pt x="68992" y="-10661"/>
                      <a:pt x="22839" y="8334"/>
                      <a:pt x="6089" y="48517"/>
                    </a:cubicBezTo>
                    <a:cubicBezTo>
                      <a:pt x="-10661" y="88699"/>
                      <a:pt x="8334" y="134852"/>
                      <a:pt x="48516" y="151603"/>
                    </a:cubicBezTo>
                    <a:cubicBezTo>
                      <a:pt x="88699" y="168352"/>
                      <a:pt x="134852" y="149357"/>
                      <a:pt x="151602" y="109175"/>
                    </a:cubicBezTo>
                    <a:cubicBezTo>
                      <a:pt x="159693" y="89765"/>
                      <a:pt x="159693" y="67927"/>
                      <a:pt x="151602" y="48517"/>
                    </a:cubicBezTo>
                    <a:lnTo>
                      <a:pt x="139902" y="60224"/>
                    </a:lnTo>
                    <a:cubicBezTo>
                      <a:pt x="150146" y="93909"/>
                      <a:pt x="131142" y="129520"/>
                      <a:pt x="97457" y="139764"/>
                    </a:cubicBezTo>
                    <a:cubicBezTo>
                      <a:pt x="63773" y="150007"/>
                      <a:pt x="28161" y="131004"/>
                      <a:pt x="17918" y="97319"/>
                    </a:cubicBezTo>
                    <a:cubicBezTo>
                      <a:pt x="7674" y="63634"/>
                      <a:pt x="26678" y="28023"/>
                      <a:pt x="60362" y="17779"/>
                    </a:cubicBezTo>
                    <a:cubicBezTo>
                      <a:pt x="66378" y="15950"/>
                      <a:pt x="72632" y="15021"/>
                      <a:pt x="78920" y="15022"/>
                    </a:cubicBezTo>
                    <a:close/>
                  </a:path>
                </a:pathLst>
              </a:custGeom>
              <a:solidFill>
                <a:schemeClr val="accent2"/>
              </a:solidFill>
              <a:ln w="12700" cap="flat">
                <a:solidFill>
                  <a:srgbClr val="FF66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pitchFamily="34" charset="0"/>
                </a:endParaRPr>
              </a:p>
            </p:txBody>
          </p:sp>
          <p:sp>
            <p:nvSpPr>
              <p:cNvPr id="41" name="Freeform: Shape 40">
                <a:extLst>
                  <a:ext uri="{FF2B5EF4-FFF2-40B4-BE49-F238E27FC236}">
                    <a16:creationId xmlns:a16="http://schemas.microsoft.com/office/drawing/2014/main" id="{894C977B-707A-674E-CB7B-B3744E442676}"/>
                  </a:ext>
                </a:extLst>
              </p:cNvPr>
              <p:cNvSpPr/>
              <p:nvPr/>
            </p:nvSpPr>
            <p:spPr>
              <a:xfrm>
                <a:off x="8032663" y="2096933"/>
                <a:ext cx="318843" cy="318840"/>
              </a:xfrm>
              <a:custGeom>
                <a:avLst/>
                <a:gdLst>
                  <a:gd name="connsiteX0" fmla="*/ 318273 w 318843"/>
                  <a:gd name="connsiteY0" fmla="*/ 72126 h 318840"/>
                  <a:gd name="connsiteX1" fmla="*/ 311342 w 318843"/>
                  <a:gd name="connsiteY1" fmla="*/ 67498 h 318840"/>
                  <a:gd name="connsiteX2" fmla="*/ 251342 w 318843"/>
                  <a:gd name="connsiteY2" fmla="*/ 67498 h 318840"/>
                  <a:gd name="connsiteX3" fmla="*/ 251342 w 318843"/>
                  <a:gd name="connsiteY3" fmla="*/ 7498 h 318840"/>
                  <a:gd name="connsiteX4" fmla="*/ 243841 w 318843"/>
                  <a:gd name="connsiteY4" fmla="*/ 0 h 318840"/>
                  <a:gd name="connsiteX5" fmla="*/ 238540 w 318843"/>
                  <a:gd name="connsiteY5" fmla="*/ 2196 h 318840"/>
                  <a:gd name="connsiteX6" fmla="*/ 171040 w 318843"/>
                  <a:gd name="connsiteY6" fmla="*/ 69696 h 318840"/>
                  <a:gd name="connsiteX7" fmla="*/ 168842 w 318843"/>
                  <a:gd name="connsiteY7" fmla="*/ 74998 h 318840"/>
                  <a:gd name="connsiteX8" fmla="*/ 168842 w 318843"/>
                  <a:gd name="connsiteY8" fmla="*/ 139393 h 318840"/>
                  <a:gd name="connsiteX9" fmla="*/ 2290 w 318843"/>
                  <a:gd name="connsiteY9" fmla="*/ 305946 h 318840"/>
                  <a:gd name="connsiteX10" fmla="*/ 2105 w 318843"/>
                  <a:gd name="connsiteY10" fmla="*/ 316551 h 318840"/>
                  <a:gd name="connsiteX11" fmla="*/ 12710 w 318843"/>
                  <a:gd name="connsiteY11" fmla="*/ 316735 h 318840"/>
                  <a:gd name="connsiteX12" fmla="*/ 12895 w 318843"/>
                  <a:gd name="connsiteY12" fmla="*/ 316551 h 318840"/>
                  <a:gd name="connsiteX13" fmla="*/ 179447 w 318843"/>
                  <a:gd name="connsiteY13" fmla="*/ 149998 h 318840"/>
                  <a:gd name="connsiteX14" fmla="*/ 243842 w 318843"/>
                  <a:gd name="connsiteY14" fmla="*/ 149998 h 318840"/>
                  <a:gd name="connsiteX15" fmla="*/ 249145 w 318843"/>
                  <a:gd name="connsiteY15" fmla="*/ 147801 h 318840"/>
                  <a:gd name="connsiteX16" fmla="*/ 316645 w 318843"/>
                  <a:gd name="connsiteY16" fmla="*/ 80301 h 318840"/>
                  <a:gd name="connsiteX17" fmla="*/ 318273 w 318843"/>
                  <a:gd name="connsiteY17" fmla="*/ 72126 h 318840"/>
                  <a:gd name="connsiteX18" fmla="*/ 183842 w 318843"/>
                  <a:gd name="connsiteY18" fmla="*/ 78103 h 318840"/>
                  <a:gd name="connsiteX19" fmla="*/ 236215 w 318843"/>
                  <a:gd name="connsiteY19" fmla="*/ 25731 h 318840"/>
                  <a:gd name="connsiteX20" fmla="*/ 236342 w 318843"/>
                  <a:gd name="connsiteY20" fmla="*/ 25783 h 318840"/>
                  <a:gd name="connsiteX21" fmla="*/ 236342 w 318843"/>
                  <a:gd name="connsiteY21" fmla="*/ 71893 h 318840"/>
                  <a:gd name="connsiteX22" fmla="*/ 183842 w 318843"/>
                  <a:gd name="connsiteY22" fmla="*/ 124393 h 318840"/>
                  <a:gd name="connsiteX23" fmla="*/ 240737 w 318843"/>
                  <a:gd name="connsiteY23" fmla="*/ 134998 h 318840"/>
                  <a:gd name="connsiteX24" fmla="*/ 194447 w 318843"/>
                  <a:gd name="connsiteY24" fmla="*/ 134998 h 318840"/>
                  <a:gd name="connsiteX25" fmla="*/ 246947 w 318843"/>
                  <a:gd name="connsiteY25" fmla="*/ 82498 h 318840"/>
                  <a:gd name="connsiteX26" fmla="*/ 293057 w 318843"/>
                  <a:gd name="connsiteY26" fmla="*/ 82498 h 318840"/>
                  <a:gd name="connsiteX27" fmla="*/ 293110 w 318843"/>
                  <a:gd name="connsiteY27" fmla="*/ 82626 h 31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8843" h="318840">
                    <a:moveTo>
                      <a:pt x="318273" y="72126"/>
                    </a:moveTo>
                    <a:cubicBezTo>
                      <a:pt x="317111" y="69324"/>
                      <a:pt x="314376" y="67498"/>
                      <a:pt x="311342" y="67498"/>
                    </a:cubicBezTo>
                    <a:lnTo>
                      <a:pt x="251342" y="67498"/>
                    </a:lnTo>
                    <a:lnTo>
                      <a:pt x="251342" y="7498"/>
                    </a:lnTo>
                    <a:cubicBezTo>
                      <a:pt x="251342" y="3356"/>
                      <a:pt x="247983" y="-1"/>
                      <a:pt x="243841" y="0"/>
                    </a:cubicBezTo>
                    <a:cubicBezTo>
                      <a:pt x="241853" y="0"/>
                      <a:pt x="239946" y="790"/>
                      <a:pt x="238540" y="2196"/>
                    </a:cubicBezTo>
                    <a:lnTo>
                      <a:pt x="171040" y="69696"/>
                    </a:lnTo>
                    <a:cubicBezTo>
                      <a:pt x="169634" y="71102"/>
                      <a:pt x="168843" y="73009"/>
                      <a:pt x="168842" y="74998"/>
                    </a:cubicBezTo>
                    <a:lnTo>
                      <a:pt x="168842" y="139393"/>
                    </a:lnTo>
                    <a:lnTo>
                      <a:pt x="2290" y="305946"/>
                    </a:lnTo>
                    <a:cubicBezTo>
                      <a:pt x="-690" y="308824"/>
                      <a:pt x="-772" y="313571"/>
                      <a:pt x="2105" y="316551"/>
                    </a:cubicBezTo>
                    <a:cubicBezTo>
                      <a:pt x="4983" y="319531"/>
                      <a:pt x="9731" y="319613"/>
                      <a:pt x="12710" y="316735"/>
                    </a:cubicBezTo>
                    <a:cubicBezTo>
                      <a:pt x="12773" y="316675"/>
                      <a:pt x="12835" y="316613"/>
                      <a:pt x="12895" y="316551"/>
                    </a:cubicBezTo>
                    <a:lnTo>
                      <a:pt x="179447" y="149998"/>
                    </a:lnTo>
                    <a:lnTo>
                      <a:pt x="243842" y="149998"/>
                    </a:lnTo>
                    <a:cubicBezTo>
                      <a:pt x="245831" y="149998"/>
                      <a:pt x="247739" y="149208"/>
                      <a:pt x="249145" y="147801"/>
                    </a:cubicBezTo>
                    <a:lnTo>
                      <a:pt x="316645" y="80301"/>
                    </a:lnTo>
                    <a:cubicBezTo>
                      <a:pt x="318791" y="78156"/>
                      <a:pt x="319433" y="74929"/>
                      <a:pt x="318273" y="72126"/>
                    </a:cubicBezTo>
                    <a:close/>
                    <a:moveTo>
                      <a:pt x="183842" y="78103"/>
                    </a:moveTo>
                    <a:lnTo>
                      <a:pt x="236215" y="25731"/>
                    </a:lnTo>
                    <a:cubicBezTo>
                      <a:pt x="236282" y="25663"/>
                      <a:pt x="236342" y="25686"/>
                      <a:pt x="236342" y="25783"/>
                    </a:cubicBezTo>
                    <a:lnTo>
                      <a:pt x="236342" y="71893"/>
                    </a:lnTo>
                    <a:lnTo>
                      <a:pt x="183842" y="124393"/>
                    </a:lnTo>
                    <a:close/>
                    <a:moveTo>
                      <a:pt x="240737" y="134998"/>
                    </a:moveTo>
                    <a:lnTo>
                      <a:pt x="194447" y="134998"/>
                    </a:lnTo>
                    <a:lnTo>
                      <a:pt x="246947" y="82498"/>
                    </a:lnTo>
                    <a:lnTo>
                      <a:pt x="293057" y="82498"/>
                    </a:lnTo>
                    <a:cubicBezTo>
                      <a:pt x="293155" y="82498"/>
                      <a:pt x="293177" y="82558"/>
                      <a:pt x="293110" y="82626"/>
                    </a:cubicBezTo>
                    <a:close/>
                  </a:path>
                </a:pathLst>
              </a:custGeom>
              <a:solidFill>
                <a:schemeClr val="accent2"/>
              </a:solidFill>
              <a:ln w="12700" cap="flat">
                <a:solidFill>
                  <a:srgbClr val="FF66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pitchFamily="34" charset="0"/>
                </a:endParaRPr>
              </a:p>
            </p:txBody>
          </p:sp>
        </p:grpSp>
        <p:sp>
          <p:nvSpPr>
            <p:cNvPr id="32" name="Oval 31">
              <a:extLst>
                <a:ext uri="{FF2B5EF4-FFF2-40B4-BE49-F238E27FC236}">
                  <a16:creationId xmlns:a16="http://schemas.microsoft.com/office/drawing/2014/main" id="{EEDB508A-77B1-2670-5A88-2049B8549527}"/>
                </a:ext>
              </a:extLst>
            </p:cNvPr>
            <p:cNvSpPr/>
            <p:nvPr/>
          </p:nvSpPr>
          <p:spPr>
            <a:xfrm>
              <a:off x="11625334" y="5801187"/>
              <a:ext cx="149753" cy="127961"/>
            </a:xfrm>
            <a:prstGeom prst="ellipse">
              <a:avLst/>
            </a:prstGeom>
            <a:solidFill>
              <a:srgbClr val="FF6600"/>
            </a:solidFill>
            <a:ln w="28575" cap="flat" cmpd="sng" algn="ctr">
              <a:solidFill>
                <a:srgbClr val="FF66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ndParaRPr>
            </a:p>
          </p:txBody>
        </p:sp>
        <p:cxnSp>
          <p:nvCxnSpPr>
            <p:cNvPr id="33" name="Straight Connector 32">
              <a:extLst>
                <a:ext uri="{FF2B5EF4-FFF2-40B4-BE49-F238E27FC236}">
                  <a16:creationId xmlns:a16="http://schemas.microsoft.com/office/drawing/2014/main" id="{CFB2A89A-8BFB-AA60-0D75-29504476D9B2}"/>
                </a:ext>
              </a:extLst>
            </p:cNvPr>
            <p:cNvCxnSpPr>
              <a:cxnSpLocks/>
            </p:cNvCxnSpPr>
            <p:nvPr/>
          </p:nvCxnSpPr>
          <p:spPr>
            <a:xfrm>
              <a:off x="11704720" y="4469035"/>
              <a:ext cx="0" cy="1361970"/>
            </a:xfrm>
            <a:prstGeom prst="line">
              <a:avLst/>
            </a:prstGeom>
            <a:noFill/>
            <a:ln w="19050" cap="flat" cmpd="sng" algn="ctr">
              <a:solidFill>
                <a:srgbClr val="1E243A"/>
              </a:solidFill>
              <a:prstDash val="dash"/>
              <a:miter lim="800000"/>
            </a:ln>
            <a:effectLst/>
          </p:spPr>
          <p:style>
            <a:lnRef idx="1">
              <a:schemeClr val="accent1"/>
            </a:lnRef>
            <a:fillRef idx="0">
              <a:schemeClr val="accent1"/>
            </a:fillRef>
            <a:effectRef idx="0">
              <a:schemeClr val="accent1"/>
            </a:effectRef>
            <a:fontRef idx="minor">
              <a:schemeClr val="tx1"/>
            </a:fontRef>
          </p:style>
        </p:cxnSp>
      </p:grpSp>
      <p:sp>
        <p:nvSpPr>
          <p:cNvPr id="42" name="Arrow: Pentagon 41">
            <a:extLst>
              <a:ext uri="{FF2B5EF4-FFF2-40B4-BE49-F238E27FC236}">
                <a16:creationId xmlns:a16="http://schemas.microsoft.com/office/drawing/2014/main" id="{67B7CD89-D9A5-F125-E269-E1B36AF4F29A}"/>
              </a:ext>
            </a:extLst>
          </p:cNvPr>
          <p:cNvSpPr/>
          <p:nvPr/>
        </p:nvSpPr>
        <p:spPr>
          <a:xfrm>
            <a:off x="8264897" y="1517234"/>
            <a:ext cx="2435413" cy="646331"/>
          </a:xfrm>
          <a:prstGeom prst="homePlate">
            <a:avLst/>
          </a:prstGeom>
          <a:noFill/>
          <a:ln w="38100">
            <a:solidFill>
              <a:srgbClr val="E9713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E97132"/>
                </a:solidFill>
                <a:effectLst/>
                <a:uLnTx/>
                <a:uFillTx/>
                <a:latin typeface="Aptos" panose="020B0004020202020204" pitchFamily="34" charset="0"/>
                <a:cs typeface="Calibri"/>
              </a:rPr>
              <a:t>LINC Phase 3: </a:t>
            </a:r>
            <a:r>
              <a:rPr kumimoji="0" lang="en-GB" sz="1400" b="0" i="0" u="none" strike="noStrike" kern="1200" cap="none" spc="0" normalizeH="0" baseline="0" noProof="0">
                <a:ln>
                  <a:noFill/>
                </a:ln>
                <a:solidFill>
                  <a:srgbClr val="E97132"/>
                </a:solidFill>
                <a:effectLst/>
                <a:uLnTx/>
                <a:uFillTx/>
                <a:latin typeface="Aptos" panose="020B0004020202020204" pitchFamily="34" charset="0"/>
                <a:cs typeface="Calibri"/>
              </a:rPr>
              <a:t>Scale-up investment and funding</a:t>
            </a:r>
            <a:endParaRPr kumimoji="0" lang="en-US" sz="1400" b="0" i="0" u="none" strike="noStrike" kern="1200" cap="none" spc="0" normalizeH="0" baseline="0" noProof="0">
              <a:ln>
                <a:noFill/>
              </a:ln>
              <a:solidFill>
                <a:srgbClr val="E97132"/>
              </a:solidFill>
              <a:effectLst/>
              <a:uLnTx/>
              <a:uFillTx/>
              <a:latin typeface="Aptos" panose="020B0004020202020204" pitchFamily="34" charset="0"/>
            </a:endParaRPr>
          </a:p>
        </p:txBody>
      </p:sp>
      <p:graphicFrame>
        <p:nvGraphicFramePr>
          <p:cNvPr id="43" name="Diagram 42">
            <a:extLst>
              <a:ext uri="{FF2B5EF4-FFF2-40B4-BE49-F238E27FC236}">
                <a16:creationId xmlns:a16="http://schemas.microsoft.com/office/drawing/2014/main" id="{897927B0-DD69-46D5-567E-D5F75374AF89}"/>
              </a:ext>
            </a:extLst>
          </p:cNvPr>
          <p:cNvGraphicFramePr/>
          <p:nvPr/>
        </p:nvGraphicFramePr>
        <p:xfrm>
          <a:off x="320745" y="2308193"/>
          <a:ext cx="2606636" cy="30897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3" name="Arrow: Pentagon 52">
            <a:extLst>
              <a:ext uri="{FF2B5EF4-FFF2-40B4-BE49-F238E27FC236}">
                <a16:creationId xmlns:a16="http://schemas.microsoft.com/office/drawing/2014/main" id="{A49643B4-E211-678E-BF8E-38E6A0B280DC}"/>
              </a:ext>
            </a:extLst>
          </p:cNvPr>
          <p:cNvSpPr/>
          <p:nvPr/>
        </p:nvSpPr>
        <p:spPr>
          <a:xfrm>
            <a:off x="8332921" y="2629933"/>
            <a:ext cx="2156443" cy="479504"/>
          </a:xfrm>
          <a:prstGeom prst="homePlate">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a:rPr>
              <a:t>Unlock funding and investment</a:t>
            </a:r>
          </a:p>
        </p:txBody>
      </p:sp>
      <p:sp>
        <p:nvSpPr>
          <p:cNvPr id="55" name="Oval 54">
            <a:extLst>
              <a:ext uri="{FF2B5EF4-FFF2-40B4-BE49-F238E27FC236}">
                <a16:creationId xmlns:a16="http://schemas.microsoft.com/office/drawing/2014/main" id="{9BE5F4AC-523C-A4EC-192D-ED9C3FDAFAA8}"/>
              </a:ext>
            </a:extLst>
          </p:cNvPr>
          <p:cNvSpPr/>
          <p:nvPr/>
        </p:nvSpPr>
        <p:spPr>
          <a:xfrm>
            <a:off x="3496406" y="5272723"/>
            <a:ext cx="149753" cy="127844"/>
          </a:xfrm>
          <a:prstGeom prst="ellipse">
            <a:avLst/>
          </a:prstGeom>
          <a:solidFill>
            <a:srgbClr val="FF6600"/>
          </a:solidFill>
          <a:ln w="28575" cap="flat" cmpd="sng" algn="ctr">
            <a:solidFill>
              <a:srgbClr val="FF66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6" name="TextBox 5">
            <a:extLst>
              <a:ext uri="{FF2B5EF4-FFF2-40B4-BE49-F238E27FC236}">
                <a16:creationId xmlns:a16="http://schemas.microsoft.com/office/drawing/2014/main" id="{792507A4-1DC9-4D82-0370-F7E56135AF82}"/>
              </a:ext>
            </a:extLst>
          </p:cNvPr>
          <p:cNvSpPr txBox="1"/>
          <p:nvPr/>
        </p:nvSpPr>
        <p:spPr>
          <a:xfrm>
            <a:off x="167640" y="6365240"/>
            <a:ext cx="4175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kern="0">
                <a:solidFill>
                  <a:prstClr val="black"/>
                </a:solidFill>
                <a:latin typeface="Aptos" panose="02110004020202020204"/>
              </a:rPr>
              <a:t>62</a:t>
            </a:r>
            <a:endParaRPr lang="en-GB" sz="1200" kern="0">
              <a:solidFill>
                <a:prstClr val="black"/>
              </a:solidFill>
              <a:latin typeface="Aptos" panose="02110004020202020204"/>
            </a:endParaRPr>
          </a:p>
        </p:txBody>
      </p:sp>
      <p:sp>
        <p:nvSpPr>
          <p:cNvPr id="3" name="Arrow: Pentagon 2">
            <a:extLst>
              <a:ext uri="{FF2B5EF4-FFF2-40B4-BE49-F238E27FC236}">
                <a16:creationId xmlns:a16="http://schemas.microsoft.com/office/drawing/2014/main" id="{AD7487F8-8264-073F-4829-0AC3FAB234B5}"/>
              </a:ext>
            </a:extLst>
          </p:cNvPr>
          <p:cNvSpPr/>
          <p:nvPr/>
        </p:nvSpPr>
        <p:spPr>
          <a:xfrm>
            <a:off x="6791497" y="4684908"/>
            <a:ext cx="3697866" cy="479503"/>
          </a:xfrm>
          <a:prstGeom prst="homePlate">
            <a:avLst/>
          </a:prstGeom>
          <a:solidFill>
            <a:srgbClr val="32543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a:rPr>
              <a:t>               Operationalise BNG habitat bank</a:t>
            </a:r>
          </a:p>
        </p:txBody>
      </p:sp>
      <p:sp>
        <p:nvSpPr>
          <p:cNvPr id="5" name="Arrow: Pentagon 4">
            <a:extLst>
              <a:ext uri="{FF2B5EF4-FFF2-40B4-BE49-F238E27FC236}">
                <a16:creationId xmlns:a16="http://schemas.microsoft.com/office/drawing/2014/main" id="{A4EF646D-0EC9-FC5A-FFF5-EE28AE474032}"/>
              </a:ext>
            </a:extLst>
          </p:cNvPr>
          <p:cNvSpPr/>
          <p:nvPr/>
        </p:nvSpPr>
        <p:spPr>
          <a:xfrm>
            <a:off x="4250834" y="4669891"/>
            <a:ext cx="2923045" cy="509536"/>
          </a:xfrm>
          <a:prstGeom prst="homePlate">
            <a:avLst/>
          </a:prstGeom>
          <a:solidFill>
            <a:srgbClr val="3254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a:rPr>
              <a:t>Business case &amp; approval  for BNG delivery mechanism</a:t>
            </a:r>
          </a:p>
        </p:txBody>
      </p:sp>
      <p:sp>
        <p:nvSpPr>
          <p:cNvPr id="8" name="Arrow: Pentagon 7">
            <a:extLst>
              <a:ext uri="{FF2B5EF4-FFF2-40B4-BE49-F238E27FC236}">
                <a16:creationId xmlns:a16="http://schemas.microsoft.com/office/drawing/2014/main" id="{C7D4C9CB-73C3-3B7E-E3EE-4D8F745B3850}"/>
              </a:ext>
            </a:extLst>
          </p:cNvPr>
          <p:cNvSpPr/>
          <p:nvPr/>
        </p:nvSpPr>
        <p:spPr>
          <a:xfrm>
            <a:off x="8320685" y="4023105"/>
            <a:ext cx="2168678" cy="479503"/>
          </a:xfrm>
          <a:prstGeom prst="homePlate">
            <a:avLst/>
          </a:prstGeom>
          <a:solidFill>
            <a:srgbClr val="32543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a:rPr>
              <a:t> Identify new market opportunities</a:t>
            </a:r>
          </a:p>
        </p:txBody>
      </p:sp>
      <p:sp>
        <p:nvSpPr>
          <p:cNvPr id="16" name="Arrow: Pentagon 15">
            <a:extLst>
              <a:ext uri="{FF2B5EF4-FFF2-40B4-BE49-F238E27FC236}">
                <a16:creationId xmlns:a16="http://schemas.microsoft.com/office/drawing/2014/main" id="{EE8EC481-A23E-EF2F-2539-C5C608DA0818}"/>
              </a:ext>
            </a:extLst>
          </p:cNvPr>
          <p:cNvSpPr/>
          <p:nvPr/>
        </p:nvSpPr>
        <p:spPr>
          <a:xfrm>
            <a:off x="8332921" y="3324575"/>
            <a:ext cx="2156443" cy="479504"/>
          </a:xfrm>
          <a:prstGeom prst="homePlate">
            <a:avLst/>
          </a:prstGeom>
          <a:solidFill>
            <a:srgbClr val="32543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a:rPr>
              <a:t>Provide ongoing technical support</a:t>
            </a:r>
          </a:p>
        </p:txBody>
      </p:sp>
      <p:sp>
        <p:nvSpPr>
          <p:cNvPr id="2" name="TextBox 1">
            <a:extLst>
              <a:ext uri="{FF2B5EF4-FFF2-40B4-BE49-F238E27FC236}">
                <a16:creationId xmlns:a16="http://schemas.microsoft.com/office/drawing/2014/main" id="{A84F146A-FC3F-15CD-967C-B3538C1DBBB0}"/>
              </a:ext>
            </a:extLst>
          </p:cNvPr>
          <p:cNvSpPr txBox="1"/>
          <p:nvPr/>
        </p:nvSpPr>
        <p:spPr>
          <a:xfrm>
            <a:off x="408701" y="247780"/>
            <a:ext cx="11595779" cy="601255"/>
          </a:xfrm>
          <a:prstGeom prst="rect">
            <a:avLst/>
          </a:prstGeom>
          <a:noFill/>
        </p:spPr>
        <p:txBody>
          <a:bodyPr wrap="square" lIns="91440" tIns="45720" rIns="91440" bIns="45720" anchor="t">
            <a:spAutoFit/>
          </a:bodyPr>
          <a:lstStyle/>
          <a:p>
            <a:pPr>
              <a:lnSpc>
                <a:spcPct val="107000"/>
              </a:lnSpc>
              <a:defRPr/>
            </a:pPr>
            <a:r>
              <a:rPr lang="en-US" sz="3200" b="1">
                <a:solidFill>
                  <a:srgbClr val="32543D"/>
                </a:solidFill>
                <a:latin typeface="Aptos"/>
                <a:ea typeface="Calibri"/>
                <a:cs typeface="Arial"/>
              </a:rPr>
              <a:t>Roadmap to 2030</a:t>
            </a:r>
            <a:endParaRPr lang="en-US" sz="3200">
              <a:solidFill>
                <a:srgbClr val="32543D"/>
              </a:solidFill>
            </a:endParaRPr>
          </a:p>
        </p:txBody>
      </p:sp>
      <p:sp>
        <p:nvSpPr>
          <p:cNvPr id="15" name="Arrow: Pentagon 14">
            <a:extLst>
              <a:ext uri="{FF2B5EF4-FFF2-40B4-BE49-F238E27FC236}">
                <a16:creationId xmlns:a16="http://schemas.microsoft.com/office/drawing/2014/main" id="{09046398-5377-7DE7-84E3-E317AA49C73A}"/>
              </a:ext>
            </a:extLst>
          </p:cNvPr>
          <p:cNvSpPr/>
          <p:nvPr/>
        </p:nvSpPr>
        <p:spPr>
          <a:xfrm>
            <a:off x="4250835" y="2606712"/>
            <a:ext cx="2923045" cy="509536"/>
          </a:xfrm>
          <a:prstGeom prst="homePlate">
            <a:avLst/>
          </a:prstGeom>
          <a:solidFill>
            <a:srgbClr val="3254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defRPr/>
            </a:pPr>
            <a:r>
              <a:rPr lang="en-GB" sz="1200">
                <a:solidFill>
                  <a:prstClr val="white"/>
                </a:solidFill>
                <a:latin typeface="Aptos" panose="020B0004020202020204" pitchFamily="34" charset="0"/>
              </a:rPr>
              <a:t>Develop &amp; launch Nature Investment Hub</a:t>
            </a:r>
          </a:p>
        </p:txBody>
      </p:sp>
      <p:sp>
        <p:nvSpPr>
          <p:cNvPr id="34" name="Arrow: Pentagon 33">
            <a:extLst>
              <a:ext uri="{FF2B5EF4-FFF2-40B4-BE49-F238E27FC236}">
                <a16:creationId xmlns:a16="http://schemas.microsoft.com/office/drawing/2014/main" id="{B25C2453-1435-2025-77FA-D53E89FE15BB}"/>
              </a:ext>
            </a:extLst>
          </p:cNvPr>
          <p:cNvSpPr/>
          <p:nvPr/>
        </p:nvSpPr>
        <p:spPr>
          <a:xfrm>
            <a:off x="4253544" y="3298548"/>
            <a:ext cx="2923045" cy="509536"/>
          </a:xfrm>
          <a:prstGeom prst="homePlate">
            <a:avLst/>
          </a:prstGeom>
          <a:solidFill>
            <a:srgbClr val="3254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defRPr/>
            </a:pPr>
            <a:r>
              <a:rPr lang="en-GB" sz="1200">
                <a:solidFill>
                  <a:prstClr val="white"/>
                </a:solidFill>
                <a:latin typeface="Aptos" panose="020B0004020202020204" pitchFamily="34" charset="0"/>
              </a:rPr>
              <a:t>Ongoing investment readiness support for pipeline projects</a:t>
            </a:r>
          </a:p>
        </p:txBody>
      </p:sp>
      <p:sp>
        <p:nvSpPr>
          <p:cNvPr id="36" name="Arrow: Pentagon 35">
            <a:extLst>
              <a:ext uri="{FF2B5EF4-FFF2-40B4-BE49-F238E27FC236}">
                <a16:creationId xmlns:a16="http://schemas.microsoft.com/office/drawing/2014/main" id="{5E85FFB4-22CE-390C-B12B-7276B8019EC4}"/>
              </a:ext>
            </a:extLst>
          </p:cNvPr>
          <p:cNvSpPr/>
          <p:nvPr/>
        </p:nvSpPr>
        <p:spPr>
          <a:xfrm>
            <a:off x="4250835" y="4006508"/>
            <a:ext cx="2923045" cy="509536"/>
          </a:xfrm>
          <a:prstGeom prst="homePlate">
            <a:avLst/>
          </a:prstGeom>
          <a:solidFill>
            <a:srgbClr val="3254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defRPr/>
            </a:pPr>
            <a:r>
              <a:rPr lang="en-GB" sz="1200">
                <a:solidFill>
                  <a:prstClr val="white"/>
                </a:solidFill>
                <a:latin typeface="Aptos" panose="020B0004020202020204" pitchFamily="34" charset="0"/>
              </a:rPr>
              <a:t>Integrate LNRS and LINC with other spatial priories, strategies, and tools </a:t>
            </a:r>
          </a:p>
        </p:txBody>
      </p:sp>
    </p:spTree>
    <p:extLst>
      <p:ext uri="{BB962C8B-B14F-4D97-AF65-F5344CB8AC3E}">
        <p14:creationId xmlns:p14="http://schemas.microsoft.com/office/powerpoint/2010/main" val="3119775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065F1-DC7A-6D3A-8494-5096EF255C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C9ABF11-F177-6353-189E-3F9626A2BC49}"/>
              </a:ext>
            </a:extLst>
          </p:cNvPr>
          <p:cNvPicPr>
            <a:picLocks noChangeAspect="1"/>
          </p:cNvPicPr>
          <p:nvPr/>
        </p:nvPicPr>
        <p:blipFill>
          <a:blip r:embed="rId2"/>
          <a:srcRect r="5349"/>
          <a:stretch>
            <a:fillRect/>
          </a:stretch>
        </p:blipFill>
        <p:spPr>
          <a:xfrm>
            <a:off x="3537097" y="-10"/>
            <a:ext cx="8654903" cy="6858000"/>
          </a:xfrm>
          <a:prstGeom prst="rect">
            <a:avLst/>
          </a:prstGeom>
        </p:spPr>
      </p:pic>
      <p:sp>
        <p:nvSpPr>
          <p:cNvPr id="2" name="Rectangle 1">
            <a:extLst>
              <a:ext uri="{FF2B5EF4-FFF2-40B4-BE49-F238E27FC236}">
                <a16:creationId xmlns:a16="http://schemas.microsoft.com/office/drawing/2014/main" id="{C633E39F-E6A9-F7DC-DAA3-8CB02F428B04}"/>
              </a:ext>
            </a:extLst>
          </p:cNvPr>
          <p:cNvSpPr/>
          <p:nvPr/>
        </p:nvSpPr>
        <p:spPr>
          <a:xfrm>
            <a:off x="0" y="0"/>
            <a:ext cx="4678325" cy="6857990"/>
          </a:xfrm>
          <a:prstGeom prst="rect">
            <a:avLst/>
          </a:prstGeom>
          <a:solidFill>
            <a:srgbClr val="32543D"/>
          </a:solidFill>
          <a:ln>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3D5F08E-ED37-34C8-9AEF-A6C80C986BF5}"/>
              </a:ext>
            </a:extLst>
          </p:cNvPr>
          <p:cNvSpPr txBox="1"/>
          <p:nvPr/>
        </p:nvSpPr>
        <p:spPr>
          <a:xfrm>
            <a:off x="498217" y="2281054"/>
            <a:ext cx="3499626" cy="744836"/>
          </a:xfrm>
          <a:prstGeom prst="rect">
            <a:avLst/>
          </a:prstGeom>
        </p:spPr>
        <p:txBody>
          <a:bodyPr vert="horz" lIns="91440" tIns="45720" rIns="91440" bIns="45720" rtlCol="0" anchor="ctr">
            <a:noAutofit/>
          </a:bodyPr>
          <a:lstStyle/>
          <a:p>
            <a:pPr>
              <a:lnSpc>
                <a:spcPct val="90000"/>
              </a:lnSpc>
              <a:spcBef>
                <a:spcPct val="0"/>
              </a:spcBef>
              <a:spcAft>
                <a:spcPts val="600"/>
              </a:spcAft>
            </a:pPr>
            <a:r>
              <a:rPr lang="nn-NO" sz="3200" b="1">
                <a:solidFill>
                  <a:schemeClr val="bg1"/>
                </a:solidFill>
                <a:latin typeface="Calibri" panose="020F0502020204030204" pitchFamily="34" charset="0"/>
                <a:ea typeface="Calibri" panose="020F0502020204030204" pitchFamily="34" charset="0"/>
                <a:cs typeface="Calibri" panose="020F0502020204030204" pitchFamily="34" charset="0"/>
              </a:rPr>
              <a:t>Conclusions &amp; lessons learnt</a:t>
            </a:r>
            <a:endParaRPr lang="en-US" sz="3200" b="1">
              <a:solidFill>
                <a:schemeClr val="bg1"/>
              </a:solidFill>
            </a:endParaRPr>
          </a:p>
        </p:txBody>
      </p:sp>
    </p:spTree>
    <p:extLst>
      <p:ext uri="{BB962C8B-B14F-4D97-AF65-F5344CB8AC3E}">
        <p14:creationId xmlns:p14="http://schemas.microsoft.com/office/powerpoint/2010/main" val="35038026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C5B5C3-03E1-EA30-997F-6C144D49B19C}"/>
              </a:ext>
            </a:extLst>
          </p:cNvPr>
          <p:cNvSpPr>
            <a:spLocks noGrp="1"/>
          </p:cNvSpPr>
          <p:nvPr>
            <p:ph type="sldNum" sz="quarter" idx="12"/>
          </p:nvPr>
        </p:nvSpPr>
        <p:spPr/>
        <p:txBody>
          <a:bodyPr/>
          <a:lstStyle/>
          <a:p>
            <a:fld id="{2382E38F-C26F-44FC-9468-03961E380AB0}" type="slidenum">
              <a:rPr lang="en-GB" smtClean="0"/>
              <a:t>64</a:t>
            </a:fld>
            <a:endParaRPr lang="en-GB"/>
          </a:p>
        </p:txBody>
      </p:sp>
      <p:graphicFrame>
        <p:nvGraphicFramePr>
          <p:cNvPr id="6" name="Content Placeholder 3">
            <a:extLst>
              <a:ext uri="{FF2B5EF4-FFF2-40B4-BE49-F238E27FC236}">
                <a16:creationId xmlns:a16="http://schemas.microsoft.com/office/drawing/2014/main" id="{A871E20C-F0B8-C366-74FB-E740C7CFDDC5}"/>
              </a:ext>
            </a:extLst>
          </p:cNvPr>
          <p:cNvGraphicFramePr>
            <a:graphicFrameLocks noGrp="1"/>
          </p:cNvGraphicFramePr>
          <p:nvPr>
            <p:extLst>
              <p:ext uri="{D42A27DB-BD31-4B8C-83A1-F6EECF244321}">
                <p14:modId xmlns:p14="http://schemas.microsoft.com/office/powerpoint/2010/main" val="3641027939"/>
              </p:ext>
            </p:extLst>
          </p:nvPr>
        </p:nvGraphicFramePr>
        <p:xfrm>
          <a:off x="5006163" y="723008"/>
          <a:ext cx="6827874" cy="5411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A23A8FA4-D82D-B81C-BE37-476D15425412}"/>
              </a:ext>
            </a:extLst>
          </p:cNvPr>
          <p:cNvSpPr/>
          <p:nvPr/>
        </p:nvSpPr>
        <p:spPr>
          <a:xfrm>
            <a:off x="0" y="0"/>
            <a:ext cx="4678325" cy="6857990"/>
          </a:xfrm>
          <a:prstGeom prst="rect">
            <a:avLst/>
          </a:prstGeom>
          <a:solidFill>
            <a:srgbClr val="32543D"/>
          </a:solidFill>
          <a:ln>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539F67E-6D61-C721-49CE-C3D773026F9E}"/>
              </a:ext>
            </a:extLst>
          </p:cNvPr>
          <p:cNvSpPr txBox="1"/>
          <p:nvPr/>
        </p:nvSpPr>
        <p:spPr>
          <a:xfrm>
            <a:off x="498217" y="2281054"/>
            <a:ext cx="3499626" cy="744836"/>
          </a:xfrm>
          <a:prstGeom prst="rect">
            <a:avLst/>
          </a:prstGeom>
        </p:spPr>
        <p:txBody>
          <a:bodyPr vert="horz" lIns="91440" tIns="45720" rIns="91440" bIns="45720" rtlCol="0" anchor="ctr">
            <a:noAutofit/>
          </a:bodyPr>
          <a:lstStyle/>
          <a:p>
            <a:pPr>
              <a:lnSpc>
                <a:spcPct val="90000"/>
              </a:lnSpc>
              <a:spcBef>
                <a:spcPct val="0"/>
              </a:spcBef>
              <a:spcAft>
                <a:spcPts val="600"/>
              </a:spcAft>
            </a:pPr>
            <a:r>
              <a:rPr lang="nn-NO" sz="3200" b="1">
                <a:solidFill>
                  <a:schemeClr val="bg1"/>
                </a:solidFill>
                <a:latin typeface="Calibri" panose="020F0502020204030204" pitchFamily="34" charset="0"/>
                <a:ea typeface="Calibri" panose="020F0502020204030204" pitchFamily="34" charset="0"/>
                <a:cs typeface="Calibri" panose="020F0502020204030204" pitchFamily="34" charset="0"/>
              </a:rPr>
              <a:t>Key supply-side lessons</a:t>
            </a:r>
            <a:endParaRPr lang="en-US" sz="3200" b="1">
              <a:solidFill>
                <a:schemeClr val="bg1"/>
              </a:solidFill>
            </a:endParaRPr>
          </a:p>
        </p:txBody>
      </p:sp>
    </p:spTree>
    <p:extLst>
      <p:ext uri="{BB962C8B-B14F-4D97-AF65-F5344CB8AC3E}">
        <p14:creationId xmlns:p14="http://schemas.microsoft.com/office/powerpoint/2010/main" val="17391097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E15DD-3200-F093-9F9F-276931ECD10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33ACD57-8A7A-291E-B3A5-2A2E8D535EA9}"/>
              </a:ext>
            </a:extLst>
          </p:cNvPr>
          <p:cNvSpPr>
            <a:spLocks noGrp="1"/>
          </p:cNvSpPr>
          <p:nvPr>
            <p:ph type="sldNum" sz="quarter" idx="12"/>
          </p:nvPr>
        </p:nvSpPr>
        <p:spPr/>
        <p:txBody>
          <a:bodyPr/>
          <a:lstStyle/>
          <a:p>
            <a:fld id="{2382E38F-C26F-44FC-9468-03961E380AB0}" type="slidenum">
              <a:rPr lang="en-GB" smtClean="0"/>
              <a:t>65</a:t>
            </a:fld>
            <a:endParaRPr lang="en-GB"/>
          </a:p>
        </p:txBody>
      </p:sp>
      <p:sp>
        <p:nvSpPr>
          <p:cNvPr id="7" name="Rectangle 6">
            <a:extLst>
              <a:ext uri="{FF2B5EF4-FFF2-40B4-BE49-F238E27FC236}">
                <a16:creationId xmlns:a16="http://schemas.microsoft.com/office/drawing/2014/main" id="{727CF2B8-FE1C-7303-DDF8-5BE2D605A7C1}"/>
              </a:ext>
            </a:extLst>
          </p:cNvPr>
          <p:cNvSpPr/>
          <p:nvPr/>
        </p:nvSpPr>
        <p:spPr>
          <a:xfrm>
            <a:off x="0" y="0"/>
            <a:ext cx="4678325" cy="6857990"/>
          </a:xfrm>
          <a:prstGeom prst="rect">
            <a:avLst/>
          </a:prstGeom>
          <a:solidFill>
            <a:srgbClr val="32543D"/>
          </a:solidFill>
          <a:ln>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3ADD427-3D4C-0381-41C8-9F3ACC7D253A}"/>
              </a:ext>
            </a:extLst>
          </p:cNvPr>
          <p:cNvSpPr txBox="1"/>
          <p:nvPr/>
        </p:nvSpPr>
        <p:spPr>
          <a:xfrm>
            <a:off x="498216" y="2281054"/>
            <a:ext cx="4180109" cy="744836"/>
          </a:xfrm>
          <a:prstGeom prst="rect">
            <a:avLst/>
          </a:prstGeom>
        </p:spPr>
        <p:txBody>
          <a:bodyPr vert="horz" lIns="91440" tIns="45720" rIns="91440" bIns="45720" rtlCol="0" anchor="ctr">
            <a:noAutofit/>
          </a:bodyPr>
          <a:lstStyle/>
          <a:p>
            <a:pPr>
              <a:lnSpc>
                <a:spcPct val="90000"/>
              </a:lnSpc>
              <a:spcBef>
                <a:spcPct val="0"/>
              </a:spcBef>
              <a:spcAft>
                <a:spcPts val="600"/>
              </a:spcAft>
            </a:pPr>
            <a:r>
              <a:rPr lang="nn-NO" sz="3200" b="1">
                <a:solidFill>
                  <a:schemeClr val="bg1"/>
                </a:solidFill>
                <a:latin typeface="Calibri" panose="020F0502020204030204" pitchFamily="34" charset="0"/>
                <a:ea typeface="Calibri" panose="020F0502020204030204" pitchFamily="34" charset="0"/>
                <a:cs typeface="Calibri" panose="020F0502020204030204" pitchFamily="34" charset="0"/>
              </a:rPr>
              <a:t>Key demand-side lessons</a:t>
            </a:r>
            <a:endParaRPr lang="en-US" sz="3200" b="1">
              <a:solidFill>
                <a:schemeClr val="bg1"/>
              </a:solidFill>
            </a:endParaRPr>
          </a:p>
        </p:txBody>
      </p:sp>
      <p:graphicFrame>
        <p:nvGraphicFramePr>
          <p:cNvPr id="2" name="Content Placeholder 3">
            <a:extLst>
              <a:ext uri="{FF2B5EF4-FFF2-40B4-BE49-F238E27FC236}">
                <a16:creationId xmlns:a16="http://schemas.microsoft.com/office/drawing/2014/main" id="{892A9921-13AC-1BBD-A212-906949A81C5F}"/>
              </a:ext>
            </a:extLst>
          </p:cNvPr>
          <p:cNvGraphicFramePr>
            <a:graphicFrameLocks noGrp="1"/>
          </p:cNvGraphicFramePr>
          <p:nvPr>
            <p:extLst>
              <p:ext uri="{D42A27DB-BD31-4B8C-83A1-F6EECF244321}">
                <p14:modId xmlns:p14="http://schemas.microsoft.com/office/powerpoint/2010/main" val="3996466226"/>
              </p:ext>
            </p:extLst>
          </p:nvPr>
        </p:nvGraphicFramePr>
        <p:xfrm>
          <a:off x="5073671" y="730950"/>
          <a:ext cx="6698511" cy="5396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20875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1B513-D36F-8117-AC6B-1228CAD97F9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466FA1-1146-2017-984A-91D779795648}"/>
              </a:ext>
            </a:extLst>
          </p:cNvPr>
          <p:cNvSpPr>
            <a:spLocks noGrp="1"/>
          </p:cNvSpPr>
          <p:nvPr>
            <p:ph type="sldNum" sz="quarter" idx="12"/>
          </p:nvPr>
        </p:nvSpPr>
        <p:spPr/>
        <p:txBody>
          <a:bodyPr/>
          <a:lstStyle/>
          <a:p>
            <a:fld id="{2382E38F-C26F-44FC-9468-03961E380AB0}" type="slidenum">
              <a:rPr lang="en-GB" smtClean="0"/>
              <a:t>66</a:t>
            </a:fld>
            <a:endParaRPr lang="en-GB"/>
          </a:p>
        </p:txBody>
      </p:sp>
      <p:sp>
        <p:nvSpPr>
          <p:cNvPr id="7" name="Rectangle 6">
            <a:extLst>
              <a:ext uri="{FF2B5EF4-FFF2-40B4-BE49-F238E27FC236}">
                <a16:creationId xmlns:a16="http://schemas.microsoft.com/office/drawing/2014/main" id="{64273862-CB75-408A-278B-729407D57D36}"/>
              </a:ext>
            </a:extLst>
          </p:cNvPr>
          <p:cNvSpPr/>
          <p:nvPr/>
        </p:nvSpPr>
        <p:spPr>
          <a:xfrm>
            <a:off x="-1" y="0"/>
            <a:ext cx="4678326" cy="6857990"/>
          </a:xfrm>
          <a:prstGeom prst="rect">
            <a:avLst/>
          </a:prstGeom>
          <a:solidFill>
            <a:srgbClr val="32543D"/>
          </a:solidFill>
          <a:ln>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E494BC8-2741-0447-5CE2-9A9A8DA48234}"/>
              </a:ext>
            </a:extLst>
          </p:cNvPr>
          <p:cNvSpPr txBox="1"/>
          <p:nvPr/>
        </p:nvSpPr>
        <p:spPr>
          <a:xfrm>
            <a:off x="498216" y="2281054"/>
            <a:ext cx="4180109" cy="744836"/>
          </a:xfrm>
          <a:prstGeom prst="rect">
            <a:avLst/>
          </a:prstGeom>
        </p:spPr>
        <p:txBody>
          <a:bodyPr vert="horz" lIns="91440" tIns="45720" rIns="91440" bIns="45720" rtlCol="0" anchor="ctr">
            <a:noAutofit/>
          </a:bodyPr>
          <a:lstStyle/>
          <a:p>
            <a:pPr>
              <a:lnSpc>
                <a:spcPct val="90000"/>
              </a:lnSpc>
              <a:spcBef>
                <a:spcPct val="0"/>
              </a:spcBef>
              <a:spcAft>
                <a:spcPts val="600"/>
              </a:spcAft>
            </a:pPr>
            <a:r>
              <a:rPr lang="nn-NO" sz="3200" b="1">
                <a:solidFill>
                  <a:schemeClr val="bg1"/>
                </a:solidFill>
                <a:latin typeface="Calibri" panose="020F0502020204030204" pitchFamily="34" charset="0"/>
                <a:ea typeface="Calibri" panose="020F0502020204030204" pitchFamily="34" charset="0"/>
                <a:cs typeface="Calibri" panose="020F0502020204030204" pitchFamily="34" charset="0"/>
              </a:rPr>
              <a:t>Key challenges</a:t>
            </a:r>
            <a:endParaRPr lang="en-US" sz="3200" b="1">
              <a:solidFill>
                <a:schemeClr val="bg1"/>
              </a:solidFill>
            </a:endParaRPr>
          </a:p>
        </p:txBody>
      </p:sp>
      <p:sp>
        <p:nvSpPr>
          <p:cNvPr id="3" name="Rectangle 2">
            <a:extLst>
              <a:ext uri="{FF2B5EF4-FFF2-40B4-BE49-F238E27FC236}">
                <a16:creationId xmlns:a16="http://schemas.microsoft.com/office/drawing/2014/main" id="{16C416FB-27E8-A6EA-0FD6-04711C31B260}"/>
              </a:ext>
            </a:extLst>
          </p:cNvPr>
          <p:cNvSpPr/>
          <p:nvPr/>
        </p:nvSpPr>
        <p:spPr>
          <a:xfrm>
            <a:off x="5176541" y="393700"/>
            <a:ext cx="6675475" cy="5769821"/>
          </a:xfrm>
          <a:prstGeom prst="rect">
            <a:avLst/>
          </a:prstGeom>
          <a:solidFill>
            <a:srgbClr val="32543D">
              <a:alpha val="20000"/>
            </a:srgbClr>
          </a:solidFill>
          <a:ln>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171450" indent="-171450" algn="just">
              <a:buFont typeface="Arial" panose="020B0604020202020204" pitchFamily="34" charset="0"/>
              <a:buChar char="•"/>
            </a:pPr>
            <a:r>
              <a:rPr lang="en-GB" sz="1200" b="1">
                <a:solidFill>
                  <a:schemeClr val="tx1"/>
                </a:solidFill>
                <a:latin typeface="Aptos" panose="020B0004020202020204" pitchFamily="34" charset="0"/>
              </a:rPr>
              <a:t>Lack of Mandate: </a:t>
            </a:r>
            <a:r>
              <a:rPr lang="en-GB" sz="1200">
                <a:solidFill>
                  <a:schemeClr val="tx1"/>
                </a:solidFill>
                <a:latin typeface="Aptos" panose="020B0004020202020204" pitchFamily="34" charset="0"/>
              </a:rPr>
              <a:t>A mandate is critical to deliverability. A mandate was not developed within WMCA in advance and nature is siloed from wider growth and social leadership priorities. </a:t>
            </a:r>
          </a:p>
          <a:p>
            <a:pPr marL="171450" indent="-171450" algn="just">
              <a:buFont typeface="Arial" panose="020B0604020202020204" pitchFamily="34" charset="0"/>
              <a:buChar char="•"/>
            </a:pPr>
            <a:endParaRPr lang="en-GB" sz="1200">
              <a:solidFill>
                <a:schemeClr val="tx1"/>
              </a:solidFill>
              <a:latin typeface="Aptos" panose="020B0004020202020204" pitchFamily="34" charset="0"/>
            </a:endParaRPr>
          </a:p>
          <a:p>
            <a:pPr marL="171450" indent="-171450" algn="just">
              <a:buFont typeface="Arial" panose="020B0604020202020204" pitchFamily="34" charset="0"/>
              <a:buChar char="•"/>
            </a:pPr>
            <a:r>
              <a:rPr lang="en-GB" sz="1200" b="1">
                <a:solidFill>
                  <a:schemeClr val="tx1"/>
                </a:solidFill>
                <a:latin typeface="Aptos" panose="020B0004020202020204" pitchFamily="34" charset="0"/>
              </a:rPr>
              <a:t>Scale, Complexity &amp; Timelines: </a:t>
            </a:r>
            <a:r>
              <a:rPr lang="en-GB" sz="1200">
                <a:solidFill>
                  <a:schemeClr val="tx1"/>
                </a:solidFill>
                <a:latin typeface="Aptos" panose="020B0004020202020204" pitchFamily="34" charset="0"/>
              </a:rPr>
              <a:t>Timeframes were insufficient to both build mandate and develop a governance structure across multiple local authorities. It was difficult to move at the required pace due to scale, uncertainty, complexity, and decision-making timelines inside public sector organisations.  This period has been a very valuable discovery phase. Momentum and learnings should be carried forwards with a sustainable core funding plan running to 2030. </a:t>
            </a:r>
          </a:p>
          <a:p>
            <a:pPr marL="171450" indent="-171450" algn="just">
              <a:buFont typeface="Arial" panose="020B0604020202020204" pitchFamily="34" charset="0"/>
              <a:buChar char="•"/>
            </a:pPr>
            <a:endParaRPr lang="en-GB" sz="1200">
              <a:solidFill>
                <a:schemeClr val="tx1"/>
              </a:solidFill>
              <a:latin typeface="Aptos" panose="020B0004020202020204" pitchFamily="34" charset="0"/>
              <a:ea typeface="Calibri"/>
              <a:cs typeface="Calibri"/>
            </a:endParaRPr>
          </a:p>
          <a:p>
            <a:pPr marL="171450" indent="-171450" algn="just">
              <a:buFont typeface="Arial" panose="020B0604020202020204" pitchFamily="34" charset="0"/>
              <a:buChar char="•"/>
            </a:pPr>
            <a:r>
              <a:rPr lang="en-GB" sz="1200" b="1">
                <a:solidFill>
                  <a:schemeClr val="tx1"/>
                </a:solidFill>
                <a:latin typeface="Aptos" panose="020B0004020202020204" pitchFamily="34" charset="0"/>
              </a:rPr>
              <a:t>Resourcing Constraints: </a:t>
            </a:r>
            <a:r>
              <a:rPr lang="en-GB" sz="1200">
                <a:solidFill>
                  <a:schemeClr val="tx1"/>
                </a:solidFill>
                <a:latin typeface="Aptos" panose="020B0004020202020204" pitchFamily="34" charset="0"/>
              </a:rPr>
              <a:t>Resourcing in LAs around public space, the environment, and planning, is constrained and is further impacted by recent and ongoing changes in policy and legislation. This makes engagement and co-operation difficult. </a:t>
            </a:r>
          </a:p>
          <a:p>
            <a:pPr marL="171450" indent="-171450" algn="just">
              <a:buFont typeface="Arial" panose="020B0604020202020204" pitchFamily="34" charset="0"/>
              <a:buChar char="•"/>
            </a:pPr>
            <a:endParaRPr lang="en-GB" sz="1200">
              <a:solidFill>
                <a:schemeClr val="tx1"/>
              </a:solidFill>
              <a:latin typeface="Aptos" panose="020B0004020202020204" pitchFamily="34" charset="0"/>
              <a:ea typeface="Calibri"/>
              <a:cs typeface="Calibri"/>
            </a:endParaRPr>
          </a:p>
          <a:p>
            <a:pPr marL="171450" indent="-171450" algn="just">
              <a:buFont typeface="Arial" panose="020B0604020202020204" pitchFamily="34" charset="0"/>
              <a:buChar char="•"/>
            </a:pPr>
            <a:r>
              <a:rPr lang="en-GB" sz="1200" b="1">
                <a:solidFill>
                  <a:schemeClr val="tx1"/>
                </a:solidFill>
                <a:latin typeface="Aptos" panose="020B0004020202020204" pitchFamily="34" charset="0"/>
              </a:rPr>
              <a:t>Multi-skill challenges: </a:t>
            </a:r>
            <a:r>
              <a:rPr lang="en-GB" sz="1200">
                <a:solidFill>
                  <a:schemeClr val="tx1"/>
                </a:solidFill>
                <a:latin typeface="Aptos" panose="020B0004020202020204" pitchFamily="34" charset="0"/>
              </a:rPr>
              <a:t>Even where LA teams can engage, it is hard to consult with wider LA teams (legal, finance, governance). This makes it hard to build organisational mandate for a complex multi-disciplinary programme looking to establish system-level change at a regional scale.</a:t>
            </a:r>
          </a:p>
          <a:p>
            <a:pPr marL="171450" indent="-171450" algn="just">
              <a:buFont typeface="Arial" panose="020B0604020202020204" pitchFamily="34" charset="0"/>
              <a:buChar char="•"/>
            </a:pPr>
            <a:endParaRPr lang="en-GB" sz="1200">
              <a:solidFill>
                <a:schemeClr val="tx1"/>
              </a:solidFill>
              <a:latin typeface="Aptos" panose="020B0004020202020204" pitchFamily="34" charset="0"/>
              <a:ea typeface="Calibri"/>
              <a:cs typeface="Calibri"/>
            </a:endParaRPr>
          </a:p>
          <a:p>
            <a:pPr marL="171450" indent="-171450" algn="just">
              <a:buFont typeface="Arial" panose="020B0604020202020204" pitchFamily="34" charset="0"/>
              <a:buChar char="•"/>
            </a:pPr>
            <a:r>
              <a:rPr lang="en-GB" sz="1200" b="1">
                <a:solidFill>
                  <a:schemeClr val="tx1"/>
                </a:solidFill>
                <a:latin typeface="Aptos" panose="020B0004020202020204" pitchFamily="34" charset="0"/>
              </a:rPr>
              <a:t>Resource intensity</a:t>
            </a:r>
            <a:r>
              <a:rPr lang="en-GB" sz="1200">
                <a:solidFill>
                  <a:schemeClr val="tx1"/>
                </a:solidFill>
                <a:latin typeface="Aptos" panose="020B0004020202020204" pitchFamily="34" charset="0"/>
              </a:rPr>
              <a:t>: Building a  pipeline which includes over 200 projects is complex, and only more so when operating across diverse organisations and themes in a sector unfamiliar and uncomfortable with repayable finance.</a:t>
            </a:r>
          </a:p>
          <a:p>
            <a:pPr marL="171450" indent="-171450" algn="just">
              <a:buFont typeface="Arial" panose="020B0604020202020204" pitchFamily="34" charset="0"/>
              <a:buChar char="•"/>
            </a:pPr>
            <a:endParaRPr lang="en-GB" sz="1200">
              <a:solidFill>
                <a:schemeClr val="tx1"/>
              </a:solidFill>
              <a:latin typeface="Aptos" panose="020B0004020202020204" pitchFamily="34" charset="0"/>
            </a:endParaRPr>
          </a:p>
          <a:p>
            <a:pPr marL="171450" indent="-171450" algn="just">
              <a:buFont typeface="Arial" panose="020B0604020202020204" pitchFamily="34" charset="0"/>
              <a:buChar char="•"/>
            </a:pPr>
            <a:r>
              <a:rPr lang="en-GB" sz="1200" b="1">
                <a:solidFill>
                  <a:schemeClr val="tx1"/>
                </a:solidFill>
                <a:latin typeface="Aptos" panose="020B0004020202020204" pitchFamily="34" charset="0"/>
              </a:rPr>
              <a:t>Market maturity</a:t>
            </a:r>
            <a:r>
              <a:rPr lang="en-GB" sz="1200">
                <a:solidFill>
                  <a:schemeClr val="tx1"/>
                </a:solidFill>
                <a:latin typeface="Aptos" panose="020B0004020202020204" pitchFamily="34" charset="0"/>
              </a:rPr>
              <a:t>: Markets remain significantly immature, and further support is required from UK Gov / DEFRA to create demand. Opportunities do exist, while willingness to pay is inconsistent, DEFRA has shown, with BNG that designing markets is possible.</a:t>
            </a:r>
          </a:p>
          <a:p>
            <a:pPr marL="171450" indent="-171450" algn="just">
              <a:buFont typeface="Arial" panose="020B0604020202020204" pitchFamily="34" charset="0"/>
              <a:buChar char="•"/>
            </a:pPr>
            <a:endParaRPr lang="en-GB" sz="1200">
              <a:solidFill>
                <a:schemeClr val="tx1"/>
              </a:solidFill>
              <a:latin typeface="Aptos" panose="020B0004020202020204" pitchFamily="34" charset="0"/>
              <a:ea typeface="Calibri"/>
              <a:cs typeface="Calibri"/>
            </a:endParaRPr>
          </a:p>
          <a:p>
            <a:pPr marL="171450" indent="-171450" algn="just">
              <a:buFont typeface="Arial" panose="020B0604020202020204" pitchFamily="34" charset="0"/>
              <a:buChar char="•"/>
            </a:pPr>
            <a:r>
              <a:rPr lang="en-GB" sz="1200" b="1">
                <a:solidFill>
                  <a:schemeClr val="tx1"/>
                </a:solidFill>
                <a:latin typeface="Aptos" panose="020B0004020202020204" pitchFamily="34" charset="0"/>
              </a:rPr>
              <a:t>Corporate engagement</a:t>
            </a:r>
            <a:r>
              <a:rPr lang="en-GB" sz="1200">
                <a:solidFill>
                  <a:schemeClr val="tx1"/>
                </a:solidFill>
                <a:latin typeface="Aptos" panose="020B0004020202020204" pitchFamily="34" charset="0"/>
              </a:rPr>
              <a:t>: End of financial year is often the worst time of year for engagement. Corporates are interested in pro-bono. Larger corporates care more about Social Return on Investment quantification. </a:t>
            </a:r>
            <a:endParaRPr lang="en-GB" sz="1200">
              <a:solidFill>
                <a:schemeClr val="tx1"/>
              </a:solidFill>
              <a:latin typeface="Aptos" panose="020B0004020202020204" pitchFamily="34" charset="0"/>
              <a:ea typeface="Calibri"/>
              <a:cs typeface="Calibri"/>
            </a:endParaRPr>
          </a:p>
          <a:p>
            <a:endParaRPr lang="en-GB" sz="1200">
              <a:solidFill>
                <a:srgbClr val="007976"/>
              </a:solidFill>
            </a:endParaRPr>
          </a:p>
        </p:txBody>
      </p:sp>
    </p:spTree>
    <p:extLst>
      <p:ext uri="{BB962C8B-B14F-4D97-AF65-F5344CB8AC3E}">
        <p14:creationId xmlns:p14="http://schemas.microsoft.com/office/powerpoint/2010/main" val="20372771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DA0C9-6F21-5D73-A139-D45F0E9E919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92D374-9D78-44F0-8FDF-C5C31F7C97E1}"/>
              </a:ext>
            </a:extLst>
          </p:cNvPr>
          <p:cNvSpPr>
            <a:spLocks noGrp="1"/>
          </p:cNvSpPr>
          <p:nvPr>
            <p:ph type="sldNum" sz="quarter" idx="12"/>
          </p:nvPr>
        </p:nvSpPr>
        <p:spPr/>
        <p:txBody>
          <a:bodyPr/>
          <a:lstStyle/>
          <a:p>
            <a:fld id="{2382E38F-C26F-44FC-9468-03961E380AB0}" type="slidenum">
              <a:rPr lang="en-GB" smtClean="0"/>
              <a:t>67</a:t>
            </a:fld>
            <a:endParaRPr lang="en-GB"/>
          </a:p>
        </p:txBody>
      </p:sp>
      <p:sp>
        <p:nvSpPr>
          <p:cNvPr id="7" name="Rectangle 6">
            <a:extLst>
              <a:ext uri="{FF2B5EF4-FFF2-40B4-BE49-F238E27FC236}">
                <a16:creationId xmlns:a16="http://schemas.microsoft.com/office/drawing/2014/main" id="{65778346-B422-8515-E036-2C1D22F58649}"/>
              </a:ext>
            </a:extLst>
          </p:cNvPr>
          <p:cNvSpPr/>
          <p:nvPr/>
        </p:nvSpPr>
        <p:spPr>
          <a:xfrm>
            <a:off x="0" y="0"/>
            <a:ext cx="4678325" cy="6857990"/>
          </a:xfrm>
          <a:prstGeom prst="rect">
            <a:avLst/>
          </a:prstGeom>
          <a:solidFill>
            <a:srgbClr val="32543D"/>
          </a:solidFill>
          <a:ln>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7AE3137-73EF-5B7E-A9E8-794C8DD826DE}"/>
              </a:ext>
            </a:extLst>
          </p:cNvPr>
          <p:cNvSpPr txBox="1"/>
          <p:nvPr/>
        </p:nvSpPr>
        <p:spPr>
          <a:xfrm>
            <a:off x="498216" y="2281054"/>
            <a:ext cx="4180109" cy="744836"/>
          </a:xfrm>
          <a:prstGeom prst="rect">
            <a:avLst/>
          </a:prstGeom>
        </p:spPr>
        <p:txBody>
          <a:bodyPr vert="horz" lIns="91440" tIns="45720" rIns="91440" bIns="45720" rtlCol="0" anchor="ctr">
            <a:noAutofit/>
          </a:bodyPr>
          <a:lstStyle/>
          <a:p>
            <a:pPr>
              <a:lnSpc>
                <a:spcPct val="90000"/>
              </a:lnSpc>
              <a:spcBef>
                <a:spcPct val="0"/>
              </a:spcBef>
              <a:spcAft>
                <a:spcPts val="600"/>
              </a:spcAft>
            </a:pPr>
            <a:r>
              <a:rPr lang="nn-NO" sz="3200" b="1">
                <a:solidFill>
                  <a:schemeClr val="bg1"/>
                </a:solidFill>
                <a:latin typeface="Calibri" panose="020F0502020204030204" pitchFamily="34" charset="0"/>
                <a:ea typeface="Calibri" panose="020F0502020204030204" pitchFamily="34" charset="0"/>
                <a:cs typeface="Calibri" panose="020F0502020204030204" pitchFamily="34" charset="0"/>
              </a:rPr>
              <a:t>Recommendations</a:t>
            </a:r>
            <a:endParaRPr lang="en-US" sz="3200" b="1">
              <a:solidFill>
                <a:schemeClr val="bg1"/>
              </a:solidFill>
            </a:endParaRPr>
          </a:p>
        </p:txBody>
      </p:sp>
      <p:sp>
        <p:nvSpPr>
          <p:cNvPr id="2" name="Rectangle 1">
            <a:extLst>
              <a:ext uri="{FF2B5EF4-FFF2-40B4-BE49-F238E27FC236}">
                <a16:creationId xmlns:a16="http://schemas.microsoft.com/office/drawing/2014/main" id="{02EC6CF0-7BF0-2C4F-F0BF-2341DABAB5DF}"/>
              </a:ext>
            </a:extLst>
          </p:cNvPr>
          <p:cNvSpPr/>
          <p:nvPr/>
        </p:nvSpPr>
        <p:spPr>
          <a:xfrm>
            <a:off x="5176541" y="285750"/>
            <a:ext cx="6609059" cy="6253273"/>
          </a:xfrm>
          <a:prstGeom prst="rect">
            <a:avLst/>
          </a:prstGeom>
          <a:solidFill>
            <a:srgbClr val="32543D">
              <a:alpha val="20000"/>
            </a:srgbClr>
          </a:solidFill>
          <a:ln>
            <a:no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lgn="just">
              <a:buFont typeface="Arial" panose="020B0604020202020204" pitchFamily="34" charset="0"/>
              <a:buChar char="•"/>
            </a:pPr>
            <a:r>
              <a:rPr lang="en-GB" sz="1200" b="1">
                <a:solidFill>
                  <a:schemeClr val="tx1"/>
                </a:solidFill>
                <a:latin typeface="Aptos" panose="020B0004020202020204" pitchFamily="34" charset="0"/>
                <a:ea typeface="Calibri"/>
                <a:cs typeface="Calibri"/>
              </a:rPr>
              <a:t>Mandate building: </a:t>
            </a:r>
            <a:r>
              <a:rPr lang="en-GB" sz="1200">
                <a:solidFill>
                  <a:schemeClr val="tx1"/>
                </a:solidFill>
                <a:latin typeface="Aptos" panose="020B0004020202020204" pitchFamily="34" charset="0"/>
                <a:ea typeface="Calibri"/>
                <a:cs typeface="Calibri"/>
              </a:rPr>
              <a:t>DEFRA alignment with CA leadership to build consensus over theory of change ahead of programme would have enabled greater progress.</a:t>
            </a:r>
          </a:p>
          <a:p>
            <a:pPr marL="285750" indent="-285750" algn="just">
              <a:buFont typeface="Arial" panose="020B0604020202020204" pitchFamily="34" charset="0"/>
              <a:buChar char="•"/>
            </a:pPr>
            <a:r>
              <a:rPr lang="en-GB" sz="1200" b="1">
                <a:solidFill>
                  <a:schemeClr val="tx1"/>
                </a:solidFill>
                <a:latin typeface="Aptos" panose="020B0004020202020204" pitchFamily="34" charset="0"/>
              </a:rPr>
              <a:t>Devolved Powers and Responsibilities: </a:t>
            </a:r>
            <a:r>
              <a:rPr lang="en-GB" sz="1200">
                <a:solidFill>
                  <a:schemeClr val="tx1"/>
                </a:solidFill>
                <a:latin typeface="Aptos" panose="020B0004020202020204" pitchFamily="34" charset="0"/>
              </a:rPr>
              <a:t>Further devolution of powers and responsibilities provided to CAs should in turn increase LA engagement.</a:t>
            </a:r>
          </a:p>
          <a:p>
            <a:pPr marL="285750" indent="-285750" algn="just">
              <a:buFont typeface="Arial" panose="020B0604020202020204" pitchFamily="34" charset="0"/>
              <a:buChar char="•"/>
            </a:pPr>
            <a:r>
              <a:rPr lang="en-GB" sz="1200" b="1">
                <a:solidFill>
                  <a:schemeClr val="tx1"/>
                </a:solidFill>
                <a:latin typeface="Aptos" panose="020B0004020202020204" pitchFamily="34" charset="0"/>
              </a:rPr>
              <a:t>Sandboxing Approach: </a:t>
            </a:r>
            <a:r>
              <a:rPr lang="en-GB" sz="1200">
                <a:solidFill>
                  <a:schemeClr val="tx1"/>
                </a:solidFill>
                <a:latin typeface="Aptos" panose="020B0004020202020204" pitchFamily="34" charset="0"/>
              </a:rPr>
              <a:t>CA / Regional devolved bodies are the right scale to innovate through sandboxing to trail and accelerate a range of potential market interventions. </a:t>
            </a:r>
            <a:endParaRPr lang="en-GB" sz="1200">
              <a:solidFill>
                <a:schemeClr val="tx1"/>
              </a:solidFill>
              <a:latin typeface="Aptos" panose="020B0004020202020204" pitchFamily="34" charset="0"/>
              <a:ea typeface="Calibri"/>
              <a:cs typeface="Calibri"/>
            </a:endParaRPr>
          </a:p>
          <a:p>
            <a:pPr marL="285750" indent="-285750" algn="just">
              <a:buFont typeface="Arial" panose="020B0604020202020204" pitchFamily="34" charset="0"/>
              <a:buChar char="•"/>
            </a:pPr>
            <a:r>
              <a:rPr lang="en-GB" sz="1200" b="1">
                <a:solidFill>
                  <a:schemeClr val="tx1"/>
                </a:solidFill>
                <a:latin typeface="Aptos" panose="020B0004020202020204" pitchFamily="34" charset="0"/>
              </a:rPr>
              <a:t>Innovation: </a:t>
            </a:r>
            <a:r>
              <a:rPr lang="en-GB" sz="1200">
                <a:solidFill>
                  <a:schemeClr val="tx1"/>
                </a:solidFill>
                <a:latin typeface="Aptos" panose="020B0004020202020204" pitchFamily="34" charset="0"/>
              </a:rPr>
              <a:t>Private sector innovation is based on repeated and rapid failure. CA/LAs should be facilitated to take controlled risk through "ringfenced" innovation. </a:t>
            </a:r>
            <a:endParaRPr lang="en-GB" sz="1200">
              <a:solidFill>
                <a:schemeClr val="tx1"/>
              </a:solidFill>
              <a:latin typeface="Aptos" panose="020B0004020202020204" pitchFamily="34" charset="0"/>
              <a:ea typeface="Calibri"/>
              <a:cs typeface="Calibri"/>
            </a:endParaRPr>
          </a:p>
          <a:p>
            <a:pPr marL="285750" indent="-285750" algn="just">
              <a:buFont typeface="Arial" panose="020B0604020202020204" pitchFamily="34" charset="0"/>
              <a:buChar char="•"/>
            </a:pPr>
            <a:r>
              <a:rPr lang="en-GB" sz="1200" b="1">
                <a:solidFill>
                  <a:schemeClr val="tx1"/>
                </a:solidFill>
                <a:latin typeface="Aptos" panose="020B0004020202020204" pitchFamily="34" charset="0"/>
              </a:rPr>
              <a:t>Technical Assistance Programmes:</a:t>
            </a:r>
            <a:r>
              <a:rPr lang="en-GB" sz="1200">
                <a:solidFill>
                  <a:schemeClr val="tx1"/>
                </a:solidFill>
                <a:latin typeface="Aptos" panose="020B0004020202020204" pitchFamily="34" charset="0"/>
              </a:rPr>
              <a:t> TA programmes are most efficient operated as innovation/ investment readiness </a:t>
            </a:r>
            <a:r>
              <a:rPr lang="en-GB" sz="1200" i="1">
                <a:solidFill>
                  <a:schemeClr val="tx1"/>
                </a:solidFill>
                <a:latin typeface="Aptos" panose="020B0004020202020204" pitchFamily="34" charset="0"/>
              </a:rPr>
              <a:t>cohorts </a:t>
            </a:r>
            <a:r>
              <a:rPr lang="en-GB" sz="1200">
                <a:solidFill>
                  <a:schemeClr val="tx1"/>
                </a:solidFill>
                <a:latin typeface="Aptos" panose="020B0004020202020204" pitchFamily="34" charset="0"/>
              </a:rPr>
              <a:t>(structured, centralised support programmes), to minimise duplication. Both Accelerators made valuable progress. </a:t>
            </a:r>
            <a:endParaRPr lang="en-GB" sz="1200">
              <a:solidFill>
                <a:schemeClr val="tx1"/>
              </a:solidFill>
              <a:latin typeface="Aptos" panose="020B0004020202020204" pitchFamily="34" charset="0"/>
              <a:ea typeface="Calibri"/>
              <a:cs typeface="Calibri"/>
            </a:endParaRPr>
          </a:p>
          <a:p>
            <a:pPr marL="285750" indent="-285750" algn="just">
              <a:buFont typeface="Arial" panose="020B0604020202020204" pitchFamily="34" charset="0"/>
              <a:buChar char="•"/>
            </a:pPr>
            <a:r>
              <a:rPr lang="en-GB" sz="1200" b="1">
                <a:solidFill>
                  <a:schemeClr val="tx1"/>
                </a:solidFill>
                <a:latin typeface="Aptos" panose="020B0004020202020204" pitchFamily="34" charset="0"/>
              </a:rPr>
              <a:t>Public Sector Procurement: </a:t>
            </a:r>
            <a:r>
              <a:rPr lang="en-GB" sz="1200">
                <a:solidFill>
                  <a:schemeClr val="tx1"/>
                </a:solidFill>
                <a:latin typeface="Aptos" panose="020B0004020202020204" pitchFamily="34" charset="0"/>
              </a:rPr>
              <a:t>Procurement can restrict agile working. Increased flexibility over smaller contracts could add value to rapidly procure targeted support. </a:t>
            </a:r>
            <a:r>
              <a:rPr lang="en-GB" sz="1200" b="1">
                <a:solidFill>
                  <a:schemeClr val="tx1"/>
                </a:solidFill>
                <a:latin typeface="Aptos" panose="020B0004020202020204" pitchFamily="34" charset="0"/>
              </a:rPr>
              <a:t>Resourcing</a:t>
            </a:r>
            <a:r>
              <a:rPr lang="en-GB" sz="1200">
                <a:solidFill>
                  <a:schemeClr val="tx1"/>
                </a:solidFill>
                <a:latin typeface="Aptos" panose="020B0004020202020204" pitchFamily="34" charset="0"/>
              </a:rPr>
              <a:t>: Significant additional resourcing within the LINC team to build capacity and unlock supply of regional projects. This should include a pipeline officer function. </a:t>
            </a:r>
            <a:r>
              <a:rPr lang="en-GB" sz="1200" b="1">
                <a:solidFill>
                  <a:schemeClr val="tx1"/>
                </a:solidFill>
                <a:latin typeface="Aptos" panose="020B0004020202020204" pitchFamily="34" charset="0"/>
              </a:rPr>
              <a:t>Demand</a:t>
            </a:r>
            <a:r>
              <a:rPr lang="en-GB" sz="1200">
                <a:solidFill>
                  <a:schemeClr val="tx1"/>
                </a:solidFill>
                <a:latin typeface="Aptos" panose="020B0004020202020204" pitchFamily="34" charset="0"/>
              </a:rPr>
              <a:t>: For established markets, DEFRA should stimulate demand, or work with combined authorities to identify suitable levers at a local level (e.g. variable BNG % requirements).</a:t>
            </a:r>
            <a:endParaRPr lang="en-GB" sz="1200">
              <a:solidFill>
                <a:schemeClr val="tx1"/>
              </a:solidFill>
              <a:latin typeface="Aptos" panose="020B0004020202020204" pitchFamily="34" charset="0"/>
              <a:ea typeface="Calibri"/>
              <a:cs typeface="Calibri"/>
            </a:endParaRPr>
          </a:p>
          <a:p>
            <a:pPr marL="285750" indent="-285750" algn="just">
              <a:buFont typeface="Arial" panose="020B0604020202020204" pitchFamily="34" charset="0"/>
              <a:buChar char="•"/>
            </a:pPr>
            <a:r>
              <a:rPr lang="en-GB" sz="1200" b="1">
                <a:solidFill>
                  <a:schemeClr val="tx1"/>
                </a:solidFill>
                <a:latin typeface="Aptos" panose="020B0004020202020204" pitchFamily="34" charset="0"/>
              </a:rPr>
              <a:t>More nature markets needed</a:t>
            </a:r>
            <a:r>
              <a:rPr lang="en-GB" sz="1200">
                <a:solidFill>
                  <a:schemeClr val="tx1"/>
                </a:solidFill>
                <a:latin typeface="Aptos" panose="020B0004020202020204" pitchFamily="34" charset="0"/>
              </a:rPr>
              <a:t>: Government to map economic reliance of sectors (water, health, resources), identify desired interventions, support local plan development and encourage willingness to pay by removing barriers / providing incentives to market based approaches.</a:t>
            </a:r>
            <a:endParaRPr lang="en-GB" sz="1200">
              <a:solidFill>
                <a:schemeClr val="tx1"/>
              </a:solidFill>
              <a:latin typeface="Aptos" panose="020B0004020202020204" pitchFamily="34" charset="0"/>
              <a:ea typeface="Calibri"/>
              <a:cs typeface="Calibri"/>
            </a:endParaRPr>
          </a:p>
          <a:p>
            <a:pPr marL="285750" indent="-285750" algn="just">
              <a:buFont typeface="Arial" panose="020B0604020202020204" pitchFamily="34" charset="0"/>
              <a:buChar char="•"/>
            </a:pPr>
            <a:r>
              <a:rPr lang="en-GB" sz="1200" b="1">
                <a:solidFill>
                  <a:schemeClr val="tx1"/>
                </a:solidFill>
                <a:latin typeface="Aptos" panose="020B0004020202020204" pitchFamily="34" charset="0"/>
              </a:rPr>
              <a:t>Regional spatial planning and increased CA powers to lead strategy:</a:t>
            </a:r>
            <a:r>
              <a:rPr lang="en-GB" sz="1200">
                <a:solidFill>
                  <a:schemeClr val="tx1"/>
                </a:solidFill>
                <a:latin typeface="Aptos" panose="020B0004020202020204" pitchFamily="34" charset="0"/>
              </a:rPr>
              <a:t> LNRS development has significant potential but should be aligned to a broader mapping of key criteria and spatial attributes. This can include everything from environmental equity to utility surveys.</a:t>
            </a:r>
            <a:endParaRPr lang="en-GB" sz="1200">
              <a:solidFill>
                <a:schemeClr val="tx1"/>
              </a:solidFill>
              <a:latin typeface="Aptos" panose="020B0004020202020204" pitchFamily="34" charset="0"/>
              <a:ea typeface="Calibri"/>
              <a:cs typeface="Calibri"/>
            </a:endParaRPr>
          </a:p>
          <a:p>
            <a:pPr marL="285750" indent="-285750" algn="just">
              <a:buFont typeface="Arial" panose="020B0604020202020204" pitchFamily="34" charset="0"/>
              <a:buChar char="•"/>
            </a:pPr>
            <a:r>
              <a:rPr lang="en-GB" sz="1200" b="1">
                <a:solidFill>
                  <a:schemeClr val="tx1"/>
                </a:solidFill>
                <a:latin typeface="Aptos" panose="020B0004020202020204" pitchFamily="34" charset="0"/>
              </a:rPr>
              <a:t>Defra engagement</a:t>
            </a:r>
            <a:r>
              <a:rPr lang="en-GB" sz="1200">
                <a:solidFill>
                  <a:schemeClr val="tx1"/>
                </a:solidFill>
                <a:latin typeface="Aptos" panose="020B0004020202020204" pitchFamily="34" charset="0"/>
              </a:rPr>
              <a:t>: Direct embedding of DEFRA staff could improve the translation of learnings.</a:t>
            </a:r>
          </a:p>
          <a:p>
            <a:pPr marL="285750" indent="-285750" algn="just">
              <a:buFont typeface="Arial" panose="020B0604020202020204" pitchFamily="34" charset="0"/>
              <a:buChar char="•"/>
            </a:pPr>
            <a:r>
              <a:rPr lang="en-GB" sz="1200" b="1">
                <a:solidFill>
                  <a:schemeClr val="tx1"/>
                </a:solidFill>
                <a:latin typeface="Aptos" panose="020B0004020202020204" pitchFamily="34" charset="0"/>
                <a:ea typeface="Calibri"/>
                <a:cs typeface="Calibri"/>
              </a:rPr>
              <a:t>Utilise LNRS </a:t>
            </a:r>
            <a:r>
              <a:rPr lang="en-GB" sz="1200">
                <a:solidFill>
                  <a:schemeClr val="tx1"/>
                </a:solidFill>
                <a:latin typeface="Aptos" panose="020B0004020202020204" pitchFamily="34" charset="0"/>
                <a:ea typeface="Calibri"/>
                <a:cs typeface="Calibri"/>
              </a:rPr>
              <a:t>to convene stakeholders, provide strategic coherence, provide spatial and thematic priories, and as a driver for establishing delivery and funding infrastructure at a suitable scale.</a:t>
            </a:r>
          </a:p>
        </p:txBody>
      </p:sp>
    </p:spTree>
    <p:extLst>
      <p:ext uri="{BB962C8B-B14F-4D97-AF65-F5344CB8AC3E}">
        <p14:creationId xmlns:p14="http://schemas.microsoft.com/office/powerpoint/2010/main" val="7100853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3275D0-3B0D-FB58-C36A-7584EA93DCD0}"/>
              </a:ext>
            </a:extLst>
          </p:cNvPr>
          <p:cNvSpPr/>
          <p:nvPr/>
        </p:nvSpPr>
        <p:spPr>
          <a:xfrm>
            <a:off x="0" y="0"/>
            <a:ext cx="12192000" cy="6858000"/>
          </a:xfrm>
          <a:prstGeom prst="rect">
            <a:avLst/>
          </a:prstGeom>
          <a:solidFill>
            <a:srgbClr val="335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999711B-4E66-383B-7903-E4A2974AF40C}"/>
              </a:ext>
            </a:extLst>
          </p:cNvPr>
          <p:cNvSpPr txBox="1"/>
          <p:nvPr/>
        </p:nvSpPr>
        <p:spPr>
          <a:xfrm>
            <a:off x="573332" y="916656"/>
            <a:ext cx="5120640" cy="3203185"/>
          </a:xfrm>
          <a:prstGeom prst="rect">
            <a:avLst/>
          </a:prstGeom>
          <a:noFill/>
        </p:spPr>
        <p:txBody>
          <a:bodyPr wrap="square">
            <a:spAutoFit/>
          </a:bodyPr>
          <a:lstStyle/>
          <a:p>
            <a:pPr algn="just">
              <a:lnSpc>
                <a:spcPct val="114000"/>
              </a:lnSpc>
              <a:spcAft>
                <a:spcPts val="800"/>
              </a:spcAft>
            </a:pPr>
            <a:r>
              <a:rPr lang="en-US" sz="1200" i="1">
                <a:solidFill>
                  <a:schemeClr val="bg1"/>
                </a:solidFill>
              </a:rPr>
              <a:t>“At Warwickshire Wildlife Trust we have found the LINC project an invaluable opportunity to access alternative funding for our works. The opportunity available via the LINC programme has the potential to create new partnerships ultimately resulting in more projects being delivered in the right place.</a:t>
            </a:r>
          </a:p>
          <a:p>
            <a:pPr algn="just">
              <a:lnSpc>
                <a:spcPct val="114000"/>
              </a:lnSpc>
              <a:spcAft>
                <a:spcPts val="800"/>
              </a:spcAft>
            </a:pPr>
            <a:r>
              <a:rPr lang="en-US" sz="1200" i="1">
                <a:solidFill>
                  <a:schemeClr val="bg1"/>
                </a:solidFill>
              </a:rPr>
              <a:t>The set-up, discussion with project owners, feedback and final result of the “project pipeline” was very well delivered and has given a great framework to now move projects through. After all the hard work and effort put into this we would hope that it will remain, along with the staff support, to enable those projects to get through the pipeline and obtain funding.”</a:t>
            </a:r>
          </a:p>
          <a:p>
            <a:pPr>
              <a:lnSpc>
                <a:spcPct val="114000"/>
              </a:lnSpc>
              <a:spcAft>
                <a:spcPts val="800"/>
              </a:spcAft>
            </a:pPr>
            <a:r>
              <a:rPr lang="en-US" sz="1200" b="1">
                <a:solidFill>
                  <a:schemeClr val="bg1"/>
                </a:solidFill>
              </a:rPr>
              <a:t>Susan Hartland Smith - Tame Valley Wetlands Manager, Warwickshire Wildlife Trust</a:t>
            </a:r>
          </a:p>
          <a:p>
            <a:endParaRPr lang="en-US"/>
          </a:p>
        </p:txBody>
      </p:sp>
      <p:sp>
        <p:nvSpPr>
          <p:cNvPr id="12" name="TextBox 11">
            <a:extLst>
              <a:ext uri="{FF2B5EF4-FFF2-40B4-BE49-F238E27FC236}">
                <a16:creationId xmlns:a16="http://schemas.microsoft.com/office/drawing/2014/main" id="{1BD106D5-BA38-94EF-6290-DFB44E6417F4}"/>
              </a:ext>
            </a:extLst>
          </p:cNvPr>
          <p:cNvSpPr txBox="1"/>
          <p:nvPr/>
        </p:nvSpPr>
        <p:spPr>
          <a:xfrm>
            <a:off x="6345927" y="916656"/>
            <a:ext cx="5120641" cy="2289986"/>
          </a:xfrm>
          <a:prstGeom prst="rect">
            <a:avLst/>
          </a:prstGeom>
          <a:noFill/>
        </p:spPr>
        <p:txBody>
          <a:bodyPr wrap="square">
            <a:spAutoFit/>
          </a:bodyPr>
          <a:lstStyle/>
          <a:p>
            <a:pPr algn="just">
              <a:lnSpc>
                <a:spcPct val="114000"/>
              </a:lnSpc>
              <a:spcAft>
                <a:spcPts val="800"/>
              </a:spcAft>
            </a:pPr>
            <a:r>
              <a:rPr lang="en-US" sz="1200" i="1">
                <a:solidFill>
                  <a:schemeClr val="bg1"/>
                </a:solidFill>
              </a:rPr>
              <a:t>"The LINC process set up at WMCA has opened our eyes to the opportunities for funding and the processes involved. We have a pipeline of projects, we know what we need to do to get them further and how they fit into funding categories As a local planning authority we can see the benefits that can be gained and we can see a future for this working with the WMCA. There is a pathway present for us to engage further and make more of, with relationships forged to build upon this further for our residents and our natural environment’s future".</a:t>
            </a:r>
            <a:endParaRPr lang="en-US" sz="1200">
              <a:solidFill>
                <a:schemeClr val="bg1"/>
              </a:solidFill>
            </a:endParaRPr>
          </a:p>
          <a:p>
            <a:pPr>
              <a:lnSpc>
                <a:spcPct val="114000"/>
              </a:lnSpc>
              <a:spcAft>
                <a:spcPts val="800"/>
              </a:spcAft>
            </a:pPr>
            <a:r>
              <a:rPr lang="en-US" sz="1200" b="1">
                <a:solidFill>
                  <a:schemeClr val="bg1"/>
                </a:solidFill>
              </a:rPr>
              <a:t>Natalie Walker – Senior Development Officer, Solihull Metropolitan Borough Council</a:t>
            </a:r>
          </a:p>
        </p:txBody>
      </p:sp>
      <p:sp>
        <p:nvSpPr>
          <p:cNvPr id="14" name="TextBox 13">
            <a:extLst>
              <a:ext uri="{FF2B5EF4-FFF2-40B4-BE49-F238E27FC236}">
                <a16:creationId xmlns:a16="http://schemas.microsoft.com/office/drawing/2014/main" id="{D30EDE56-A592-550C-53DE-203179694035}"/>
              </a:ext>
            </a:extLst>
          </p:cNvPr>
          <p:cNvSpPr txBox="1"/>
          <p:nvPr/>
        </p:nvSpPr>
        <p:spPr>
          <a:xfrm>
            <a:off x="6300350" y="4090653"/>
            <a:ext cx="5120641" cy="1883336"/>
          </a:xfrm>
          <a:prstGeom prst="rect">
            <a:avLst/>
          </a:prstGeom>
          <a:noFill/>
        </p:spPr>
        <p:txBody>
          <a:bodyPr wrap="square">
            <a:spAutoFit/>
          </a:bodyPr>
          <a:lstStyle/>
          <a:p>
            <a:pPr algn="just">
              <a:lnSpc>
                <a:spcPct val="115000"/>
              </a:lnSpc>
              <a:spcAft>
                <a:spcPts val="800"/>
              </a:spcAft>
            </a:pPr>
            <a:r>
              <a:rPr lang="en-GB" sz="1200" i="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 LINC process has been invaluable in enabling the team at Canal and River Trust to consider how we can best understand the private finance model and how our aspirations for the waterways align with these opportunities.  The support from LINC team has been highly professional throughout and has also enabled us to organise our priorities into themes and associated costs which has been a very useful exercise for us. We definitely could not have done this without the LINC support.”</a:t>
            </a:r>
            <a:endParaRPr lang="en-GB" sz="1200" i="1" kern="10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Peter </a:t>
            </a:r>
            <a:r>
              <a:rPr lang="en-GB" sz="1200" b="1" kern="10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Hoarle</a:t>
            </a:r>
            <a:r>
              <a:rPr lang="en-GB"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 – Enterprise Manager, Canal and River Trust</a:t>
            </a:r>
          </a:p>
        </p:txBody>
      </p:sp>
      <p:sp>
        <p:nvSpPr>
          <p:cNvPr id="16" name="TextBox 15">
            <a:extLst>
              <a:ext uri="{FF2B5EF4-FFF2-40B4-BE49-F238E27FC236}">
                <a16:creationId xmlns:a16="http://schemas.microsoft.com/office/drawing/2014/main" id="{F9907B86-D55D-C848-ED97-19B47AE51066}"/>
              </a:ext>
            </a:extLst>
          </p:cNvPr>
          <p:cNvSpPr txBox="1"/>
          <p:nvPr/>
        </p:nvSpPr>
        <p:spPr>
          <a:xfrm>
            <a:off x="573332" y="4119841"/>
            <a:ext cx="5120641" cy="1867306"/>
          </a:xfrm>
          <a:prstGeom prst="rect">
            <a:avLst/>
          </a:prstGeom>
          <a:noFill/>
        </p:spPr>
        <p:txBody>
          <a:bodyPr wrap="square">
            <a:spAutoFit/>
          </a:bodyPr>
          <a:lstStyle/>
          <a:p>
            <a:pPr algn="just">
              <a:lnSpc>
                <a:spcPct val="114000"/>
              </a:lnSpc>
              <a:spcAft>
                <a:spcPts val="800"/>
              </a:spcAft>
            </a:pPr>
            <a:r>
              <a:rPr lang="en-US" sz="1200" i="1">
                <a:solidFill>
                  <a:schemeClr val="bg1"/>
                </a:solidFill>
              </a:rPr>
              <a:t>“Natural England, in collaboration with third and private partners are building an exciting proposal to drive investment in nature recovery at a pan-regional scale. The work that WMCA LINC programme have developed is of major significance to this work. The Pilot studies, such as developing pipelines of projects for investment, along with the knowledge sharing that LINC team members are providing, is helping accelerate our learning and innovation efforts.” </a:t>
            </a:r>
          </a:p>
          <a:p>
            <a:pPr>
              <a:lnSpc>
                <a:spcPct val="114000"/>
              </a:lnSpc>
              <a:spcAft>
                <a:spcPts val="800"/>
              </a:spcAft>
            </a:pPr>
            <a:r>
              <a:rPr lang="en-US" sz="1200" b="1">
                <a:solidFill>
                  <a:schemeClr val="bg1"/>
                </a:solidFill>
              </a:rPr>
              <a:t>Adam Tunningley - Director of Operations, Natural England</a:t>
            </a:r>
          </a:p>
        </p:txBody>
      </p:sp>
      <p:sp>
        <p:nvSpPr>
          <p:cNvPr id="2" name="TextBox 1">
            <a:extLst>
              <a:ext uri="{FF2B5EF4-FFF2-40B4-BE49-F238E27FC236}">
                <a16:creationId xmlns:a16="http://schemas.microsoft.com/office/drawing/2014/main" id="{0FE849D5-E426-EDBA-A47C-F8E1AF51B261}"/>
              </a:ext>
            </a:extLst>
          </p:cNvPr>
          <p:cNvSpPr txBox="1"/>
          <p:nvPr/>
        </p:nvSpPr>
        <p:spPr>
          <a:xfrm>
            <a:off x="408702" y="247780"/>
            <a:ext cx="10147751" cy="601255"/>
          </a:xfrm>
          <a:prstGeom prst="rect">
            <a:avLst/>
          </a:prstGeom>
          <a:noFill/>
        </p:spPr>
        <p:txBody>
          <a:bodyPr wrap="square" lIns="91440" tIns="45720" rIns="91440" bIns="45720" anchor="t">
            <a:spAutoFit/>
          </a:bodyPr>
          <a:lstStyle/>
          <a:p>
            <a:pPr>
              <a:lnSpc>
                <a:spcPct val="107000"/>
              </a:lnSpc>
              <a:spcAft>
                <a:spcPts val="800"/>
              </a:spcAft>
            </a:pPr>
            <a:r>
              <a:rPr lang="en-GB" sz="3200" b="1">
                <a:solidFill>
                  <a:schemeClr val="bg1"/>
                </a:solidFill>
                <a:ea typeface="Calibri"/>
                <a:cs typeface="Arial"/>
              </a:rPr>
              <a:t>Testimonials</a:t>
            </a:r>
          </a:p>
        </p:txBody>
      </p:sp>
    </p:spTree>
    <p:extLst>
      <p:ext uri="{BB962C8B-B14F-4D97-AF65-F5344CB8AC3E}">
        <p14:creationId xmlns:p14="http://schemas.microsoft.com/office/powerpoint/2010/main" val="17682445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9FB591-449A-A1B4-21B0-E030DBF4C264}"/>
              </a:ext>
            </a:extLst>
          </p:cNvPr>
          <p:cNvSpPr/>
          <p:nvPr/>
        </p:nvSpPr>
        <p:spPr>
          <a:xfrm>
            <a:off x="6230620" y="0"/>
            <a:ext cx="6096000" cy="6858000"/>
          </a:xfrm>
          <a:prstGeom prst="rect">
            <a:avLst/>
          </a:prstGeom>
          <a:solidFill>
            <a:srgbClr val="33543D"/>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29693ED3-1A15-C807-36DA-93D7573E56E6}"/>
              </a:ext>
            </a:extLst>
          </p:cNvPr>
          <p:cNvSpPr/>
          <p:nvPr/>
        </p:nvSpPr>
        <p:spPr>
          <a:xfrm>
            <a:off x="3924641" y="1104596"/>
            <a:ext cx="4611955" cy="414740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50D85AD-4B7D-618B-90FC-486257337386}"/>
              </a:ext>
            </a:extLst>
          </p:cNvPr>
          <p:cNvSpPr txBox="1"/>
          <p:nvPr/>
        </p:nvSpPr>
        <p:spPr>
          <a:xfrm>
            <a:off x="267919" y="270064"/>
            <a:ext cx="3070192" cy="3817007"/>
          </a:xfrm>
          <a:prstGeom prst="rect">
            <a:avLst/>
          </a:prstGeom>
          <a:noFill/>
        </p:spPr>
        <p:txBody>
          <a:bodyPr wrap="square">
            <a:spAutoFit/>
          </a:bodyPr>
          <a:lstStyle/>
          <a:p>
            <a:pPr algn="just">
              <a:lnSpc>
                <a:spcPct val="107000"/>
              </a:lnSpc>
              <a:spcAft>
                <a:spcPts val="800"/>
              </a:spcAft>
            </a:pPr>
            <a:r>
              <a:rPr lang="en-GB" sz="3600" b="1">
                <a:solidFill>
                  <a:srgbClr val="33543D"/>
                </a:solidFill>
                <a:effectLst/>
                <a:latin typeface="Aptos" panose="020B0004020202020204" pitchFamily="34" charset="0"/>
                <a:ea typeface="Times New Roman" panose="02020603050405020304" pitchFamily="18" charset="0"/>
                <a:cs typeface="Aptos" panose="020B0004020202020204" pitchFamily="34" charset="0"/>
              </a:rPr>
              <a:t>Get involved </a:t>
            </a:r>
          </a:p>
          <a:p>
            <a:pPr algn="just">
              <a:lnSpc>
                <a:spcPct val="107000"/>
              </a:lnSpc>
              <a:spcAft>
                <a:spcPts val="800"/>
              </a:spcAft>
            </a:pPr>
            <a:r>
              <a:rPr lang="en-GB" b="1">
                <a:solidFill>
                  <a:srgbClr val="33543D"/>
                </a:solidFill>
                <a:effectLst/>
                <a:latin typeface="Aptos" panose="020B0004020202020204" pitchFamily="34" charset="0"/>
                <a:ea typeface="Times New Roman" panose="02020603050405020304" pitchFamily="18" charset="0"/>
                <a:cs typeface="Aptos" panose="020B0004020202020204" pitchFamily="34" charset="0"/>
              </a:rPr>
              <a:t>The West Midlands LINC programme is seeking to work with you to deliver for our natural environment and communities. Please get in touch with our team to understand how you can be part of the journey:</a:t>
            </a:r>
          </a:p>
          <a:p>
            <a:pPr algn="just">
              <a:lnSpc>
                <a:spcPct val="107000"/>
              </a:lnSpc>
              <a:spcAft>
                <a:spcPts val="800"/>
              </a:spcAft>
            </a:pPr>
            <a:endParaRPr lang="en-GB" sz="1400" b="1">
              <a:solidFill>
                <a:schemeClr val="bg1"/>
              </a:solidFill>
              <a:latin typeface="Aptos" panose="020B000402020202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n-GB" sz="1400" b="1">
              <a:solidFill>
                <a:schemeClr val="bg1"/>
              </a:solidFill>
              <a:latin typeface="Aptos" panose="020B0004020202020204" pitchFamily="34" charset="0"/>
              <a:ea typeface="Calibri" panose="020F0502020204030204" pitchFamily="34" charset="0"/>
              <a:cs typeface="Arial" panose="020B0604020202020204" pitchFamily="34" charset="0"/>
            </a:endParaRPr>
          </a:p>
        </p:txBody>
      </p:sp>
      <p:pic>
        <p:nvPicPr>
          <p:cNvPr id="10" name="Picture 9" descr="A black and white logo&#10;&#10;Description automatically generated">
            <a:extLst>
              <a:ext uri="{FF2B5EF4-FFF2-40B4-BE49-F238E27FC236}">
                <a16:creationId xmlns:a16="http://schemas.microsoft.com/office/drawing/2014/main" id="{DFAC86DE-6BF2-838C-A27E-A29D91CA14E2}"/>
              </a:ext>
            </a:extLst>
          </p:cNvPr>
          <p:cNvPicPr>
            <a:picLocks noChangeAspect="1"/>
          </p:cNvPicPr>
          <p:nvPr/>
        </p:nvPicPr>
        <p:blipFill>
          <a:blip r:embed="rId3">
            <a:extLst>
              <a:ext uri="{28A0092B-C50C-407E-A947-70E740481C1C}">
                <a14:useLocalDpi xmlns:a14="http://schemas.microsoft.com/office/drawing/2010/main" val="0"/>
              </a:ext>
            </a:extLst>
          </a:blip>
          <a:srcRect t="1" r="42282" b="-30848"/>
          <a:stretch>
            <a:fillRect/>
          </a:stretch>
        </p:blipFill>
        <p:spPr>
          <a:xfrm>
            <a:off x="7026651" y="5648108"/>
            <a:ext cx="1405630" cy="1047750"/>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0151AA81-025B-E7CD-F5AD-E89DF2501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8461" y="5809509"/>
            <a:ext cx="1261096" cy="644817"/>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2BBB1386-F139-E9BC-E75C-9043C680E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4281" y="5963573"/>
            <a:ext cx="1418383" cy="392077"/>
          </a:xfrm>
          <a:prstGeom prst="rect">
            <a:avLst/>
          </a:prstGeom>
        </p:spPr>
      </p:pic>
      <p:sp>
        <p:nvSpPr>
          <p:cNvPr id="13" name="TextBox 12">
            <a:extLst>
              <a:ext uri="{FF2B5EF4-FFF2-40B4-BE49-F238E27FC236}">
                <a16:creationId xmlns:a16="http://schemas.microsoft.com/office/drawing/2014/main" id="{EC3A6ABC-FE34-8EE6-378F-3F97EC553193}"/>
              </a:ext>
            </a:extLst>
          </p:cNvPr>
          <p:cNvSpPr txBox="1"/>
          <p:nvPr/>
        </p:nvSpPr>
        <p:spPr>
          <a:xfrm>
            <a:off x="279189" y="4033719"/>
            <a:ext cx="6039066" cy="2662139"/>
          </a:xfrm>
          <a:prstGeom prst="rect">
            <a:avLst/>
          </a:prstGeom>
          <a:noFill/>
        </p:spPr>
        <p:txBody>
          <a:bodyPr wrap="square" rtlCol="0">
            <a:spAutoFit/>
          </a:bodyPr>
          <a:lstStyle/>
          <a:p>
            <a:pPr algn="just">
              <a:lnSpc>
                <a:spcPct val="107000"/>
              </a:lnSpc>
              <a:spcAft>
                <a:spcPts val="800"/>
              </a:spcAft>
            </a:pPr>
            <a:r>
              <a:rPr lang="en-GB" sz="2800" b="1">
                <a:solidFill>
                  <a:srgbClr val="33543D"/>
                </a:solidFill>
                <a:ea typeface="Calibri" panose="020F0502020204030204" pitchFamily="34" charset="0"/>
                <a:cs typeface="Arial" panose="020B0604020202020204" pitchFamily="34" charset="0"/>
              </a:rPr>
              <a:t>Email:</a:t>
            </a:r>
          </a:p>
          <a:p>
            <a:pPr algn="just">
              <a:lnSpc>
                <a:spcPct val="107000"/>
              </a:lnSpc>
              <a:spcAft>
                <a:spcPts val="800"/>
              </a:spcAft>
            </a:pPr>
            <a:r>
              <a:rPr lang="en-GB" sz="2000" b="1" u="sng">
                <a:solidFill>
                  <a:srgbClr val="33543D"/>
                </a:solidFill>
                <a:effectLst/>
                <a:latin typeface="Aptos" panose="020B0004020202020204" pitchFamily="34" charset="0"/>
                <a:ea typeface="Times New Roman" panose="02020603050405020304" pitchFamily="18" charset="0"/>
                <a:cs typeface="Aptos" panose="020B0004020202020204" pitchFamily="34" charset="0"/>
                <a:hlinkClick r:id="rId6"/>
              </a:rPr>
              <a:t>Nature.Hub@wmca.org.uk</a:t>
            </a:r>
            <a:endParaRPr lang="en-GB" sz="2000" b="1" u="sng">
              <a:solidFill>
                <a:srgbClr val="33543D"/>
              </a:solidFill>
              <a:effectLst/>
              <a:latin typeface="Aptos" panose="020B0004020202020204" pitchFamily="34" charset="0"/>
              <a:ea typeface="Times New Roman" panose="02020603050405020304" pitchFamily="18" charset="0"/>
              <a:cs typeface="Aptos" panose="020B0004020202020204" pitchFamily="34" charset="0"/>
            </a:endParaRPr>
          </a:p>
          <a:p>
            <a:pPr algn="just">
              <a:lnSpc>
                <a:spcPct val="107000"/>
              </a:lnSpc>
              <a:spcAft>
                <a:spcPts val="800"/>
              </a:spcAft>
            </a:pPr>
            <a:endParaRPr lang="en-GB" b="1">
              <a:solidFill>
                <a:srgbClr val="33543D"/>
              </a:solidFill>
              <a:ea typeface="Calibri" panose="020F0502020204030204" pitchFamily="34" charset="0"/>
              <a:cs typeface="Arial" panose="020B0604020202020204" pitchFamily="34" charset="0"/>
            </a:endParaRPr>
          </a:p>
          <a:p>
            <a:pPr>
              <a:lnSpc>
                <a:spcPct val="107000"/>
              </a:lnSpc>
              <a:spcAft>
                <a:spcPts val="800"/>
              </a:spcAft>
            </a:pPr>
            <a:r>
              <a:rPr lang="en-GB" b="1">
                <a:solidFill>
                  <a:srgbClr val="33543D"/>
                </a:solidFill>
                <a:ea typeface="Calibri" panose="020F0502020204030204" pitchFamily="34" charset="0"/>
                <a:cs typeface="Arial" panose="020B0604020202020204" pitchFamily="34" charset="0"/>
              </a:rPr>
              <a:t>Or visit our webpage for resources and more information: https://www.wmca.org.uk/what-we-do/environment-energy/natural-environment/local-investment-in-natural-capital/</a:t>
            </a:r>
          </a:p>
        </p:txBody>
      </p:sp>
      <p:sp>
        <p:nvSpPr>
          <p:cNvPr id="14" name="TextBox 13">
            <a:extLst>
              <a:ext uri="{FF2B5EF4-FFF2-40B4-BE49-F238E27FC236}">
                <a16:creationId xmlns:a16="http://schemas.microsoft.com/office/drawing/2014/main" id="{12853892-0DA9-340A-2ECD-0DF3962D3112}"/>
              </a:ext>
            </a:extLst>
          </p:cNvPr>
          <p:cNvSpPr txBox="1"/>
          <p:nvPr/>
        </p:nvSpPr>
        <p:spPr>
          <a:xfrm>
            <a:off x="8908410" y="3155270"/>
            <a:ext cx="3418211" cy="1175002"/>
          </a:xfrm>
          <a:prstGeom prst="rect">
            <a:avLst/>
          </a:prstGeom>
          <a:noFill/>
        </p:spPr>
        <p:txBody>
          <a:bodyPr wrap="square">
            <a:spAutoFit/>
          </a:bodyPr>
          <a:lstStyle/>
          <a:p>
            <a:pPr>
              <a:lnSpc>
                <a:spcPct val="107000"/>
              </a:lnSpc>
              <a:spcAft>
                <a:spcPts val="800"/>
              </a:spcAft>
            </a:pPr>
            <a:r>
              <a:rPr lang="en-GB" b="1">
                <a:solidFill>
                  <a:schemeClr val="bg1"/>
                </a:solidFill>
                <a:latin typeface="Aptos" panose="020B0004020202020204" pitchFamily="34" charset="0"/>
                <a:ea typeface="Calibri" panose="020F0502020204030204" pitchFamily="34" charset="0"/>
                <a:cs typeface="Arial" panose="020B0604020202020204" pitchFamily="34" charset="0"/>
              </a:rPr>
              <a:t>you have a project </a:t>
            </a:r>
            <a:r>
              <a:rPr lang="en-GB" sz="1400">
                <a:solidFill>
                  <a:schemeClr val="bg1"/>
                </a:solidFill>
                <a:latin typeface="Aptos" panose="020B0004020202020204" pitchFamily="34" charset="0"/>
                <a:ea typeface="Calibri" panose="020F0502020204030204" pitchFamily="34" charset="0"/>
                <a:cs typeface="Arial" panose="020B0604020202020204" pitchFamily="34" charset="0"/>
              </a:rPr>
              <a:t>and  are looking for funding, investment, or technical support;</a:t>
            </a:r>
            <a:endParaRPr lang="en-GB" sz="1400">
              <a:solidFill>
                <a:schemeClr val="bg1"/>
              </a:solidFill>
              <a:effectLst/>
              <a:latin typeface="Aptos" panose="020B0004020202020204" pitchFamily="34" charset="0"/>
              <a:ea typeface="Times New Roman" panose="02020603050405020304" pitchFamily="18" charset="0"/>
              <a:cs typeface="Aptos" panose="020B0004020202020204" pitchFamily="34" charset="0"/>
            </a:endParaRPr>
          </a:p>
          <a:p>
            <a:pPr>
              <a:lnSpc>
                <a:spcPct val="107000"/>
              </a:lnSpc>
              <a:spcAft>
                <a:spcPts val="800"/>
              </a:spcAft>
            </a:pPr>
            <a:endParaRPr lang="en-GB" sz="1400" b="1">
              <a:solidFill>
                <a:schemeClr val="bg1"/>
              </a:solidFill>
              <a:latin typeface="Aptos" panose="020B0004020202020204" pitchFamily="34" charset="0"/>
              <a:ea typeface="Calibri" panose="020F0502020204030204" pitchFamily="34" charset="0"/>
              <a:cs typeface="Arial" panose="020B0604020202020204" pitchFamily="34" charset="0"/>
            </a:endParaRPr>
          </a:p>
        </p:txBody>
      </p:sp>
      <p:sp>
        <p:nvSpPr>
          <p:cNvPr id="15" name="Oval 14">
            <a:extLst>
              <a:ext uri="{FF2B5EF4-FFF2-40B4-BE49-F238E27FC236}">
                <a16:creationId xmlns:a16="http://schemas.microsoft.com/office/drawing/2014/main" id="{77E81FE7-52B1-A372-FCED-2214069B095D}"/>
              </a:ext>
            </a:extLst>
          </p:cNvPr>
          <p:cNvSpPr/>
          <p:nvPr/>
        </p:nvSpPr>
        <p:spPr>
          <a:xfrm>
            <a:off x="10175517" y="757578"/>
            <a:ext cx="489218" cy="453154"/>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t>1</a:t>
            </a:r>
          </a:p>
        </p:txBody>
      </p:sp>
      <p:sp>
        <p:nvSpPr>
          <p:cNvPr id="16" name="Oval 15">
            <a:extLst>
              <a:ext uri="{FF2B5EF4-FFF2-40B4-BE49-F238E27FC236}">
                <a16:creationId xmlns:a16="http://schemas.microsoft.com/office/drawing/2014/main" id="{31A58B70-F483-59CC-47A1-EFD5411DD6AC}"/>
              </a:ext>
            </a:extLst>
          </p:cNvPr>
          <p:cNvSpPr/>
          <p:nvPr/>
        </p:nvSpPr>
        <p:spPr>
          <a:xfrm>
            <a:off x="10175517" y="4033719"/>
            <a:ext cx="489218" cy="453154"/>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t>3</a:t>
            </a:r>
          </a:p>
        </p:txBody>
      </p:sp>
      <p:sp>
        <p:nvSpPr>
          <p:cNvPr id="17" name="Oval 16">
            <a:extLst>
              <a:ext uri="{FF2B5EF4-FFF2-40B4-BE49-F238E27FC236}">
                <a16:creationId xmlns:a16="http://schemas.microsoft.com/office/drawing/2014/main" id="{D7BA9E4F-35AC-BF60-A536-16689EF7FFF4}"/>
              </a:ext>
            </a:extLst>
          </p:cNvPr>
          <p:cNvSpPr/>
          <p:nvPr/>
        </p:nvSpPr>
        <p:spPr>
          <a:xfrm>
            <a:off x="10175516" y="2548051"/>
            <a:ext cx="489218" cy="453154"/>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t>2</a:t>
            </a:r>
          </a:p>
        </p:txBody>
      </p:sp>
      <p:sp>
        <p:nvSpPr>
          <p:cNvPr id="18" name="TextBox 17">
            <a:extLst>
              <a:ext uri="{FF2B5EF4-FFF2-40B4-BE49-F238E27FC236}">
                <a16:creationId xmlns:a16="http://schemas.microsoft.com/office/drawing/2014/main" id="{34808DBD-F9A8-EA4E-FE31-66ACC14190AD}"/>
              </a:ext>
            </a:extLst>
          </p:cNvPr>
          <p:cNvSpPr txBox="1"/>
          <p:nvPr/>
        </p:nvSpPr>
        <p:spPr>
          <a:xfrm>
            <a:off x="8908410" y="4627759"/>
            <a:ext cx="3295003" cy="841897"/>
          </a:xfrm>
          <a:prstGeom prst="rect">
            <a:avLst/>
          </a:prstGeom>
          <a:noFill/>
        </p:spPr>
        <p:txBody>
          <a:bodyPr wrap="square">
            <a:spAutoFit/>
          </a:bodyPr>
          <a:lstStyle/>
          <a:p>
            <a:pPr>
              <a:lnSpc>
                <a:spcPct val="107000"/>
              </a:lnSpc>
              <a:spcAft>
                <a:spcPts val="800"/>
              </a:spcAft>
            </a:pPr>
            <a:r>
              <a:rPr lang="en-GB" b="1">
                <a:solidFill>
                  <a:schemeClr val="bg1"/>
                </a:solidFill>
                <a:latin typeface="Aptos" panose="020B0004020202020204" pitchFamily="34" charset="0"/>
                <a:ea typeface="Calibri" panose="020F0502020204030204" pitchFamily="34" charset="0"/>
                <a:cs typeface="Arial" panose="020B0604020202020204" pitchFamily="34" charset="0"/>
              </a:rPr>
              <a:t> you own or manage land  </a:t>
            </a:r>
            <a:r>
              <a:rPr lang="en-GB" sz="1400">
                <a:solidFill>
                  <a:schemeClr val="bg1"/>
                </a:solidFill>
                <a:latin typeface="Aptos" panose="020B0004020202020204" pitchFamily="34" charset="0"/>
                <a:ea typeface="Calibri" panose="020F0502020204030204" pitchFamily="34" charset="0"/>
                <a:cs typeface="Arial" panose="020B0604020202020204" pitchFamily="34" charset="0"/>
              </a:rPr>
              <a:t>in the West Midlands and are interested in exploring natural capital opportunities</a:t>
            </a:r>
            <a:endParaRPr lang="en-GB" sz="1400" b="1">
              <a:solidFill>
                <a:schemeClr val="bg1"/>
              </a:solidFill>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p:txBody>
      </p:sp>
      <p:sp>
        <p:nvSpPr>
          <p:cNvPr id="19" name="TextBox 18">
            <a:extLst>
              <a:ext uri="{FF2B5EF4-FFF2-40B4-BE49-F238E27FC236}">
                <a16:creationId xmlns:a16="http://schemas.microsoft.com/office/drawing/2014/main" id="{BCC98268-07E5-4BBE-8BB7-9A784232F231}"/>
              </a:ext>
            </a:extLst>
          </p:cNvPr>
          <p:cNvSpPr txBox="1"/>
          <p:nvPr/>
        </p:nvSpPr>
        <p:spPr>
          <a:xfrm>
            <a:off x="8908410" y="1254447"/>
            <a:ext cx="3220821" cy="1072409"/>
          </a:xfrm>
          <a:prstGeom prst="rect">
            <a:avLst/>
          </a:prstGeom>
          <a:noFill/>
        </p:spPr>
        <p:txBody>
          <a:bodyPr wrap="square">
            <a:spAutoFit/>
          </a:bodyPr>
          <a:lstStyle/>
          <a:p>
            <a:pPr>
              <a:lnSpc>
                <a:spcPct val="107000"/>
              </a:lnSpc>
              <a:spcAft>
                <a:spcPts val="800"/>
              </a:spcAft>
            </a:pPr>
            <a:r>
              <a:rPr lang="en-GB" b="1">
                <a:solidFill>
                  <a:schemeClr val="bg1"/>
                </a:solidFill>
                <a:ea typeface="Calibri" panose="020F0502020204030204" pitchFamily="34" charset="0"/>
                <a:cs typeface="Arial" panose="020B0604020202020204" pitchFamily="34" charset="0"/>
              </a:rPr>
              <a:t>you are a business or funder  </a:t>
            </a:r>
            <a:r>
              <a:rPr lang="en-GB" sz="1400">
                <a:solidFill>
                  <a:schemeClr val="bg1"/>
                </a:solidFill>
                <a:ea typeface="Calibri" panose="020F0502020204030204" pitchFamily="34" charset="0"/>
                <a:cs typeface="Arial" panose="020B0604020202020204" pitchFamily="34" charset="0"/>
              </a:rPr>
              <a:t>and would like to find more about natural capital projects and investment opportunities in the West Midlands.</a:t>
            </a:r>
          </a:p>
        </p:txBody>
      </p:sp>
      <p:sp>
        <p:nvSpPr>
          <p:cNvPr id="20" name="TextBox 19">
            <a:extLst>
              <a:ext uri="{FF2B5EF4-FFF2-40B4-BE49-F238E27FC236}">
                <a16:creationId xmlns:a16="http://schemas.microsoft.com/office/drawing/2014/main" id="{736DCF15-D6D7-57D1-7856-1A5EC48788A7}"/>
              </a:ext>
            </a:extLst>
          </p:cNvPr>
          <p:cNvSpPr txBox="1"/>
          <p:nvPr/>
        </p:nvSpPr>
        <p:spPr>
          <a:xfrm>
            <a:off x="6345154" y="425056"/>
            <a:ext cx="4146699" cy="461665"/>
          </a:xfrm>
          <a:prstGeom prst="rect">
            <a:avLst/>
          </a:prstGeom>
          <a:noFill/>
        </p:spPr>
        <p:txBody>
          <a:bodyPr wrap="square" rtlCol="0">
            <a:spAutoFit/>
          </a:bodyPr>
          <a:lstStyle/>
          <a:p>
            <a:r>
              <a:rPr lang="en-GB" sz="2400" b="1">
                <a:solidFill>
                  <a:schemeClr val="bg1"/>
                </a:solidFill>
              </a:rPr>
              <a:t>Please get in touch if</a:t>
            </a:r>
            <a:r>
              <a:rPr lang="en-GB">
                <a:solidFill>
                  <a:schemeClr val="bg1"/>
                </a:solidFill>
              </a:rPr>
              <a:t>…</a:t>
            </a:r>
          </a:p>
        </p:txBody>
      </p:sp>
    </p:spTree>
    <p:extLst>
      <p:ext uri="{BB962C8B-B14F-4D97-AF65-F5344CB8AC3E}">
        <p14:creationId xmlns:p14="http://schemas.microsoft.com/office/powerpoint/2010/main" val="3413409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23A12-FDAA-DF2A-4B11-B3A0A94441D0}"/>
            </a:ext>
          </a:extLst>
        </p:cNvPr>
        <p:cNvGrpSpPr/>
        <p:nvPr/>
      </p:nvGrpSpPr>
      <p:grpSpPr>
        <a:xfrm>
          <a:off x="0" y="0"/>
          <a:ext cx="0" cy="0"/>
          <a:chOff x="0" y="0"/>
          <a:chExt cx="0" cy="0"/>
        </a:xfrm>
      </p:grpSpPr>
      <p:pic>
        <p:nvPicPr>
          <p:cNvPr id="5" name="Content Placeholder 4" descr="A green field with trees and buildings in the background&#10;&#10;AI-generated content may be incorrect.">
            <a:extLst>
              <a:ext uri="{FF2B5EF4-FFF2-40B4-BE49-F238E27FC236}">
                <a16:creationId xmlns:a16="http://schemas.microsoft.com/office/drawing/2014/main" id="{B49C2390-DCC7-BE32-F991-C05CF97B5E5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Rectangle 1">
            <a:extLst>
              <a:ext uri="{FF2B5EF4-FFF2-40B4-BE49-F238E27FC236}">
                <a16:creationId xmlns:a16="http://schemas.microsoft.com/office/drawing/2014/main" id="{5E360D30-692D-1AF8-A1C4-7F67D6B1401F}"/>
              </a:ext>
            </a:extLst>
          </p:cNvPr>
          <p:cNvSpPr/>
          <p:nvPr/>
        </p:nvSpPr>
        <p:spPr>
          <a:xfrm>
            <a:off x="1" y="0"/>
            <a:ext cx="4678325" cy="6857990"/>
          </a:xfrm>
          <a:prstGeom prst="rect">
            <a:avLst/>
          </a:prstGeom>
          <a:solidFill>
            <a:srgbClr val="32543D"/>
          </a:solidFill>
          <a:ln>
            <a:solidFill>
              <a:srgbClr val="3254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02C46F6-D90D-3188-7429-C6084096A11A}"/>
              </a:ext>
            </a:extLst>
          </p:cNvPr>
          <p:cNvSpPr txBox="1"/>
          <p:nvPr/>
        </p:nvSpPr>
        <p:spPr>
          <a:xfrm>
            <a:off x="498217" y="2281054"/>
            <a:ext cx="3499626" cy="744836"/>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b="1">
                <a:solidFill>
                  <a:schemeClr val="bg1"/>
                </a:solidFill>
                <a:latin typeface="+mj-lt"/>
                <a:ea typeface="+mj-ea"/>
                <a:cs typeface="+mj-cs"/>
              </a:rPr>
              <a:t>Natural Capital in the West Midlands</a:t>
            </a:r>
          </a:p>
        </p:txBody>
      </p:sp>
    </p:spTree>
    <p:extLst>
      <p:ext uri="{BB962C8B-B14F-4D97-AF65-F5344CB8AC3E}">
        <p14:creationId xmlns:p14="http://schemas.microsoft.com/office/powerpoint/2010/main" val="298858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D79F3-6967-D7A3-973F-93521D647E4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55879A-F5F9-4044-1277-F560892E3880}"/>
              </a:ext>
            </a:extLst>
          </p:cNvPr>
          <p:cNvPicPr>
            <a:picLocks noChangeAspect="1"/>
          </p:cNvPicPr>
          <p:nvPr/>
        </p:nvPicPr>
        <p:blipFill>
          <a:blip r:embed="rId3"/>
          <a:stretch>
            <a:fillRect/>
          </a:stretch>
        </p:blipFill>
        <p:spPr>
          <a:xfrm>
            <a:off x="5693663" y="523148"/>
            <a:ext cx="5754625" cy="5501055"/>
          </a:xfrm>
          <a:prstGeom prst="rect">
            <a:avLst/>
          </a:prstGeom>
        </p:spPr>
      </p:pic>
      <p:pic>
        <p:nvPicPr>
          <p:cNvPr id="3" name="Picture 2">
            <a:extLst>
              <a:ext uri="{FF2B5EF4-FFF2-40B4-BE49-F238E27FC236}">
                <a16:creationId xmlns:a16="http://schemas.microsoft.com/office/drawing/2014/main" id="{9B051084-E14D-4873-FAA9-1ABEFA561958}"/>
              </a:ext>
            </a:extLst>
          </p:cNvPr>
          <p:cNvPicPr>
            <a:picLocks noChangeAspect="1"/>
          </p:cNvPicPr>
          <p:nvPr/>
        </p:nvPicPr>
        <p:blipFill>
          <a:blip r:embed="rId4"/>
          <a:stretch>
            <a:fillRect/>
          </a:stretch>
        </p:blipFill>
        <p:spPr>
          <a:xfrm>
            <a:off x="0" y="6219645"/>
            <a:ext cx="12191999" cy="638355"/>
          </a:xfrm>
          <a:prstGeom prst="rect">
            <a:avLst/>
          </a:prstGeom>
        </p:spPr>
      </p:pic>
      <p:sp>
        <p:nvSpPr>
          <p:cNvPr id="15" name="TextBox 14">
            <a:extLst>
              <a:ext uri="{FF2B5EF4-FFF2-40B4-BE49-F238E27FC236}">
                <a16:creationId xmlns:a16="http://schemas.microsoft.com/office/drawing/2014/main" id="{52E4A083-799D-3F5C-EE4B-95D0BE31E834}"/>
              </a:ext>
            </a:extLst>
          </p:cNvPr>
          <p:cNvSpPr txBox="1"/>
          <p:nvPr/>
        </p:nvSpPr>
        <p:spPr>
          <a:xfrm>
            <a:off x="344916" y="247780"/>
            <a:ext cx="10147751" cy="601255"/>
          </a:xfrm>
          <a:prstGeom prst="rect">
            <a:avLst/>
          </a:prstGeom>
          <a:noFill/>
        </p:spPr>
        <p:txBody>
          <a:bodyPr wrap="square" lIns="91440" tIns="45720" rIns="91440" bIns="45720" anchor="t">
            <a:spAutoFit/>
          </a:bodyPr>
          <a:lstStyle/>
          <a:p>
            <a:pPr>
              <a:lnSpc>
                <a:spcPct val="107000"/>
              </a:lnSpc>
              <a:spcAft>
                <a:spcPts val="800"/>
              </a:spcAft>
            </a:pPr>
            <a:r>
              <a:rPr lang="en-GB" sz="3200" b="1">
                <a:solidFill>
                  <a:srgbClr val="32543D"/>
                </a:solidFill>
                <a:ea typeface="Calibri"/>
                <a:cs typeface="Arial"/>
              </a:rPr>
              <a:t>West Midlands Combined Authority</a:t>
            </a:r>
            <a:endParaRPr lang="en-US">
              <a:solidFill>
                <a:srgbClr val="32543D"/>
              </a:solidFill>
            </a:endParaRPr>
          </a:p>
        </p:txBody>
      </p:sp>
      <p:pic>
        <p:nvPicPr>
          <p:cNvPr id="1028" name="Picture 4" descr="A black and white logo&#10;&#10;Description automatically generated">
            <a:extLst>
              <a:ext uri="{FF2B5EF4-FFF2-40B4-BE49-F238E27FC236}">
                <a16:creationId xmlns:a16="http://schemas.microsoft.com/office/drawing/2014/main" id="{5B1A57E0-6E19-3E26-22AB-6FFE502E84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2667" y="6278817"/>
            <a:ext cx="1580399" cy="5200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86D12E-5019-9D4F-CB65-38CCB15386CA}"/>
              </a:ext>
            </a:extLst>
          </p:cNvPr>
          <p:cNvSpPr txBox="1"/>
          <p:nvPr/>
        </p:nvSpPr>
        <p:spPr>
          <a:xfrm>
            <a:off x="167640" y="6365240"/>
            <a:ext cx="3200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8</a:t>
            </a:r>
            <a:endParaRPr lang="en-GB" sz="1200">
              <a:solidFill>
                <a:schemeClr val="bg1"/>
              </a:solidFill>
            </a:endParaRPr>
          </a:p>
        </p:txBody>
      </p:sp>
      <p:sp>
        <p:nvSpPr>
          <p:cNvPr id="8" name="TextBox 7">
            <a:extLst>
              <a:ext uri="{FF2B5EF4-FFF2-40B4-BE49-F238E27FC236}">
                <a16:creationId xmlns:a16="http://schemas.microsoft.com/office/drawing/2014/main" id="{D6060335-BD1D-6BA2-9390-7DE3EA948A52}"/>
              </a:ext>
            </a:extLst>
          </p:cNvPr>
          <p:cNvSpPr txBox="1"/>
          <p:nvPr/>
        </p:nvSpPr>
        <p:spPr>
          <a:xfrm>
            <a:off x="344916" y="1079776"/>
            <a:ext cx="5123196" cy="4616648"/>
          </a:xfrm>
          <a:prstGeom prst="rect">
            <a:avLst/>
          </a:prstGeom>
          <a:noFill/>
        </p:spPr>
        <p:txBody>
          <a:bodyPr wrap="square" numCol="1">
            <a:spAutoFit/>
          </a:bodyPr>
          <a:lstStyle/>
          <a:p>
            <a:pPr algn="just">
              <a:spcBef>
                <a:spcPts val="600"/>
              </a:spcBef>
              <a:spcAft>
                <a:spcPts val="600"/>
              </a:spcAft>
            </a:pPr>
            <a:r>
              <a:rPr lang="en-GB" sz="1200"/>
              <a:t>The West Midlands Combined Authority (WMCA) was set up in 2016. WMCA is made up of 18 local councils. With a population of 4.7 million people, the wider WMCA region has the largest economy of any combined authority area in the UK at £118 billion (2023). </a:t>
            </a:r>
          </a:p>
          <a:p>
            <a:pPr algn="just">
              <a:spcBef>
                <a:spcPts val="600"/>
              </a:spcBef>
              <a:spcAft>
                <a:spcPts val="600"/>
              </a:spcAft>
            </a:pPr>
            <a:r>
              <a:rPr lang="en-GB" sz="1200"/>
              <a:t>The core 7 constituent local authorities are home to 2.9 million people, one of the youngest and most ethnically diverse populations in Europe. The 2021 census for the 7 constituent authorities valued their gross domestic product (GDP) as £74.2bn. </a:t>
            </a:r>
          </a:p>
          <a:p>
            <a:pPr algn="just">
              <a:spcBef>
                <a:spcPts val="600"/>
              </a:spcBef>
              <a:spcAft>
                <a:spcPts val="600"/>
              </a:spcAft>
            </a:pPr>
            <a:r>
              <a:rPr lang="en-GB" sz="1200"/>
              <a:t>Historical industrialisation has led to a highly urbanised environment, especially in Birmingham, Coventry and Wolverhampton, while subsequent deindustrialisation has resulted in significant inequality and economic disparity. The ‘Summary of Climate Change Impacts in the WMCA Area,’ (WMCA, 2022) demonstrates that issues such as extreme heat, flood risk and degradation to infrastructure are exacerbated by this urbanisation and have knock-on effects in terms of health and economic outcomes. Physical and mental health outcomes remain poor, with life expectancy below the national average. </a:t>
            </a:r>
          </a:p>
          <a:p>
            <a:pPr algn="just">
              <a:spcBef>
                <a:spcPts val="600"/>
              </a:spcBef>
              <a:spcAft>
                <a:spcPts val="600"/>
              </a:spcAft>
            </a:pPr>
            <a:r>
              <a:rPr lang="en-GB" sz="1200"/>
              <a:t>We have seven constituent local authority members that make up the WMCA Board (Birmingham, Coventry, Dudley, Sandwell, Solihull, Walsall and Wolverhampton).  Our work to unlock private investment in the natural environment will primarily be focused on the geography of the core constituent authorities.</a:t>
            </a:r>
          </a:p>
        </p:txBody>
      </p:sp>
    </p:spTree>
    <p:extLst>
      <p:ext uri="{BB962C8B-B14F-4D97-AF65-F5344CB8AC3E}">
        <p14:creationId xmlns:p14="http://schemas.microsoft.com/office/powerpoint/2010/main" val="1416732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A7B5A-3A26-3791-EAFF-22641EDDA646}"/>
            </a:ext>
          </a:extLst>
        </p:cNvPr>
        <p:cNvGrpSpPr/>
        <p:nvPr/>
      </p:nvGrpSpPr>
      <p:grpSpPr>
        <a:xfrm>
          <a:off x="0" y="0"/>
          <a:ext cx="0" cy="0"/>
          <a:chOff x="0" y="0"/>
          <a:chExt cx="0" cy="0"/>
        </a:xfrm>
      </p:grpSpPr>
      <p:pic>
        <p:nvPicPr>
          <p:cNvPr id="19" name="Picture 18" descr="A black background with white text&#10;&#10;Description automatically generated">
            <a:extLst>
              <a:ext uri="{FF2B5EF4-FFF2-40B4-BE49-F238E27FC236}">
                <a16:creationId xmlns:a16="http://schemas.microsoft.com/office/drawing/2014/main" id="{2981B54C-3CC7-11AD-D328-B154D1E1D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909" y="6504495"/>
            <a:ext cx="831694" cy="229902"/>
          </a:xfrm>
          <a:prstGeom prst="rect">
            <a:avLst/>
          </a:prstGeom>
        </p:spPr>
      </p:pic>
      <p:sp>
        <p:nvSpPr>
          <p:cNvPr id="18" name="TextBox 17">
            <a:extLst>
              <a:ext uri="{FF2B5EF4-FFF2-40B4-BE49-F238E27FC236}">
                <a16:creationId xmlns:a16="http://schemas.microsoft.com/office/drawing/2014/main" id="{196112B1-E23B-B7F3-D221-9AE606BB5038}"/>
              </a:ext>
            </a:extLst>
          </p:cNvPr>
          <p:cNvSpPr txBox="1"/>
          <p:nvPr/>
        </p:nvSpPr>
        <p:spPr>
          <a:xfrm>
            <a:off x="390516" y="1301684"/>
            <a:ext cx="11028349" cy="121986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GB" sz="1200"/>
              <a:t>The WMCA region has a unique patchwork of post-industrial landscapes, </a:t>
            </a:r>
            <a:r>
              <a:rPr lang="en-GB" sz="1200">
                <a:ea typeface="Calibri"/>
              </a:rPr>
              <a:t>520 miles of canals,</a:t>
            </a:r>
            <a:r>
              <a:rPr lang="en-GB" sz="1200"/>
              <a:t> parks, brownfield sites, surrounding greenbelt and </a:t>
            </a:r>
            <a:r>
              <a:rPr lang="en-GB" sz="1200">
                <a:ea typeface="Calibri"/>
              </a:rPr>
              <a:t>an urban forest comprising an estimated 4.9 million trees</a:t>
            </a:r>
            <a:r>
              <a:rPr lang="en-GB" sz="1200"/>
              <a:t>. </a:t>
            </a:r>
          </a:p>
          <a:p>
            <a:pPr algn="just"/>
            <a:endParaRPr lang="en-GB" sz="1200"/>
          </a:p>
          <a:p>
            <a:pPr algn="just"/>
            <a:r>
              <a:rPr lang="en-GB" sz="1200"/>
              <a:t>This natural capital holds huge potential to reverse the decline in biodiversity, build resilience to climate change and </a:t>
            </a:r>
            <a:r>
              <a:rPr lang="en-GB" sz="1200">
                <a:latin typeface="Aptos"/>
                <a:ea typeface="Calibri"/>
              </a:rPr>
              <a:t>support the West Midlands </a:t>
            </a:r>
            <a:r>
              <a:rPr lang="en-GB" sz="1200"/>
              <a:t>in becoming a more prosperous place to live, work and visit. </a:t>
            </a:r>
          </a:p>
          <a:p>
            <a:pPr marL="628650" lvl="1" indent="-171450" algn="just">
              <a:buFont typeface="Arial" panose="020B0604020202020204" pitchFamily="34" charset="0"/>
              <a:buChar char="•"/>
            </a:pPr>
            <a:endParaRPr lang="en-GB" sz="1200">
              <a:effectLst/>
              <a:ea typeface="Calibri" panose="020F0502020204030204" pitchFamily="34" charset="0"/>
            </a:endParaRPr>
          </a:p>
        </p:txBody>
      </p:sp>
      <p:sp>
        <p:nvSpPr>
          <p:cNvPr id="20" name="Rectangle: Rounded Corners 19">
            <a:extLst>
              <a:ext uri="{FF2B5EF4-FFF2-40B4-BE49-F238E27FC236}">
                <a16:creationId xmlns:a16="http://schemas.microsoft.com/office/drawing/2014/main" id="{A81B0930-A7B8-C24D-E6B3-C7E7A89CDE89}"/>
              </a:ext>
            </a:extLst>
          </p:cNvPr>
          <p:cNvSpPr/>
          <p:nvPr/>
        </p:nvSpPr>
        <p:spPr>
          <a:xfrm>
            <a:off x="433549" y="858766"/>
            <a:ext cx="11028349" cy="390543"/>
          </a:xfrm>
          <a:prstGeom prst="roundRect">
            <a:avLst/>
          </a:prstGeom>
          <a:solidFill>
            <a:srgbClr val="32543D"/>
          </a:solidFill>
          <a:ln>
            <a:solidFill>
              <a:srgbClr val="007976"/>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a:p>
            <a:pPr algn="ctr"/>
            <a:r>
              <a:rPr lang="en-US" sz="1200"/>
              <a:t>The region's natural environment is a vital resource, providing over £600 million per year in socio-economic benefits for our diverse communities and businesses. </a:t>
            </a:r>
            <a:endParaRPr lang="en-US"/>
          </a:p>
          <a:p>
            <a:pPr algn="ctr"/>
            <a:endParaRPr lang="en-US" sz="1200"/>
          </a:p>
        </p:txBody>
      </p:sp>
      <p:sp>
        <p:nvSpPr>
          <p:cNvPr id="22" name="TextBox 21">
            <a:extLst>
              <a:ext uri="{FF2B5EF4-FFF2-40B4-BE49-F238E27FC236}">
                <a16:creationId xmlns:a16="http://schemas.microsoft.com/office/drawing/2014/main" id="{C2918E01-0E6B-A882-B68A-11923BB473A7}"/>
              </a:ext>
            </a:extLst>
          </p:cNvPr>
          <p:cNvSpPr txBox="1"/>
          <p:nvPr/>
        </p:nvSpPr>
        <p:spPr>
          <a:xfrm>
            <a:off x="344916" y="247780"/>
            <a:ext cx="10147751" cy="601255"/>
          </a:xfrm>
          <a:prstGeom prst="rect">
            <a:avLst/>
          </a:prstGeom>
          <a:noFill/>
        </p:spPr>
        <p:txBody>
          <a:bodyPr wrap="square" lIns="91440" tIns="45720" rIns="91440" bIns="45720" anchor="t">
            <a:spAutoFit/>
          </a:bodyPr>
          <a:lstStyle/>
          <a:p>
            <a:pPr>
              <a:lnSpc>
                <a:spcPct val="107000"/>
              </a:lnSpc>
              <a:spcAft>
                <a:spcPts val="800"/>
              </a:spcAft>
            </a:pPr>
            <a:r>
              <a:rPr lang="en-GB" sz="3200" b="1">
                <a:solidFill>
                  <a:srgbClr val="32543D"/>
                </a:solidFill>
                <a:ea typeface="Calibri"/>
                <a:cs typeface="Arial"/>
              </a:rPr>
              <a:t>The West Midland’s natural capital </a:t>
            </a:r>
          </a:p>
        </p:txBody>
      </p:sp>
      <p:grpSp>
        <p:nvGrpSpPr>
          <p:cNvPr id="2" name="Group 1">
            <a:extLst>
              <a:ext uri="{FF2B5EF4-FFF2-40B4-BE49-F238E27FC236}">
                <a16:creationId xmlns:a16="http://schemas.microsoft.com/office/drawing/2014/main" id="{F96D5B5F-4A58-3155-5EC9-A60019BAC3FA}"/>
              </a:ext>
            </a:extLst>
          </p:cNvPr>
          <p:cNvGrpSpPr/>
          <p:nvPr/>
        </p:nvGrpSpPr>
        <p:grpSpPr>
          <a:xfrm>
            <a:off x="433549" y="2521551"/>
            <a:ext cx="8888252" cy="3666420"/>
            <a:chOff x="1179440" y="2279964"/>
            <a:chExt cx="9590792" cy="3954194"/>
          </a:xfrm>
        </p:grpSpPr>
        <p:pic>
          <p:nvPicPr>
            <p:cNvPr id="8" name="Picture 7">
              <a:extLst>
                <a:ext uri="{FF2B5EF4-FFF2-40B4-BE49-F238E27FC236}">
                  <a16:creationId xmlns:a16="http://schemas.microsoft.com/office/drawing/2014/main" id="{AB7348B3-C7D4-10B9-5438-42AC610FC6D2}"/>
                </a:ext>
              </a:extLst>
            </p:cNvPr>
            <p:cNvPicPr>
              <a:picLocks noChangeAspect="1"/>
            </p:cNvPicPr>
            <p:nvPr/>
          </p:nvPicPr>
          <p:blipFill>
            <a:blip r:embed="rId4"/>
            <a:srcRect l="3374" t="41" r="3199" b="-1355"/>
            <a:stretch/>
          </p:blipFill>
          <p:spPr>
            <a:xfrm>
              <a:off x="1179440" y="2280815"/>
              <a:ext cx="9590792" cy="3953343"/>
            </a:xfrm>
            <a:prstGeom prst="rect">
              <a:avLst/>
            </a:prstGeom>
          </p:spPr>
        </p:pic>
        <p:sp>
          <p:nvSpPr>
            <p:cNvPr id="11" name="Rectangle 10">
              <a:extLst>
                <a:ext uri="{FF2B5EF4-FFF2-40B4-BE49-F238E27FC236}">
                  <a16:creationId xmlns:a16="http://schemas.microsoft.com/office/drawing/2014/main" id="{172A8A48-76DF-7027-C7CF-828CF5F3B440}"/>
                </a:ext>
              </a:extLst>
            </p:cNvPr>
            <p:cNvSpPr/>
            <p:nvPr/>
          </p:nvSpPr>
          <p:spPr>
            <a:xfrm>
              <a:off x="1179440" y="2290548"/>
              <a:ext cx="1754962" cy="805762"/>
            </a:xfrm>
            <a:prstGeom prst="rect">
              <a:avLst/>
            </a:prstGeom>
            <a:solidFill>
              <a:srgbClr val="DB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F88121A-2116-1DCF-A3FE-EE30E31C755A}"/>
                </a:ext>
              </a:extLst>
            </p:cNvPr>
            <p:cNvSpPr/>
            <p:nvPr/>
          </p:nvSpPr>
          <p:spPr>
            <a:xfrm>
              <a:off x="7156229" y="2280815"/>
              <a:ext cx="3473676" cy="433896"/>
            </a:xfrm>
            <a:prstGeom prst="rect">
              <a:avLst/>
            </a:prstGeom>
            <a:solidFill>
              <a:srgbClr val="DB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AFA3C37-D272-59BF-A6D8-BB6EE4415CAE}"/>
                </a:ext>
              </a:extLst>
            </p:cNvPr>
            <p:cNvSpPr/>
            <p:nvPr/>
          </p:nvSpPr>
          <p:spPr>
            <a:xfrm>
              <a:off x="8897951" y="2454520"/>
              <a:ext cx="1585415" cy="809834"/>
            </a:xfrm>
            <a:prstGeom prst="rect">
              <a:avLst/>
            </a:prstGeom>
            <a:solidFill>
              <a:srgbClr val="DB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97AC640A-2392-9808-3AAD-2973F2EE6FCD}"/>
                </a:ext>
              </a:extLst>
            </p:cNvPr>
            <p:cNvSpPr/>
            <p:nvPr/>
          </p:nvSpPr>
          <p:spPr>
            <a:xfrm>
              <a:off x="2937903" y="2279964"/>
              <a:ext cx="1229865" cy="316484"/>
            </a:xfrm>
            <a:prstGeom prst="rect">
              <a:avLst/>
            </a:prstGeom>
            <a:solidFill>
              <a:srgbClr val="DB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6BEF9FC-D8FD-5244-141C-4FC54846E0D0}"/>
                </a:ext>
              </a:extLst>
            </p:cNvPr>
            <p:cNvSpPr/>
            <p:nvPr/>
          </p:nvSpPr>
          <p:spPr>
            <a:xfrm>
              <a:off x="4061363" y="2290546"/>
              <a:ext cx="192697" cy="155293"/>
            </a:xfrm>
            <a:prstGeom prst="rect">
              <a:avLst/>
            </a:prstGeom>
            <a:solidFill>
              <a:srgbClr val="DB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Rounded Corners 24">
            <a:extLst>
              <a:ext uri="{FF2B5EF4-FFF2-40B4-BE49-F238E27FC236}">
                <a16:creationId xmlns:a16="http://schemas.microsoft.com/office/drawing/2014/main" id="{70244686-F86D-7267-3814-024C53A3140C}"/>
              </a:ext>
            </a:extLst>
          </p:cNvPr>
          <p:cNvSpPr/>
          <p:nvPr/>
        </p:nvSpPr>
        <p:spPr>
          <a:xfrm>
            <a:off x="9687139" y="2340420"/>
            <a:ext cx="2253585" cy="3847551"/>
          </a:xfrm>
          <a:prstGeom prst="roundRect">
            <a:avLst/>
          </a:prstGeom>
          <a:solidFill>
            <a:srgbClr val="32543D"/>
          </a:solidFill>
          <a:ln>
            <a:solidFill>
              <a:srgbClr val="007976"/>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200" b="1"/>
              <a:t>The benefits of these ecosystem service include:</a:t>
            </a:r>
          </a:p>
          <a:p>
            <a:pPr marL="285750" indent="-285750">
              <a:buFont typeface="Arial"/>
              <a:buChar char="•"/>
            </a:pPr>
            <a:r>
              <a:rPr lang="en-US" sz="1200"/>
              <a:t>Health and wellbeing</a:t>
            </a:r>
            <a:endParaRPr lang="en-US"/>
          </a:p>
          <a:p>
            <a:pPr marL="285750" indent="-285750">
              <a:buFont typeface="Arial"/>
              <a:buChar char="•"/>
            </a:pPr>
            <a:r>
              <a:rPr lang="en-US" sz="1200"/>
              <a:t>Social and cultural value</a:t>
            </a:r>
          </a:p>
          <a:p>
            <a:pPr marL="285750" indent="-285750">
              <a:buFont typeface="Arial"/>
              <a:buChar char="•"/>
            </a:pPr>
            <a:r>
              <a:rPr lang="en-US" sz="1200"/>
              <a:t>Climate resilience to heatwaves and flood risk </a:t>
            </a:r>
          </a:p>
          <a:p>
            <a:pPr marL="285750" indent="-285750">
              <a:buFont typeface="Arial"/>
              <a:buChar char="•"/>
            </a:pPr>
            <a:r>
              <a:rPr lang="en-US" sz="1200"/>
              <a:t>Removing air pollution and carbon dioxide from our atmosphere</a:t>
            </a:r>
          </a:p>
          <a:p>
            <a:pPr marL="285750" indent="-285750">
              <a:buFont typeface="Arial"/>
              <a:buChar char="•"/>
            </a:pPr>
            <a:r>
              <a:rPr lang="en-US" sz="1200"/>
              <a:t>Education, learning and green jobs</a:t>
            </a:r>
          </a:p>
          <a:p>
            <a:pPr marL="285750" indent="-285750">
              <a:buFont typeface="Arial"/>
              <a:buChar char="•"/>
            </a:pPr>
            <a:r>
              <a:rPr lang="en-US" sz="1200"/>
              <a:t>Economic uplift via the green economy</a:t>
            </a:r>
          </a:p>
          <a:p>
            <a:pPr marL="285750" indent="-285750">
              <a:buFont typeface="Arial"/>
              <a:buChar char="•"/>
            </a:pPr>
            <a:r>
              <a:rPr lang="en-US" sz="1200"/>
              <a:t>Community engagement with nature and green spaces</a:t>
            </a:r>
          </a:p>
          <a:p>
            <a:pPr marL="285750" indent="-285750">
              <a:buFont typeface="Arial"/>
              <a:buChar char="•"/>
            </a:pPr>
            <a:endParaRPr lang="en-US"/>
          </a:p>
        </p:txBody>
      </p:sp>
      <p:sp>
        <p:nvSpPr>
          <p:cNvPr id="3" name="TextBox 2">
            <a:extLst>
              <a:ext uri="{FF2B5EF4-FFF2-40B4-BE49-F238E27FC236}">
                <a16:creationId xmlns:a16="http://schemas.microsoft.com/office/drawing/2014/main" id="{BBB2CEDA-9364-2BB0-4E14-57BA2828DE47}"/>
              </a:ext>
            </a:extLst>
          </p:cNvPr>
          <p:cNvSpPr txBox="1"/>
          <p:nvPr/>
        </p:nvSpPr>
        <p:spPr>
          <a:xfrm>
            <a:off x="167640" y="6365240"/>
            <a:ext cx="3200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9</a:t>
            </a:r>
            <a:endParaRPr lang="en-GB" sz="1200"/>
          </a:p>
        </p:txBody>
      </p:sp>
    </p:spTree>
    <p:extLst>
      <p:ext uri="{BB962C8B-B14F-4D97-AF65-F5344CB8AC3E}">
        <p14:creationId xmlns:p14="http://schemas.microsoft.com/office/powerpoint/2010/main" val="30815724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xml><?xml version="1.0" encoding="utf-8"?>
<p:tagLst xmlns:a="http://schemas.openxmlformats.org/drawingml/2006/main" xmlns:r="http://schemas.openxmlformats.org/officeDocument/2006/relationships" xmlns:p="http://schemas.openxmlformats.org/presentationml/2006/main">
  <p:tag name="SHAPENAME" val="3. Subtitle"/>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Finance Earth UK terrestrial_wide">
  <a:themeElements>
    <a:clrScheme name="Finance Earth">
      <a:dk1>
        <a:sysClr val="windowText" lastClr="000000"/>
      </a:dk1>
      <a:lt1>
        <a:sysClr val="window" lastClr="FFFFFF"/>
      </a:lt1>
      <a:dk2>
        <a:srgbClr val="1E243A"/>
      </a:dk2>
      <a:lt2>
        <a:srgbClr val="E2F2F8"/>
      </a:lt2>
      <a:accent1>
        <a:srgbClr val="007E92"/>
      </a:accent1>
      <a:accent2>
        <a:srgbClr val="A8AAB3"/>
      </a:accent2>
      <a:accent3>
        <a:srgbClr val="FF6600"/>
      </a:accent3>
      <a:accent4>
        <a:srgbClr val="497436"/>
      </a:accent4>
      <a:accent5>
        <a:srgbClr val="D2EB6E"/>
      </a:accent5>
      <a:accent6>
        <a:srgbClr val="E2F2F8"/>
      </a:accent6>
      <a:hlink>
        <a:srgbClr val="00738C"/>
      </a:hlink>
      <a:folHlink>
        <a:srgbClr val="1E243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nce Earth UK terrestrial_wide" id="{89112665-2AD7-49B4-AA0F-0EDEBEB30CDF}" vid="{3F4240CD-EAC6-4223-B3CD-2F99AB08ACB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ea9531b-4262-46ca-aaf5-c0e03db213bb">
      <Terms xmlns="http://schemas.microsoft.com/office/infopath/2007/PartnerControls"/>
    </lcf76f155ced4ddcb4097134ff3c332f>
    <TaxCatchAll xmlns="4386ca9b-272f-4ff9-94d6-4bccf98cc18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678A57FF3AC64886F8247A5390AE57" ma:contentTypeVersion="19" ma:contentTypeDescription="Create a new document." ma:contentTypeScope="" ma:versionID="5028e2c56925ca5c6849afc6e962f4a9">
  <xsd:schema xmlns:xsd="http://www.w3.org/2001/XMLSchema" xmlns:xs="http://www.w3.org/2001/XMLSchema" xmlns:p="http://schemas.microsoft.com/office/2006/metadata/properties" xmlns:ns2="5ea9531b-4262-46ca-aaf5-c0e03db213bb" xmlns:ns3="4386ca9b-272f-4ff9-94d6-4bccf98cc181" targetNamespace="http://schemas.microsoft.com/office/2006/metadata/properties" ma:root="true" ma:fieldsID="7fbe914c7731e5793e841bf76948f2b5" ns2:_="" ns3:_="">
    <xsd:import namespace="5ea9531b-4262-46ca-aaf5-c0e03db213bb"/>
    <xsd:import namespace="4386ca9b-272f-4ff9-94d6-4bccf98cc1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a9531b-4262-46ca-aaf5-c0e03db213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a49b27d-a8f4-4e0a-9d7a-7a66872d4e4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86ca9b-272f-4ff9-94d6-4bccf98cc18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d8a0494-a9ea-44e8-89de-a0844640f32a}" ma:internalName="TaxCatchAll" ma:showField="CatchAllData" ma:web="4386ca9b-272f-4ff9-94d6-4bccf98cc1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4501B0-E610-434A-AC07-2D31AA735FC8}">
  <ds:schemaRefs>
    <ds:schemaRef ds:uri="4386ca9b-272f-4ff9-94d6-4bccf98cc181"/>
    <ds:schemaRef ds:uri="5ea9531b-4262-46ca-aaf5-c0e03db213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07692EF-8F3B-4E96-8239-197F9CF8C92E}">
  <ds:schemaRefs>
    <ds:schemaRef ds:uri="http://schemas.microsoft.com/sharepoint/v3/contenttype/forms"/>
  </ds:schemaRefs>
</ds:datastoreItem>
</file>

<file path=customXml/itemProps3.xml><?xml version="1.0" encoding="utf-8"?>
<ds:datastoreItem xmlns:ds="http://schemas.openxmlformats.org/officeDocument/2006/customXml" ds:itemID="{07304F2D-F609-4B33-B70A-FEC2E7995364}">
  <ds:schemaRefs>
    <ds:schemaRef ds:uri="4386ca9b-272f-4ff9-94d6-4bccf98cc181"/>
    <ds:schemaRef ds:uri="5ea9531b-4262-46ca-aaf5-c0e03db213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13699</Words>
  <Application>Microsoft Office PowerPoint</Application>
  <PresentationFormat>Widescreen</PresentationFormat>
  <Paragraphs>1120</Paragraphs>
  <Slides>69</Slides>
  <Notes>38</Notes>
  <HiddenSlides>0</HiddenSlides>
  <MMClips>0</MMClips>
  <ScaleCrop>false</ScaleCrop>
  <HeadingPairs>
    <vt:vector size="4" baseType="variant">
      <vt:variant>
        <vt:lpstr>Theme</vt:lpstr>
      </vt:variant>
      <vt:variant>
        <vt:i4>2</vt:i4>
      </vt:variant>
      <vt:variant>
        <vt:lpstr>Slide Titles</vt:lpstr>
      </vt:variant>
      <vt:variant>
        <vt:i4>69</vt:i4>
      </vt:variant>
    </vt:vector>
  </HeadingPairs>
  <TitlesOfParts>
    <vt:vector size="71" baseType="lpstr">
      <vt:lpstr>2_Office Theme</vt:lpstr>
      <vt:lpstr>Finance Earth UK terrestrial_wide</vt:lpstr>
      <vt:lpstr>PowerPoint Presentation</vt:lpstr>
      <vt:lpstr>PowerPoint Presentation</vt:lpstr>
      <vt:lpstr>PowerPoint Presentation</vt:lpstr>
      <vt:lpstr>PowerPoint Presentation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WMCA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Tristan Semple</dc:creator>
  <cp:lastModifiedBy>Tristan Semple</cp:lastModifiedBy>
  <cp:revision>5</cp:revision>
  <dcterms:created xsi:type="dcterms:W3CDTF">2025-03-12T12:44:10Z</dcterms:created>
  <dcterms:modified xsi:type="dcterms:W3CDTF">2026-02-24T09:31:51Z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0x010100F4678A57FF3AC64886F8247A5390AE57</vt:lpwstr>
  </property>
  <property fmtid="{D5CDD505-2E9C-101B-9397-08002B2CF9AE}" pid="3" name="MediaServiceImageTags">
    <vt:lpwstr/>
  </property>
</Properties>
</file>